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handoutMasterIdLst>
    <p:handoutMasterId r:id="rId158"/>
  </p:handoutMasterIdLst>
  <p:sldIdLst>
    <p:sldId id="256" r:id="rId3"/>
    <p:sldId id="287" r:id="rId4"/>
    <p:sldId id="284" r:id="rId6"/>
    <p:sldId id="286" r:id="rId7"/>
    <p:sldId id="257" r:id="rId8"/>
    <p:sldId id="276" r:id="rId9"/>
    <p:sldId id="472" r:id="rId10"/>
    <p:sldId id="278" r:id="rId11"/>
    <p:sldId id="283" r:id="rId12"/>
    <p:sldId id="268" r:id="rId13"/>
    <p:sldId id="266" r:id="rId14"/>
    <p:sldId id="280" r:id="rId15"/>
    <p:sldId id="473" r:id="rId16"/>
    <p:sldId id="281" r:id="rId17"/>
    <p:sldId id="282" r:id="rId18"/>
    <p:sldId id="288" r:id="rId19"/>
    <p:sldId id="289" r:id="rId20"/>
    <p:sldId id="290" r:id="rId21"/>
    <p:sldId id="291" r:id="rId22"/>
    <p:sldId id="292" r:id="rId23"/>
    <p:sldId id="293" r:id="rId24"/>
    <p:sldId id="294" r:id="rId25"/>
    <p:sldId id="295" r:id="rId26"/>
    <p:sldId id="474"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309" r:id="rId41"/>
    <p:sldId id="310" r:id="rId42"/>
    <p:sldId id="311" r:id="rId43"/>
    <p:sldId id="312" r:id="rId44"/>
    <p:sldId id="313" r:id="rId45"/>
    <p:sldId id="314" r:id="rId46"/>
    <p:sldId id="315" r:id="rId47"/>
    <p:sldId id="316" r:id="rId48"/>
    <p:sldId id="317" r:id="rId49"/>
    <p:sldId id="318" r:id="rId50"/>
    <p:sldId id="319" r:id="rId51"/>
    <p:sldId id="320" r:id="rId52"/>
    <p:sldId id="321" r:id="rId53"/>
    <p:sldId id="322" r:id="rId54"/>
    <p:sldId id="323" r:id="rId55"/>
    <p:sldId id="324" r:id="rId56"/>
    <p:sldId id="325" r:id="rId57"/>
    <p:sldId id="326" r:id="rId58"/>
    <p:sldId id="327" r:id="rId59"/>
    <p:sldId id="328" r:id="rId60"/>
    <p:sldId id="329" r:id="rId61"/>
    <p:sldId id="330"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4" r:id="rId76"/>
    <p:sldId id="345" r:id="rId77"/>
    <p:sldId id="346" r:id="rId78"/>
    <p:sldId id="347" r:id="rId79"/>
    <p:sldId id="348" r:id="rId80"/>
    <p:sldId id="349" r:id="rId81"/>
    <p:sldId id="350" r:id="rId82"/>
    <p:sldId id="351" r:id="rId83"/>
    <p:sldId id="352" r:id="rId84"/>
    <p:sldId id="353" r:id="rId85"/>
    <p:sldId id="354" r:id="rId86"/>
    <p:sldId id="355" r:id="rId87"/>
    <p:sldId id="356" r:id="rId88"/>
    <p:sldId id="357" r:id="rId89"/>
    <p:sldId id="358" r:id="rId90"/>
    <p:sldId id="359" r:id="rId91"/>
    <p:sldId id="360" r:id="rId92"/>
    <p:sldId id="361" r:id="rId93"/>
    <p:sldId id="362" r:id="rId94"/>
    <p:sldId id="363" r:id="rId95"/>
    <p:sldId id="364" r:id="rId96"/>
    <p:sldId id="365" r:id="rId97"/>
    <p:sldId id="366" r:id="rId98"/>
    <p:sldId id="367" r:id="rId99"/>
    <p:sldId id="368" r:id="rId100"/>
    <p:sldId id="369" r:id="rId101"/>
    <p:sldId id="370" r:id="rId102"/>
    <p:sldId id="371" r:id="rId103"/>
    <p:sldId id="372" r:id="rId104"/>
    <p:sldId id="373" r:id="rId105"/>
    <p:sldId id="374" r:id="rId106"/>
    <p:sldId id="375" r:id="rId107"/>
    <p:sldId id="376" r:id="rId108"/>
    <p:sldId id="377" r:id="rId109"/>
    <p:sldId id="378" r:id="rId110"/>
    <p:sldId id="379" r:id="rId111"/>
    <p:sldId id="380" r:id="rId112"/>
    <p:sldId id="381" r:id="rId113"/>
    <p:sldId id="382" r:id="rId114"/>
    <p:sldId id="383" r:id="rId115"/>
    <p:sldId id="384" r:id="rId116"/>
    <p:sldId id="385" r:id="rId117"/>
    <p:sldId id="386" r:id="rId118"/>
    <p:sldId id="387" r:id="rId119"/>
    <p:sldId id="475" r:id="rId120"/>
    <p:sldId id="476" r:id="rId121"/>
    <p:sldId id="477" r:id="rId122"/>
    <p:sldId id="478" r:id="rId123"/>
    <p:sldId id="388" r:id="rId124"/>
    <p:sldId id="393" r:id="rId125"/>
    <p:sldId id="392" r:id="rId126"/>
    <p:sldId id="394" r:id="rId127"/>
    <p:sldId id="395" r:id="rId128"/>
    <p:sldId id="396" r:id="rId129"/>
    <p:sldId id="397" r:id="rId130"/>
    <p:sldId id="400" r:id="rId131"/>
    <p:sldId id="469" r:id="rId132"/>
    <p:sldId id="401" r:id="rId133"/>
    <p:sldId id="406" r:id="rId134"/>
    <p:sldId id="407" r:id="rId135"/>
    <p:sldId id="410" r:id="rId136"/>
    <p:sldId id="411" r:id="rId137"/>
    <p:sldId id="412" r:id="rId138"/>
    <p:sldId id="409" r:id="rId139"/>
    <p:sldId id="413" r:id="rId140"/>
    <p:sldId id="470" r:id="rId141"/>
    <p:sldId id="402" r:id="rId142"/>
    <p:sldId id="428" r:id="rId143"/>
    <p:sldId id="466" r:id="rId144"/>
    <p:sldId id="467" r:id="rId145"/>
    <p:sldId id="471" r:id="rId146"/>
    <p:sldId id="468" r:id="rId147"/>
    <p:sldId id="439" r:id="rId148"/>
    <p:sldId id="440" r:id="rId149"/>
    <p:sldId id="446" r:id="rId150"/>
    <p:sldId id="442" r:id="rId151"/>
    <p:sldId id="441" r:id="rId152"/>
    <p:sldId id="451" r:id="rId153"/>
    <p:sldId id="452" r:id="rId154"/>
    <p:sldId id="449" r:id="rId155"/>
    <p:sldId id="450" r:id="rId156"/>
    <p:sldId id="465" r:id="rId157"/>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587" autoAdjust="0"/>
  </p:normalViewPr>
  <p:slideViewPr>
    <p:cSldViewPr showGuides="1">
      <p:cViewPr varScale="1">
        <p:scale>
          <a:sx n="74" d="100"/>
          <a:sy n="74" d="100"/>
        </p:scale>
        <p:origin x="1642"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1" Type="http://schemas.openxmlformats.org/officeDocument/2006/relationships/tableStyles" Target="tableStyles.xml"/><Relationship Id="rId160" Type="http://schemas.openxmlformats.org/officeDocument/2006/relationships/viewProps" Target="viewProps.xml"/><Relationship Id="rId16" Type="http://schemas.openxmlformats.org/officeDocument/2006/relationships/slide" Target="slides/slide13.xml"/><Relationship Id="rId159" Type="http://schemas.openxmlformats.org/officeDocument/2006/relationships/presProps" Target="presProps.xml"/><Relationship Id="rId158" Type="http://schemas.openxmlformats.org/officeDocument/2006/relationships/handoutMaster" Target="handoutMasters/handoutMaster1.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1" hangingPunct="1">
              <a:defRPr sz="1300"/>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6661" tIns="48331" rIns="96661" bIns="48331" rtlCol="0"/>
          <a:lstStyle>
            <a:lvl1pPr algn="r" eaLnBrk="1" hangingPunct="1">
              <a:defRPr sz="1300"/>
            </a:lvl1pPr>
          </a:lstStyle>
          <a:p>
            <a:pPr>
              <a:defRPr/>
            </a:pPr>
            <a:fld id="{99DDA116-9FA0-4509-8FD2-2F4FBA346470}" type="datetimeFigureOut">
              <a:rPr lang="en-US"/>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1" hangingPunct="1">
              <a:defRPr sz="1300"/>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lstStyle>
            <a:lvl1pPr algn="r" eaLnBrk="1" hangingPunct="1">
              <a:defRPr sz="1300"/>
            </a:lvl1pPr>
          </a:lstStyle>
          <a:p>
            <a:pPr>
              <a:defRPr/>
            </a:pPr>
            <a:fld id="{36DFE7D5-D8CE-485D-8154-82C577BDC61C}" type="slidenum">
              <a:rPr lang="en-US" altLang="en-US"/>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3170238" cy="479425"/>
          </a:xfrm>
          <a:prstGeom prst="rect">
            <a:avLst/>
          </a:prstGeom>
          <a:noFill/>
          <a:ln w="9525">
            <a:noFill/>
            <a:miter lim="800000"/>
          </a:ln>
          <a:effectLst/>
        </p:spPr>
        <p:txBody>
          <a:bodyPr vert="horz" wrap="square" lIns="96661" tIns="48331" rIns="96661" bIns="48331" numCol="1" anchor="t" anchorCtr="0" compatLnSpc="1"/>
          <a:lstStyle>
            <a:lvl1pPr eaLnBrk="0" hangingPunct="0">
              <a:defRPr sz="1300"/>
            </a:lvl1pPr>
          </a:lstStyle>
          <a:p>
            <a:pPr>
              <a:defRPr/>
            </a:pPr>
            <a:endParaRPr lang="en-US"/>
          </a:p>
        </p:txBody>
      </p:sp>
      <p:sp>
        <p:nvSpPr>
          <p:cNvPr id="16387" name="Rectangle 3"/>
          <p:cNvSpPr>
            <a:spLocks noGrp="1" noChangeArrowheads="1"/>
          </p:cNvSpPr>
          <p:nvPr>
            <p:ph type="dt" idx="1"/>
          </p:nvPr>
        </p:nvSpPr>
        <p:spPr bwMode="auto">
          <a:xfrm>
            <a:off x="4143375" y="0"/>
            <a:ext cx="3170238" cy="479425"/>
          </a:xfrm>
          <a:prstGeom prst="rect">
            <a:avLst/>
          </a:prstGeom>
          <a:noFill/>
          <a:ln w="9525">
            <a:noFill/>
            <a:miter lim="800000"/>
          </a:ln>
          <a:effectLst/>
        </p:spPr>
        <p:txBody>
          <a:bodyPr vert="horz" wrap="square" lIns="96661" tIns="48331" rIns="96661" bIns="48331" numCol="1" anchor="t" anchorCtr="0" compatLnSpc="1"/>
          <a:lstStyle>
            <a:lvl1pPr algn="r" eaLnBrk="0" hangingPunct="0">
              <a:defRPr sz="1300"/>
            </a:lvl1pPr>
          </a:lstStyle>
          <a:p>
            <a:pPr>
              <a:defRPr/>
            </a:pPr>
            <a:endParaRPr lang="en-US"/>
          </a:p>
        </p:txBody>
      </p:sp>
      <p:sp>
        <p:nvSpPr>
          <p:cNvPr id="205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16389" name="Rectangle 5"/>
          <p:cNvSpPr>
            <a:spLocks noGrp="1" noChangeArrowheads="1"/>
          </p:cNvSpPr>
          <p:nvPr>
            <p:ph type="body" sz="quarter" idx="3"/>
          </p:nvPr>
        </p:nvSpPr>
        <p:spPr bwMode="auto">
          <a:xfrm>
            <a:off x="731838" y="4560888"/>
            <a:ext cx="5851525" cy="4319587"/>
          </a:xfrm>
          <a:prstGeom prst="rect">
            <a:avLst/>
          </a:prstGeom>
          <a:noFill/>
          <a:ln w="9525">
            <a:noFill/>
            <a:miter lim="800000"/>
          </a:ln>
          <a:effectLst/>
        </p:spPr>
        <p:txBody>
          <a:bodyPr vert="horz" wrap="square" lIns="96661" tIns="48331" rIns="96661" bIns="48331" numCol="1" anchor="t" anchorCtr="0" compatLnSpc="1"/>
          <a:lstStyle/>
          <a:p>
            <a:pPr lvl="0"/>
            <a:r>
              <a:rPr lang="en-US" noProof="0" smtClean="0"/>
              <a:t>Click to edit Master text styles</a:t>
            </a:r>
            <a:endParaRPr lang="en-US" noProof="0" smtClean="0"/>
          </a:p>
          <a:p>
            <a:pPr lvl="1"/>
            <a:r>
              <a:rPr lang="en-US" noProof="0" smtClean="0"/>
              <a:t>Second level</a:t>
            </a:r>
            <a:endParaRPr lang="en-US" noProof="0" smtClean="0"/>
          </a:p>
          <a:p>
            <a:pPr lvl="2"/>
            <a:r>
              <a:rPr lang="en-US" noProof="0" smtClean="0"/>
              <a:t>Third level</a:t>
            </a:r>
            <a:endParaRPr lang="en-US" noProof="0" smtClean="0"/>
          </a:p>
          <a:p>
            <a:pPr lvl="3"/>
            <a:r>
              <a:rPr lang="en-US" noProof="0" smtClean="0"/>
              <a:t>Fourth level</a:t>
            </a:r>
            <a:endParaRPr lang="en-US" noProof="0" smtClean="0"/>
          </a:p>
          <a:p>
            <a:pPr lvl="4"/>
            <a:r>
              <a:rPr lang="en-US" noProof="0" smtClean="0"/>
              <a:t>Fifth level</a:t>
            </a:r>
            <a:endParaRPr lang="en-US" noProof="0" smtClean="0"/>
          </a:p>
        </p:txBody>
      </p:sp>
      <p:sp>
        <p:nvSpPr>
          <p:cNvPr id="16390" name="Rectangle 6"/>
          <p:cNvSpPr>
            <a:spLocks noGrp="1" noChangeArrowheads="1"/>
          </p:cNvSpPr>
          <p:nvPr>
            <p:ph type="ftr" sz="quarter" idx="4"/>
          </p:nvPr>
        </p:nvSpPr>
        <p:spPr bwMode="auto">
          <a:xfrm>
            <a:off x="0" y="9120188"/>
            <a:ext cx="3170238" cy="479425"/>
          </a:xfrm>
          <a:prstGeom prst="rect">
            <a:avLst/>
          </a:prstGeom>
          <a:noFill/>
          <a:ln w="9525">
            <a:noFill/>
            <a:miter lim="800000"/>
          </a:ln>
          <a:effectLst/>
        </p:spPr>
        <p:txBody>
          <a:bodyPr vert="horz" wrap="square" lIns="96661" tIns="48331" rIns="96661" bIns="48331" numCol="1" anchor="b" anchorCtr="0" compatLnSpc="1"/>
          <a:lstStyle>
            <a:lvl1pPr eaLnBrk="0" hangingPunct="0">
              <a:defRPr sz="1300"/>
            </a:lvl1pPr>
          </a:lstStyle>
          <a:p>
            <a:pPr>
              <a:defRPr/>
            </a:pPr>
            <a:endParaRPr lang="en-US"/>
          </a:p>
        </p:txBody>
      </p:sp>
      <p:sp>
        <p:nvSpPr>
          <p:cNvPr id="16391" name="Rectangle 7"/>
          <p:cNvSpPr>
            <a:spLocks noGrp="1" noChangeArrowheads="1"/>
          </p:cNvSpPr>
          <p:nvPr>
            <p:ph type="sldNum" sz="quarter" idx="5"/>
          </p:nvPr>
        </p:nvSpPr>
        <p:spPr bwMode="auto">
          <a:xfrm>
            <a:off x="4143375" y="9120188"/>
            <a:ext cx="3170238" cy="479425"/>
          </a:xfrm>
          <a:prstGeom prst="rect">
            <a:avLst/>
          </a:prstGeom>
          <a:noFill/>
          <a:ln w="9525">
            <a:noFill/>
            <a:miter lim="800000"/>
          </a:ln>
          <a:effectLst/>
        </p:spPr>
        <p:txBody>
          <a:bodyPr vert="horz" wrap="square" lIns="96661" tIns="48331" rIns="96661" bIns="48331" numCol="1" anchor="b" anchorCtr="0" compatLnSpc="1"/>
          <a:lstStyle>
            <a:lvl1pPr algn="r" eaLnBrk="0" hangingPunct="0">
              <a:defRPr sz="1300"/>
            </a:lvl1pPr>
          </a:lstStyle>
          <a:p>
            <a:pPr>
              <a:defRPr/>
            </a:pPr>
            <a:fld id="{2B2D4E85-49E9-4E1B-90DC-91C24DBE02D0}" type="slidenum">
              <a:rPr lang="en-US" altLang="en-US"/>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31E5B99-050C-4464-ADB4-95F1860E854B}" type="slidenum">
              <a:rPr lang="en-US" altLang="en-US" sz="1300" smtClean="0"/>
            </a:fld>
            <a:endParaRPr lang="en-US" altLang="en-US" sz="1300" smtClean="0"/>
          </a:p>
        </p:txBody>
      </p:sp>
      <p:sp>
        <p:nvSpPr>
          <p:cNvPr id="6147" name="Rectangle 2"/>
          <p:cNvSpPr>
            <a:spLocks noGrp="1" noRot="1" noChangeAspect="1" noChangeArrowheads="1" noTextEdit="1"/>
          </p:cNvSpPr>
          <p:nvPr>
            <p:ph type="sldImg"/>
          </p:nvPr>
        </p:nvSpPr>
        <p:spPr>
          <a:ln w="12700" cap="flat">
            <a:solidFill>
              <a:schemeClr val="tx1"/>
            </a:solidFill>
          </a:ln>
        </p:spPr>
      </p:sp>
      <p:sp>
        <p:nvSpPr>
          <p:cNvPr id="6148" name="Rectangle 3"/>
          <p:cNvSpPr>
            <a:spLocks noGrp="1" noChangeArrowheads="1"/>
          </p:cNvSpPr>
          <p:nvPr>
            <p:ph type="body" idx="1"/>
          </p:nvPr>
        </p:nvSpPr>
        <p:spPr>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32" tIns="48667" rIns="97332" bIns="48667"/>
          <a:lstStyle/>
          <a:p>
            <a:endParaRPr lang="en-US"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F96244D-C3DC-4D6E-8E45-52C63B5F5333}" type="slidenum">
              <a:rPr lang="en-US" altLang="en-US" sz="1300" smtClean="0">
                <a:latin typeface="Arial" panose="020B0604020202020204" pitchFamily="34" charset="0"/>
              </a:rPr>
            </a:fld>
            <a:endParaRPr lang="en-US" altLang="en-US" sz="1300" smtClean="0">
              <a:latin typeface="Arial" panose="020B0604020202020204" pitchFamily="34" charset="0"/>
            </a:endParaRPr>
          </a:p>
        </p:txBody>
      </p:sp>
      <p:sp>
        <p:nvSpPr>
          <p:cNvPr id="88067" name="Rectangle 2"/>
          <p:cNvSpPr>
            <a:spLocks noGrp="1" noRot="1" noChangeAspect="1" noChangeArrowheads="1" noTextEdit="1"/>
          </p:cNvSpPr>
          <p:nvPr>
            <p:ph type="sldImg"/>
          </p:nvPr>
        </p:nvSpPr>
        <p:spPr/>
      </p:sp>
      <p:sp>
        <p:nvSpPr>
          <p:cNvPr id="88068" name="Rectangle 3"/>
          <p:cNvSpPr>
            <a:spLocks noGrp="1" noChangeArrowheads="1"/>
          </p:cNvSpPr>
          <p:nvPr>
            <p:ph type="body" idx="1"/>
          </p:nvPr>
        </p:nvSpPr>
        <p:spPr>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dirty="0" smtClean="0">
                <a:latin typeface="Arial" panose="020B0604020202020204" pitchFamily="34" charset="0"/>
              </a:rPr>
              <a:t>Information theory deals with the questions of  “information content” of a data source, also referred to as the entropy of the source.</a:t>
            </a:r>
            <a:endParaRPr lang="en-US" altLang="en-US" dirty="0" smtClean="0">
              <a:latin typeface="Arial" panose="020B0604020202020204" pitchFamily="34" charset="0"/>
            </a:endParaRPr>
          </a:p>
          <a:p>
            <a:pPr eaLnBrk="1" hangingPunct="1">
              <a:buFontTx/>
              <a:buChar char="•"/>
            </a:pPr>
            <a:r>
              <a:rPr lang="en-US" altLang="en-US" dirty="0" smtClean="0">
                <a:latin typeface="Arial" panose="020B0604020202020204" pitchFamily="34" charset="0"/>
              </a:rPr>
              <a:t>The entropy H of a source S is given by the formula H(S)…, where,</a:t>
            </a:r>
            <a:endParaRPr lang="en-US" altLang="en-US" dirty="0" smtClean="0">
              <a:latin typeface="Arial" panose="020B0604020202020204" pitchFamily="34" charset="0"/>
            </a:endParaRPr>
          </a:p>
          <a:p>
            <a:pPr lvl="1" eaLnBrk="1" hangingPunct="1">
              <a:buFontTx/>
              <a:buChar char="•"/>
            </a:pPr>
            <a:r>
              <a:rPr lang="en-US" altLang="en-US" dirty="0" smtClean="0">
                <a:latin typeface="Arial" panose="020B0604020202020204" pitchFamily="34" charset="0"/>
              </a:rPr>
              <a:t>P sub I is the probability of occurrence of symbol S sub I</a:t>
            </a:r>
            <a:endParaRPr lang="en-US" altLang="en-US" dirty="0" smtClean="0">
              <a:latin typeface="Arial" panose="020B0604020202020204" pitchFamily="34" charset="0"/>
            </a:endParaRPr>
          </a:p>
          <a:p>
            <a:pPr lvl="1" eaLnBrk="1" hangingPunct="1">
              <a:buFontTx/>
              <a:buChar char="•"/>
            </a:pPr>
            <a:r>
              <a:rPr lang="en-US" altLang="en-US" dirty="0" smtClean="0">
                <a:latin typeface="Arial" panose="020B0604020202020204" pitchFamily="34" charset="0"/>
              </a:rPr>
              <a:t>The formula simply states that the information content of a source is given by the sum of the logarithms of the information content of each symbol weighed by its probability.</a:t>
            </a:r>
            <a:endParaRPr lang="en-US" altLang="en-US" dirty="0" smtClean="0">
              <a:latin typeface="Arial" panose="020B0604020202020204" pitchFamily="34" charset="0"/>
            </a:endParaRPr>
          </a:p>
          <a:p>
            <a:pPr lvl="1" eaLnBrk="1" hangingPunct="1">
              <a:buFontTx/>
              <a:buChar char="•"/>
            </a:pPr>
            <a:r>
              <a:rPr lang="en-US" altLang="en-US" dirty="0" smtClean="0">
                <a:latin typeface="Arial" panose="020B0604020202020204" pitchFamily="34" charset="0"/>
              </a:rPr>
              <a:t>The information content of a given symbol S sub I is given by log 1 over P sub I to the base 2. The units are bits.</a:t>
            </a:r>
            <a:endParaRPr lang="en-US" altLang="en-US" dirty="0" smtClean="0">
              <a:latin typeface="Arial" panose="020B0604020202020204" pitchFamily="34" charset="0"/>
            </a:endParaRPr>
          </a:p>
          <a:p>
            <a:pPr eaLnBrk="1" hangingPunct="1">
              <a:buFontTx/>
              <a:buChar char="•"/>
            </a:pPr>
            <a:r>
              <a:rPr lang="en-US" altLang="en-US" dirty="0" smtClean="0">
                <a:latin typeface="Arial" panose="020B0604020202020204" pitchFamily="34" charset="0"/>
              </a:rPr>
              <a:t>The term (log 1 over P_I) is sometimes referred to as the uncertainty of the symbol S_I. </a:t>
            </a:r>
            <a:endParaRPr lang="en-US" altLang="en-US" dirty="0" smtClean="0">
              <a:latin typeface="Arial" panose="020B0604020202020204" pitchFamily="34" charset="0"/>
            </a:endParaRPr>
          </a:p>
          <a:p>
            <a:pPr lvl="1" eaLnBrk="1" hangingPunct="1">
              <a:buFontTx/>
              <a:buChar char="•"/>
            </a:pPr>
            <a:r>
              <a:rPr lang="en-US" altLang="en-US" dirty="0" smtClean="0">
                <a:latin typeface="Arial" panose="020B0604020202020204" pitchFamily="34" charset="0"/>
              </a:rPr>
              <a:t>The greater the probability of occurrence of a symbol, the lower its uncertainty and hence fewer bits are needed to represent it. </a:t>
            </a:r>
            <a:endParaRPr lang="en-US" altLang="en-US" dirty="0" smtClean="0">
              <a:latin typeface="Arial" panose="020B0604020202020204" pitchFamily="34" charset="0"/>
            </a:endParaRPr>
          </a:p>
          <a:p>
            <a:pPr lvl="1" eaLnBrk="1" hangingPunct="1">
              <a:buFontTx/>
              <a:buChar char="•"/>
            </a:pPr>
            <a:r>
              <a:rPr lang="en-US" altLang="en-US" dirty="0" smtClean="0">
                <a:latin typeface="Arial" panose="020B0604020202020204" pitchFamily="34" charset="0"/>
              </a:rPr>
              <a:t>Similarly lower the probability of occurrence of a symbol higher its uncertainty and hence more bits are needed to represent it.</a:t>
            </a:r>
            <a:endParaRPr lang="en-US" altLang="en-US" dirty="0" smtClean="0">
              <a:latin typeface="Arial" panose="020B0604020202020204" pitchFamily="34" charset="0"/>
            </a:endParaRPr>
          </a:p>
          <a:p>
            <a:pPr eaLnBrk="1" hangingPunct="1">
              <a:buFontTx/>
              <a:buChar char="•"/>
            </a:pPr>
            <a:r>
              <a:rPr lang="en-US" altLang="en-US" dirty="0" smtClean="0">
                <a:latin typeface="Arial" panose="020B0604020202020204" pitchFamily="34" charset="0"/>
              </a:rPr>
              <a:t>Observe that the entropy  of a source is highest when all symbols are equally likely.</a:t>
            </a:r>
            <a:endParaRPr lang="en-US" altLang="en-US" dirty="0" smtClean="0">
              <a:latin typeface="Arial" panose="020B0604020202020204" pitchFamily="34" charset="0"/>
            </a:endParaRPr>
          </a:p>
          <a:p>
            <a:pPr eaLnBrk="1" hangingPunct="1">
              <a:buFontTx/>
              <a:buChar char="•"/>
            </a:pPr>
            <a:r>
              <a:rPr lang="en-US" altLang="en-US" dirty="0" smtClean="0">
                <a:latin typeface="Arial" panose="020B0604020202020204" pitchFamily="34" charset="0"/>
              </a:rPr>
              <a:t>Work the two questions out while you are on this slide, they are simple applications of the Entropy formula.</a:t>
            </a:r>
            <a:endParaRPr lang="en-US" altLang="en-US" dirty="0" smtClean="0">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9FE6FB0-849B-4764-8FFB-0F3E04690919}" type="slidenum">
              <a:rPr lang="en-US" altLang="en-US" sz="1300" smtClean="0">
                <a:latin typeface="Arial" panose="020B0604020202020204" pitchFamily="34" charset="0"/>
              </a:rPr>
            </a:fld>
            <a:endParaRPr lang="en-US" altLang="en-US" sz="1300" smtClean="0">
              <a:latin typeface="Arial" panose="020B0604020202020204" pitchFamily="34" charset="0"/>
            </a:endParaRPr>
          </a:p>
        </p:txBody>
      </p:sp>
      <p:sp>
        <p:nvSpPr>
          <p:cNvPr id="90115" name="Rectangle 2"/>
          <p:cNvSpPr>
            <a:spLocks noGrp="1" noRot="1" noChangeAspect="1" noChangeArrowheads="1" noTextEdit="1"/>
          </p:cNvSpPr>
          <p:nvPr>
            <p:ph type="sldImg"/>
          </p:nvPr>
        </p:nvSpPr>
        <p:spPr/>
      </p:sp>
      <p:sp>
        <p:nvSpPr>
          <p:cNvPr id="90116" name="Rectangle 3"/>
          <p:cNvSpPr>
            <a:spLocks noGrp="1" noChangeArrowheads="1"/>
          </p:cNvSpPr>
          <p:nvPr>
            <p:ph type="body" idx="1"/>
          </p:nvPr>
        </p:nvSpPr>
        <p:spPr>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Lets try to get some more insight into the purport of the Entropy equation</a:t>
            </a:r>
            <a:endParaRPr lang="en-US" altLang="en-US" smtClean="0">
              <a:latin typeface="Arial" panose="020B0604020202020204" pitchFamily="34" charset="0"/>
            </a:endParaRPr>
          </a:p>
          <a:p>
            <a:pPr lvl="1" eaLnBrk="1" hangingPunct="1">
              <a:buFontTx/>
              <a:buChar char="•"/>
            </a:pPr>
            <a:r>
              <a:rPr lang="en-US" altLang="en-US" smtClean="0">
                <a:latin typeface="Arial" panose="020B0604020202020204" pitchFamily="34" charset="0"/>
              </a:rPr>
              <a:t>Entropy is a measure of information content or uncertainty.</a:t>
            </a:r>
            <a:endParaRPr lang="en-US" altLang="en-US" smtClean="0">
              <a:latin typeface="Arial" panose="020B0604020202020204" pitchFamily="34" charset="0"/>
            </a:endParaRPr>
          </a:p>
          <a:p>
            <a:pPr eaLnBrk="1" hangingPunct="1"/>
            <a:r>
              <a:rPr lang="en-US" altLang="en-US" smtClean="0">
                <a:latin typeface="Arial" panose="020B0604020202020204" pitchFamily="34" charset="0"/>
              </a:rPr>
              <a:t>Example:</a:t>
            </a:r>
            <a:endParaRPr lang="en-US" altLang="en-US" smtClean="0">
              <a:latin typeface="Arial" panose="020B0604020202020204" pitchFamily="34" charset="0"/>
            </a:endParaRPr>
          </a:p>
          <a:p>
            <a:pPr lvl="1" eaLnBrk="1" hangingPunct="1">
              <a:buFontTx/>
              <a:buChar char="•"/>
            </a:pPr>
            <a:r>
              <a:rPr lang="en-US" altLang="en-US" smtClean="0">
                <a:latin typeface="Arial" panose="020B0604020202020204" pitchFamily="34" charset="0"/>
              </a:rPr>
              <a:t>4 bits because the information content of the letter e is log (1/1/16) which is log 16, which is 4.</a:t>
            </a:r>
            <a:endParaRPr lang="en-US" altLang="en-US" smtClean="0">
              <a:latin typeface="Arial" panose="020B0604020202020204" pitchFamily="34" charset="0"/>
            </a:endParaRPr>
          </a:p>
          <a:p>
            <a:pPr eaLnBrk="1" hangingPunct="1"/>
            <a:r>
              <a:rPr lang="en-US" altLang="en-US" smtClean="0">
                <a:latin typeface="Arial" panose="020B0604020202020204" pitchFamily="34" charset="0"/>
              </a:rPr>
              <a:t>Refer to the Information theory primer for a quick brush up on logarithms and their properties.</a:t>
            </a:r>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a:p>
            <a:pPr eaLnBrk="1" hangingPunct="1"/>
            <a:endParaRPr lang="en-US" altLang="en-US" smtClean="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7076945-97A1-4F7E-893C-E8534E1D4006}" type="slidenum">
              <a:rPr lang="en-US" altLang="en-US" sz="1300" smtClean="0">
                <a:latin typeface="Arial" panose="020B0604020202020204" pitchFamily="34" charset="0"/>
              </a:rPr>
            </a:fld>
            <a:endParaRPr lang="en-US" altLang="en-US" sz="1300" smtClean="0">
              <a:latin typeface="Arial" panose="020B0604020202020204" pitchFamily="34" charset="0"/>
            </a:endParaRPr>
          </a:p>
        </p:txBody>
      </p:sp>
      <p:sp>
        <p:nvSpPr>
          <p:cNvPr id="92163" name="Rectangle 2"/>
          <p:cNvSpPr>
            <a:spLocks noGrp="1" noRot="1" noChangeAspect="1" noChangeArrowheads="1" noTextEdit="1"/>
          </p:cNvSpPr>
          <p:nvPr>
            <p:ph type="sldImg"/>
          </p:nvPr>
        </p:nvSpPr>
        <p:spPr/>
      </p:sp>
      <p:sp>
        <p:nvSpPr>
          <p:cNvPr id="92164" name="Rectangle 3"/>
          <p:cNvSpPr>
            <a:spLocks noGrp="1" noChangeArrowheads="1"/>
          </p:cNvSpPr>
          <p:nvPr>
            <p:ph type="body" idx="1"/>
          </p:nvPr>
        </p:nvSpPr>
        <p:spPr>
          <a:xfrm>
            <a:off x="974725" y="4560888"/>
            <a:ext cx="5365750" cy="4560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Arial" panose="020B0604020202020204" pitchFamily="34" charset="0"/>
              </a:rPr>
              <a:t>Screen1: Say, we are given that there are five symbols (A thru E) that can occur in a source with their frequencies being 15 7 6 6 and 5. First sort the symbols in decreasing order of frequency.</a:t>
            </a:r>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Screen2: Divide the list into two equal halves. That is, the counts of both halves are as close as possible to each other. So in this case we split the list between B and C.  The upper half of the list is assigned a code 0 and the lower part is assigned a 1.</a:t>
            </a:r>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Screen3: We recursively repeat the steps of splitting and assigning code till each symbol become a code leaf on the tree. That is, treat each split as a list and apply splitting and code assigning  till you are left with lists of single elements.</a:t>
            </a:r>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Screen 4: Note that we split the list containing C, D and E  between C and D because the difference between the split lists is 11 minus 6 which is 5, if we were to have divided between D and E we would get a difference of 12-5 which is 7.</a:t>
            </a:r>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Screen 5: We complete the algorithm and as a result have codes assigned to the symbols.</a:t>
            </a:r>
            <a:endParaRPr lang="en-US" altLang="en-US" dirty="0" smtClean="0">
              <a:latin typeface="Arial" panose="020B0604020202020204" pitchFamily="34" charset="0"/>
            </a:endParaRPr>
          </a:p>
          <a:p>
            <a:pPr eaLnBrk="1" hangingPunct="1"/>
            <a:r>
              <a:rPr lang="en-US" altLang="en-US" dirty="0" smtClean="0">
                <a:latin typeface="Arial" panose="020B0604020202020204" pitchFamily="34" charset="0"/>
              </a:rPr>
              <a:t>Screen 6, 7, 8: Lets do a little analysis. The table shows the entropy of each symbol along with the codes assigned by the Shannon-</a:t>
            </a:r>
            <a:r>
              <a:rPr lang="en-US" altLang="en-US" dirty="0" err="1" smtClean="0">
                <a:latin typeface="Arial" panose="020B0604020202020204" pitchFamily="34" charset="0"/>
              </a:rPr>
              <a:t>Fano</a:t>
            </a:r>
            <a:r>
              <a:rPr lang="en-US" altLang="en-US" dirty="0" smtClean="0">
                <a:latin typeface="Arial" panose="020B0604020202020204" pitchFamily="34" charset="0"/>
              </a:rPr>
              <a:t> Coding. We also compute the contribution in  bits of each symbol.. We note that it takes a total of 89 bits using the Shannon-</a:t>
            </a:r>
            <a:r>
              <a:rPr lang="en-US" altLang="en-US" dirty="0" err="1" smtClean="0">
                <a:latin typeface="Arial" panose="020B0604020202020204" pitchFamily="34" charset="0"/>
              </a:rPr>
              <a:t>Fano</a:t>
            </a:r>
            <a:r>
              <a:rPr lang="en-US" altLang="en-US" dirty="0" smtClean="0">
                <a:latin typeface="Arial" panose="020B0604020202020204" pitchFamily="34" charset="0"/>
              </a:rPr>
              <a:t> Algorithm to encode 85.25 bits of information. I encourage you to compute what it would take if we used ASCII.</a:t>
            </a:r>
            <a:endParaRPr lang="en-US" altLang="en-US" dirty="0" smtClean="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8BF627D-5FA3-44F9-A8AC-D4F74C441630}" type="slidenum">
              <a:rPr lang="en-US" altLang="en-US" sz="1300" smtClean="0">
                <a:latin typeface="Arial" panose="020B0604020202020204" pitchFamily="34" charset="0"/>
              </a:rPr>
            </a:fld>
            <a:endParaRPr lang="en-US" altLang="en-US" sz="1300" smtClean="0">
              <a:latin typeface="Arial" panose="020B0604020202020204" pitchFamily="34" charset="0"/>
            </a:endParaRPr>
          </a:p>
        </p:txBody>
      </p:sp>
      <p:sp>
        <p:nvSpPr>
          <p:cNvPr id="94211" name="Rectangle 2"/>
          <p:cNvSpPr>
            <a:spLocks noGrp="1" noRot="1" noChangeAspect="1" noChangeArrowheads="1" noTextEdit="1"/>
          </p:cNvSpPr>
          <p:nvPr>
            <p:ph type="sldImg"/>
          </p:nvPr>
        </p:nvSpPr>
        <p:spPr/>
      </p:sp>
      <p:sp>
        <p:nvSpPr>
          <p:cNvPr id="94212" name="Rectangle 3"/>
          <p:cNvSpPr>
            <a:spLocks noGrp="1" noChangeArrowheads="1"/>
          </p:cNvSpPr>
          <p:nvPr>
            <p:ph type="body" idx="1"/>
          </p:nvPr>
        </p:nvSpPr>
        <p:spPr>
          <a:xfrm>
            <a:off x="974725" y="4560888"/>
            <a:ext cx="5365750" cy="45608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Screen1: Say, we are given that there are five symbols (A thru E) that can occur in a source with their frequencies being 15 7 6 6 and 5. First sort the symbols in decreasing order of frequency.</a:t>
            </a:r>
            <a:endParaRPr lang="en-US" altLang="en-US" smtClean="0">
              <a:latin typeface="Arial" panose="020B0604020202020204" pitchFamily="34" charset="0"/>
            </a:endParaRPr>
          </a:p>
          <a:p>
            <a:pPr eaLnBrk="1" hangingPunct="1"/>
            <a:r>
              <a:rPr lang="en-US" altLang="en-US" smtClean="0">
                <a:latin typeface="Arial" panose="020B0604020202020204" pitchFamily="34" charset="0"/>
              </a:rPr>
              <a:t>Screen2: Divide the list into two equal halves. That is, the counts of both halves are as close as possible to each other. So in this case we split the list between B and C.  The upper half of the list is assigned a code 0 and the lower part is assigned a 1.</a:t>
            </a:r>
            <a:endParaRPr lang="en-US" altLang="en-US" smtClean="0">
              <a:latin typeface="Arial" panose="020B0604020202020204" pitchFamily="34" charset="0"/>
            </a:endParaRPr>
          </a:p>
          <a:p>
            <a:pPr eaLnBrk="1" hangingPunct="1"/>
            <a:r>
              <a:rPr lang="en-US" altLang="en-US" smtClean="0">
                <a:latin typeface="Arial" panose="020B0604020202020204" pitchFamily="34" charset="0"/>
              </a:rPr>
              <a:t>Screen3: We recursively repeat the steps of splitting and assigning code till each symbol become a code leaf on the tree. That is, treat each split as a list and apply splitting and code assigning  till you are left with lists of single elements.</a:t>
            </a:r>
            <a:endParaRPr lang="en-US" altLang="en-US" smtClean="0">
              <a:latin typeface="Arial" panose="020B0604020202020204" pitchFamily="34" charset="0"/>
            </a:endParaRPr>
          </a:p>
          <a:p>
            <a:pPr eaLnBrk="1" hangingPunct="1"/>
            <a:r>
              <a:rPr lang="en-US" altLang="en-US" smtClean="0">
                <a:latin typeface="Arial" panose="020B0604020202020204" pitchFamily="34" charset="0"/>
              </a:rPr>
              <a:t>Screen 4: Note that we split the list containing C, D and E  between C and D because the difference between the split lists is 11 minus 6 which is 5, if we were to have divided between D and E we would get a difference of 12-5 which is 7.</a:t>
            </a:r>
            <a:endParaRPr lang="en-US" altLang="en-US" smtClean="0">
              <a:latin typeface="Arial" panose="020B0604020202020204" pitchFamily="34" charset="0"/>
            </a:endParaRPr>
          </a:p>
          <a:p>
            <a:pPr eaLnBrk="1" hangingPunct="1"/>
            <a:r>
              <a:rPr lang="en-US" altLang="en-US" smtClean="0">
                <a:latin typeface="Arial" panose="020B0604020202020204" pitchFamily="34" charset="0"/>
              </a:rPr>
              <a:t>Screen 5: We complete the algorithm and as a result have codes assigned to the symbols.</a:t>
            </a:r>
            <a:endParaRPr lang="en-US" altLang="en-US" smtClean="0">
              <a:latin typeface="Arial" panose="020B0604020202020204" pitchFamily="34" charset="0"/>
            </a:endParaRPr>
          </a:p>
          <a:p>
            <a:pPr eaLnBrk="1" hangingPunct="1"/>
            <a:r>
              <a:rPr lang="en-US" altLang="en-US" smtClean="0">
                <a:latin typeface="Arial" panose="020B0604020202020204" pitchFamily="34" charset="0"/>
              </a:rPr>
              <a:t>Screen 6, 7, 8: Lets do a little analysis. The table shows the entropy of each symbol along with the codes assigned by the Shannon-Fano Coding. We also compute the contribution in  bits of each symbol.. We note that it takes a total of 89 bits using the Shannon-Fano Algorithm to encode 85.25 bits of information. I encourage you to compute what it would take if we used ASCII.</a:t>
            </a:r>
            <a:endParaRPr lang="en-US" altLang="en-US" smtClean="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38D26C9-6DBE-4330-95B0-B4705F018B38}" type="slidenum">
              <a:rPr lang="en-US" altLang="en-US" sz="1300" smtClean="0">
                <a:latin typeface="Arial" panose="020B0604020202020204" pitchFamily="34" charset="0"/>
              </a:rPr>
            </a:fld>
            <a:endParaRPr lang="en-US" altLang="en-US" sz="1300" smtClean="0">
              <a:latin typeface="Arial" panose="020B0604020202020204" pitchFamily="34" charset="0"/>
            </a:endParaRPr>
          </a:p>
        </p:txBody>
      </p:sp>
      <p:sp>
        <p:nvSpPr>
          <p:cNvPr id="96259" name="Rectangle 2"/>
          <p:cNvSpPr>
            <a:spLocks noChangeArrowheads="1"/>
          </p:cNvSpPr>
          <p:nvPr/>
        </p:nvSpPr>
        <p:spPr bwMode="auto">
          <a:xfrm>
            <a:off x="4441825" y="0"/>
            <a:ext cx="339725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6661" tIns="48331" rIns="96661" bIns="48331"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endParaRPr lang="en-US" altLang="en-US" sz="2400"/>
          </a:p>
        </p:txBody>
      </p:sp>
      <p:sp>
        <p:nvSpPr>
          <p:cNvPr id="96260" name="Rectangle 3"/>
          <p:cNvSpPr>
            <a:spLocks noChangeArrowheads="1"/>
          </p:cNvSpPr>
          <p:nvPr/>
        </p:nvSpPr>
        <p:spPr bwMode="auto">
          <a:xfrm>
            <a:off x="4441825" y="9121775"/>
            <a:ext cx="339725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5655" tIns="46988" rIns="95655" bIns="46988"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a:spcBef>
                <a:spcPct val="0"/>
              </a:spcBef>
            </a:pPr>
            <a:r>
              <a:rPr lang="en-US" altLang="en-US" sz="1300"/>
              <a:t>8</a:t>
            </a:r>
            <a:endParaRPr lang="en-US" altLang="en-US" sz="1300"/>
          </a:p>
        </p:txBody>
      </p:sp>
      <p:sp>
        <p:nvSpPr>
          <p:cNvPr id="96261" name="Rectangle 4"/>
          <p:cNvSpPr>
            <a:spLocks noChangeArrowheads="1"/>
          </p:cNvSpPr>
          <p:nvPr/>
        </p:nvSpPr>
        <p:spPr bwMode="auto">
          <a:xfrm>
            <a:off x="0" y="9121775"/>
            <a:ext cx="339725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6661" tIns="48331" rIns="96661" bIns="48331"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endParaRPr lang="en-US" altLang="en-US" sz="2400"/>
          </a:p>
        </p:txBody>
      </p:sp>
      <p:sp>
        <p:nvSpPr>
          <p:cNvPr id="96262" name="Rectangle 5"/>
          <p:cNvSpPr>
            <a:spLocks noChangeArrowheads="1"/>
          </p:cNvSpPr>
          <p:nvPr/>
        </p:nvSpPr>
        <p:spPr bwMode="auto">
          <a:xfrm>
            <a:off x="0" y="0"/>
            <a:ext cx="3397250"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6661" tIns="48331" rIns="96661" bIns="48331" anchor="ct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endParaRPr lang="en-US" altLang="en-US" sz="2400"/>
          </a:p>
        </p:txBody>
      </p:sp>
      <p:sp>
        <p:nvSpPr>
          <p:cNvPr id="96263" name="Rectangle 6"/>
          <p:cNvSpPr>
            <a:spLocks noGrp="1" noRot="1" noChangeAspect="1" noChangeArrowheads="1" noTextEdit="1"/>
          </p:cNvSpPr>
          <p:nvPr>
            <p:ph type="sldImg"/>
          </p:nvPr>
        </p:nvSpPr>
        <p:spPr>
          <a:xfrm>
            <a:off x="1266825" y="727075"/>
            <a:ext cx="4783138" cy="3586163"/>
          </a:xfrm>
          <a:ln w="12700" cap="flat"/>
        </p:spPr>
      </p:sp>
      <p:sp>
        <p:nvSpPr>
          <p:cNvPr id="96264" name="Rectangle 7"/>
          <p:cNvSpPr>
            <a:spLocks noGrp="1" noChangeArrowheads="1"/>
          </p:cNvSpPr>
          <p:nvPr>
            <p:ph type="body" idx="1"/>
          </p:nvPr>
        </p:nvSpPr>
        <p:spPr>
          <a:xfrm>
            <a:off x="10509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55" tIns="46988" rIns="95655" bIns="46988"/>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B2D4E85-49E9-4E1B-90DC-91C24DBE02D0}" type="slidenum">
              <a:rPr lang="en-US" altLang="en-US" smtClean="0"/>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80E9C3F-F2FB-414A-AD26-482018239F1D}" type="slidenum">
              <a:rPr lang="en-US" altLang="en-US" sz="1300" smtClean="0">
                <a:latin typeface="Arial" panose="020B0604020202020204" pitchFamily="34" charset="0"/>
              </a:rPr>
            </a:fld>
            <a:endParaRPr lang="en-US" altLang="en-US" sz="1300" smtClean="0">
              <a:latin typeface="Arial" panose="020B0604020202020204" pitchFamily="34" charset="0"/>
            </a:endParaRPr>
          </a:p>
        </p:txBody>
      </p:sp>
      <p:sp>
        <p:nvSpPr>
          <p:cNvPr id="112643" name="Rectangle 2"/>
          <p:cNvSpPr>
            <a:spLocks noGrp="1" noRot="1" noChangeAspect="1" noChangeArrowheads="1" noTextEdit="1"/>
          </p:cNvSpPr>
          <p:nvPr>
            <p:ph type="sldImg"/>
          </p:nvPr>
        </p:nvSpPr>
        <p:spPr/>
      </p:sp>
      <p:sp>
        <p:nvSpPr>
          <p:cNvPr id="112644" name="Rectangle 3"/>
          <p:cNvSpPr>
            <a:spLocks noGrp="1" noChangeArrowheads="1"/>
          </p:cNvSpPr>
          <p:nvPr>
            <p:ph type="body" idx="1"/>
          </p:nvPr>
        </p:nvSpPr>
        <p:spPr>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6EA7B67-6F3E-4AC8-BB36-E43F08F82699}" type="slidenum">
              <a:rPr lang="en-US" altLang="en-US" sz="1300" smtClean="0">
                <a:latin typeface="Arial" panose="020B0604020202020204" pitchFamily="34" charset="0"/>
              </a:rPr>
            </a:fld>
            <a:endParaRPr lang="en-US" altLang="en-US" sz="1300" smtClean="0">
              <a:latin typeface="Arial" panose="020B0604020202020204" pitchFamily="34" charset="0"/>
            </a:endParaRPr>
          </a:p>
        </p:txBody>
      </p:sp>
      <p:sp>
        <p:nvSpPr>
          <p:cNvPr id="114691" name="Rectangle 2"/>
          <p:cNvSpPr>
            <a:spLocks noGrp="1" noRot="1" noChangeAspect="1" noChangeArrowheads="1" noTextEdit="1"/>
          </p:cNvSpPr>
          <p:nvPr>
            <p:ph type="sldImg"/>
          </p:nvPr>
        </p:nvSpPr>
        <p:spPr/>
      </p:sp>
      <p:sp>
        <p:nvSpPr>
          <p:cNvPr id="114692" name="Rectangle 3"/>
          <p:cNvSpPr>
            <a:spLocks noGrp="1" noChangeArrowheads="1"/>
          </p:cNvSpPr>
          <p:nvPr>
            <p:ph type="body" idx="1"/>
          </p:nvPr>
        </p:nvSpPr>
        <p:spPr>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C1D8403-944A-4274-8C64-7E516F57CC52}" type="slidenum">
              <a:rPr lang="en-US" altLang="en-US" sz="1300" smtClean="0">
                <a:latin typeface="Arial" panose="020B0604020202020204" pitchFamily="34" charset="0"/>
              </a:rPr>
            </a:fld>
            <a:endParaRPr lang="en-US" altLang="en-US" sz="1300" smtClean="0">
              <a:latin typeface="Arial" panose="020B0604020202020204" pitchFamily="34" charset="0"/>
            </a:endParaRPr>
          </a:p>
        </p:txBody>
      </p:sp>
      <p:sp>
        <p:nvSpPr>
          <p:cNvPr id="116739" name="Rectangle 2"/>
          <p:cNvSpPr>
            <a:spLocks noGrp="1" noRot="1" noChangeAspect="1" noChangeArrowheads="1" noTextEdit="1"/>
          </p:cNvSpPr>
          <p:nvPr>
            <p:ph type="sldImg"/>
          </p:nvPr>
        </p:nvSpPr>
        <p:spPr/>
      </p:sp>
      <p:sp>
        <p:nvSpPr>
          <p:cNvPr id="1167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68BF076-8C7F-42D8-BCE5-413D22824158}" type="slidenum">
              <a:rPr lang="en-US" altLang="en-US" sz="1300" smtClean="0">
                <a:latin typeface="Arial" panose="020B0604020202020204" pitchFamily="34" charset="0"/>
              </a:rPr>
            </a:fld>
            <a:endParaRPr lang="en-US" altLang="en-US" sz="1300" smtClean="0">
              <a:latin typeface="Arial" panose="020B0604020202020204" pitchFamily="34" charset="0"/>
            </a:endParaRPr>
          </a:p>
        </p:txBody>
      </p:sp>
      <p:sp>
        <p:nvSpPr>
          <p:cNvPr id="118787" name="Rectangle 2"/>
          <p:cNvSpPr>
            <a:spLocks noGrp="1" noRot="1" noChangeAspect="1" noChangeArrowheads="1" noTextEdit="1"/>
          </p:cNvSpPr>
          <p:nvPr>
            <p:ph type="sldImg"/>
          </p:nvPr>
        </p:nvSpPr>
        <p:spPr/>
      </p:sp>
      <p:sp>
        <p:nvSpPr>
          <p:cNvPr id="1187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p:sp>
      <p:sp>
        <p:nvSpPr>
          <p:cNvPr id="1331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
        <p:nvSpPr>
          <p:cNvPr id="1331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E650E7E-483C-4167-A220-9ECE4C6FE826}" type="slidenum">
              <a:rPr lang="en-US" altLang="en-US" sz="1300" smtClean="0"/>
            </a:fld>
            <a:endParaRPr lang="en-US" altLang="en-US" sz="130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88F3DD4-5AA5-43EB-8DD8-2111FC7C630D}" type="slidenum">
              <a:rPr lang="en-US" altLang="en-US" sz="1300" smtClean="0">
                <a:latin typeface="Arial" panose="020B0604020202020204" pitchFamily="34" charset="0"/>
              </a:rPr>
            </a:fld>
            <a:endParaRPr lang="en-US" altLang="en-US" sz="1300" smtClean="0">
              <a:latin typeface="Arial" panose="020B0604020202020204" pitchFamily="34" charset="0"/>
            </a:endParaRPr>
          </a:p>
        </p:txBody>
      </p:sp>
      <p:sp>
        <p:nvSpPr>
          <p:cNvPr id="121859" name="Rectangle 2"/>
          <p:cNvSpPr>
            <a:spLocks noGrp="1" noRot="1" noChangeAspect="1" noChangeArrowheads="1" noTextEdit="1"/>
          </p:cNvSpPr>
          <p:nvPr>
            <p:ph type="sldImg"/>
          </p:nvPr>
        </p:nvSpPr>
        <p:spPr/>
      </p:sp>
      <p:sp>
        <p:nvSpPr>
          <p:cNvPr id="121860" name="Rectangle 3"/>
          <p:cNvSpPr>
            <a:spLocks noGrp="1" noChangeArrowheads="1"/>
          </p:cNvSpPr>
          <p:nvPr>
            <p:ph type="body" idx="1"/>
          </p:nvPr>
        </p:nvSpPr>
        <p:spPr>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8FF8269-B0AB-435E-9410-72F3526C57FF}" type="slidenum">
              <a:rPr lang="en-US" altLang="en-US" sz="1300" smtClean="0">
                <a:latin typeface="Arial" panose="020B0604020202020204" pitchFamily="34" charset="0"/>
              </a:rPr>
            </a:fld>
            <a:endParaRPr lang="en-US" altLang="en-US" sz="1300" smtClean="0">
              <a:latin typeface="Arial" panose="020B0604020202020204" pitchFamily="34" charset="0"/>
            </a:endParaRPr>
          </a:p>
        </p:txBody>
      </p:sp>
      <p:sp>
        <p:nvSpPr>
          <p:cNvPr id="123907" name="Rectangle 2"/>
          <p:cNvSpPr>
            <a:spLocks noGrp="1" noRot="1" noChangeAspect="1" noChangeArrowheads="1" noTextEdit="1"/>
          </p:cNvSpPr>
          <p:nvPr>
            <p:ph type="sldImg"/>
          </p:nvPr>
        </p:nvSpPr>
        <p:spPr/>
      </p:sp>
      <p:sp>
        <p:nvSpPr>
          <p:cNvPr id="123908" name="Rectangle 3"/>
          <p:cNvSpPr>
            <a:spLocks noGrp="1" noChangeArrowheads="1"/>
          </p:cNvSpPr>
          <p:nvPr>
            <p:ph type="body" idx="1"/>
          </p:nvPr>
        </p:nvSpPr>
        <p:spPr>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71E789E-68F2-426D-ACF3-9B24E3E8FACC}" type="slidenum">
              <a:rPr lang="en-US" altLang="en-US" sz="1300" smtClean="0">
                <a:latin typeface="Arial" panose="020B0604020202020204" pitchFamily="34" charset="0"/>
              </a:rPr>
            </a:fld>
            <a:endParaRPr lang="en-US" altLang="en-US" sz="1300" smtClean="0">
              <a:latin typeface="Arial" panose="020B0604020202020204" pitchFamily="34" charset="0"/>
            </a:endParaRPr>
          </a:p>
        </p:txBody>
      </p:sp>
      <p:sp>
        <p:nvSpPr>
          <p:cNvPr id="125955" name="Rectangle 2"/>
          <p:cNvSpPr>
            <a:spLocks noGrp="1" noRot="1" noChangeAspect="1" noChangeArrowheads="1" noTextEdit="1"/>
          </p:cNvSpPr>
          <p:nvPr>
            <p:ph type="sldImg"/>
          </p:nvPr>
        </p:nvSpPr>
        <p:spPr/>
      </p:sp>
      <p:sp>
        <p:nvSpPr>
          <p:cNvPr id="1259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C2E451F-C2FD-4AD4-A141-A98718D4D62D}" type="slidenum">
              <a:rPr lang="en-US" altLang="en-US" sz="1300" smtClean="0">
                <a:latin typeface="Arial" panose="020B0604020202020204" pitchFamily="34" charset="0"/>
              </a:rPr>
            </a:fld>
            <a:endParaRPr lang="en-US" altLang="en-US" sz="1300" smtClean="0">
              <a:latin typeface="Arial" panose="020B0604020202020204" pitchFamily="34" charset="0"/>
            </a:endParaRPr>
          </a:p>
        </p:txBody>
      </p:sp>
      <p:sp>
        <p:nvSpPr>
          <p:cNvPr id="134147" name="Rectangle 2"/>
          <p:cNvSpPr>
            <a:spLocks noGrp="1" noRot="1" noChangeAspect="1" noChangeArrowheads="1" noTextEdit="1"/>
          </p:cNvSpPr>
          <p:nvPr>
            <p:ph type="sldImg"/>
          </p:nvPr>
        </p:nvSpPr>
        <p:spPr/>
      </p:sp>
      <p:sp>
        <p:nvSpPr>
          <p:cNvPr id="134148" name="Rectangle 3"/>
          <p:cNvSpPr>
            <a:spLocks noGrp="1" noChangeArrowheads="1"/>
          </p:cNvSpPr>
          <p:nvPr>
            <p:ph type="body" idx="1"/>
          </p:nvPr>
        </p:nvSpPr>
        <p:spPr>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093E06E-0C4B-414A-8F82-37F6995384BF}" type="slidenum">
              <a:rPr lang="en-US" altLang="en-US" sz="1300" smtClean="0">
                <a:latin typeface="Arial" panose="020B0604020202020204" pitchFamily="34" charset="0"/>
              </a:rPr>
            </a:fld>
            <a:endParaRPr lang="en-US" altLang="en-US" sz="1300" smtClean="0">
              <a:latin typeface="Arial" panose="020B0604020202020204" pitchFamily="34" charset="0"/>
            </a:endParaRPr>
          </a:p>
        </p:txBody>
      </p:sp>
      <p:sp>
        <p:nvSpPr>
          <p:cNvPr id="138243" name="Rectangle 2"/>
          <p:cNvSpPr>
            <a:spLocks noGrp="1" noRot="1" noChangeAspect="1" noChangeArrowheads="1" noTextEdit="1"/>
          </p:cNvSpPr>
          <p:nvPr>
            <p:ph type="sldImg"/>
          </p:nvPr>
        </p:nvSpPr>
        <p:spPr/>
      </p:sp>
      <p:sp>
        <p:nvSpPr>
          <p:cNvPr id="138244" name="Rectangle 3"/>
          <p:cNvSpPr>
            <a:spLocks noGrp="1" noChangeArrowheads="1"/>
          </p:cNvSpPr>
          <p:nvPr>
            <p:ph type="body" idx="1"/>
          </p:nvPr>
        </p:nvSpPr>
        <p:spPr>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C0A92C2-DD3A-4D8E-B805-B1BD77573E71}" type="slidenum">
              <a:rPr lang="en-US" altLang="en-US" sz="1300" smtClean="0">
                <a:latin typeface="Arial" panose="020B0604020202020204" pitchFamily="34" charset="0"/>
              </a:rPr>
            </a:fld>
            <a:endParaRPr lang="en-US" altLang="en-US" sz="1300" smtClean="0">
              <a:latin typeface="Arial" panose="020B0604020202020204" pitchFamily="34" charset="0"/>
            </a:endParaRPr>
          </a:p>
        </p:txBody>
      </p:sp>
      <p:sp>
        <p:nvSpPr>
          <p:cNvPr id="140291" name="Rectangle 2"/>
          <p:cNvSpPr>
            <a:spLocks noGrp="1" noRot="1" noChangeAspect="1" noChangeArrowheads="1" noTextEdit="1"/>
          </p:cNvSpPr>
          <p:nvPr>
            <p:ph type="sldImg"/>
          </p:nvPr>
        </p:nvSpPr>
        <p:spPr/>
      </p:sp>
      <p:sp>
        <p:nvSpPr>
          <p:cNvPr id="1402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D1A3A8C-D3AD-49D4-A7AE-E39CC6F7D911}" type="slidenum">
              <a:rPr lang="en-US" altLang="en-US" sz="1300" smtClean="0">
                <a:latin typeface="Arial" panose="020B0604020202020204" pitchFamily="34" charset="0"/>
              </a:rPr>
            </a:fld>
            <a:endParaRPr lang="en-US" altLang="en-US" sz="1300" smtClean="0">
              <a:latin typeface="Arial" panose="020B0604020202020204" pitchFamily="34" charset="0"/>
            </a:endParaRPr>
          </a:p>
        </p:txBody>
      </p:sp>
      <p:sp>
        <p:nvSpPr>
          <p:cNvPr id="142339" name="Rectangle 2"/>
          <p:cNvSpPr>
            <a:spLocks noGrp="1" noRot="1" noChangeAspect="1" noChangeArrowheads="1" noTextEdit="1"/>
          </p:cNvSpPr>
          <p:nvPr>
            <p:ph type="sldImg"/>
          </p:nvPr>
        </p:nvSpPr>
        <p:spPr/>
      </p:sp>
      <p:sp>
        <p:nvSpPr>
          <p:cNvPr id="1423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001FC07-5555-49DE-B8FB-BBC428385287}" type="slidenum">
              <a:rPr lang="en-US" altLang="en-US" sz="1300" smtClean="0">
                <a:latin typeface="Arial" panose="020B0604020202020204" pitchFamily="34" charset="0"/>
              </a:rPr>
            </a:fld>
            <a:endParaRPr lang="en-US" altLang="en-US" sz="1300" smtClean="0">
              <a:latin typeface="Arial" panose="020B0604020202020204" pitchFamily="34" charset="0"/>
            </a:endParaRPr>
          </a:p>
        </p:txBody>
      </p:sp>
      <p:sp>
        <p:nvSpPr>
          <p:cNvPr id="145411" name="Rectangle 2"/>
          <p:cNvSpPr>
            <a:spLocks noGrp="1" noRot="1" noChangeAspect="1" noChangeArrowheads="1" noTextEdit="1"/>
          </p:cNvSpPr>
          <p:nvPr>
            <p:ph type="sldImg"/>
          </p:nvPr>
        </p:nvSpPr>
        <p:spPr/>
      </p:sp>
      <p:sp>
        <p:nvSpPr>
          <p:cNvPr id="145412" name="Rectangle 3"/>
          <p:cNvSpPr>
            <a:spLocks noGrp="1" noChangeArrowheads="1"/>
          </p:cNvSpPr>
          <p:nvPr>
            <p:ph type="body" idx="1"/>
          </p:nvPr>
        </p:nvSpPr>
        <p:spPr>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419C89D-E03E-40F7-9D5C-44BB03C613D7}" type="slidenum">
              <a:rPr lang="en-US" altLang="en-US" sz="1300" smtClean="0">
                <a:latin typeface="Arial" panose="020B0604020202020204" pitchFamily="34" charset="0"/>
              </a:rPr>
            </a:fld>
            <a:endParaRPr lang="en-US" altLang="en-US" sz="1300" smtClean="0">
              <a:latin typeface="Arial" panose="020B0604020202020204" pitchFamily="34" charset="0"/>
            </a:endParaRPr>
          </a:p>
        </p:txBody>
      </p:sp>
      <p:sp>
        <p:nvSpPr>
          <p:cNvPr id="147459" name="Rectangle 2"/>
          <p:cNvSpPr>
            <a:spLocks noGrp="1" noRot="1" noChangeAspect="1" noChangeArrowheads="1" noTextEdit="1"/>
          </p:cNvSpPr>
          <p:nvPr>
            <p:ph type="sldImg"/>
          </p:nvPr>
        </p:nvSpPr>
        <p:spPr/>
      </p:sp>
      <p:sp>
        <p:nvSpPr>
          <p:cNvPr id="147460" name="Rectangle 3"/>
          <p:cNvSpPr>
            <a:spLocks noGrp="1" noChangeArrowheads="1"/>
          </p:cNvSpPr>
          <p:nvPr>
            <p:ph type="body" idx="1"/>
          </p:nvPr>
        </p:nvSpPr>
        <p:spPr>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ADA93A7-B068-4662-86BB-369772BC3CBF}" type="slidenum">
              <a:rPr lang="en-US" altLang="en-US" sz="1300" smtClean="0"/>
            </a:fld>
            <a:endParaRPr lang="en-US" altLang="en-US" sz="1300" smtClean="0"/>
          </a:p>
        </p:txBody>
      </p:sp>
      <p:sp>
        <p:nvSpPr>
          <p:cNvPr id="161795" name="Rectangle 2"/>
          <p:cNvSpPr>
            <a:spLocks noGrp="1" noRot="1" noChangeAspect="1" noChangeArrowheads="1" noTextEdit="1"/>
          </p:cNvSpPr>
          <p:nvPr>
            <p:ph type="sldImg"/>
          </p:nvPr>
        </p:nvSpPr>
        <p:spPr>
          <a:xfrm>
            <a:off x="1257300" y="730250"/>
            <a:ext cx="4802188" cy="3600450"/>
          </a:xfrm>
        </p:spPr>
      </p:sp>
      <p:sp>
        <p:nvSpPr>
          <p:cNvPr id="161796" name="Rectangle 3"/>
          <p:cNvSpPr>
            <a:spLocks noGrp="1" noChangeArrowheads="1"/>
          </p:cNvSpPr>
          <p:nvPr>
            <p:ph type="body" idx="1"/>
          </p:nvPr>
        </p:nvSpPr>
        <p:spPr>
          <a:xfrm>
            <a:off x="731838" y="4560888"/>
            <a:ext cx="5851525" cy="432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defTabSz="484505"/>
            <a:endParaRPr lang="en-US"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2E76560B-5471-4181-9A60-7FB2E7E488B3}" type="slidenum">
              <a:rPr lang="en-US" altLang="en-US" sz="1300" smtClean="0"/>
            </a:fld>
            <a:endParaRPr lang="en-US" altLang="en-US" sz="1300" smtClean="0"/>
          </a:p>
        </p:txBody>
      </p:sp>
      <p:sp>
        <p:nvSpPr>
          <p:cNvPr id="16387" name="Rectangle 2"/>
          <p:cNvSpPr>
            <a:spLocks noGrp="1" noRot="1" noChangeAspect="1" noChangeArrowheads="1" noTextEdit="1"/>
          </p:cNvSpPr>
          <p:nvPr>
            <p:ph type="sldImg"/>
          </p:nvPr>
        </p:nvSpPr>
        <p:spPr/>
      </p:sp>
      <p:sp>
        <p:nvSpPr>
          <p:cNvPr id="16388" name="Rectangle 3"/>
          <p:cNvSpPr>
            <a:spLocks noGrp="1" noChangeArrowheads="1"/>
          </p:cNvSpPr>
          <p:nvPr>
            <p:ph type="body" idx="1"/>
          </p:nvPr>
        </p:nvSpPr>
        <p:spPr>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8C22285-1C7F-44DD-A619-3B6E42A14098}" type="slidenum">
              <a:rPr lang="en-US" altLang="en-US" smtClean="0">
                <a:latin typeface="Arial" panose="020B0604020202020204" pitchFamily="34" charset="0"/>
                <a:ea typeface="Arial Unicode MS" panose="020B0604020202020204" pitchFamily="34" charset="-128"/>
                <a:cs typeface="Arial Unicode MS" panose="020B0604020202020204" pitchFamily="34" charset="-128"/>
              </a:rPr>
            </a:fld>
            <a:endParaRPr lang="en-US" altLang="en-US" smtClean="0">
              <a:latin typeface="Arial" panose="020B0604020202020204" pitchFamily="34" charset="0"/>
              <a:ea typeface="Arial Unicode MS" panose="020B0604020202020204" pitchFamily="34" charset="-128"/>
              <a:cs typeface="Arial Unicode MS" panose="020B0604020202020204" pitchFamily="34" charset="-128"/>
            </a:endParaRPr>
          </a:p>
        </p:txBody>
      </p:sp>
      <p:sp>
        <p:nvSpPr>
          <p:cNvPr id="174083" name="Rectangle 2"/>
          <p:cNvSpPr>
            <a:spLocks noGrp="1" noRot="1" noChangeAspect="1" noChangeArrowheads="1" noTextEdit="1"/>
          </p:cNvSpPr>
          <p:nvPr>
            <p:ph type="sldImg"/>
          </p:nvPr>
        </p:nvSpPr>
        <p:spPr/>
      </p:sp>
      <p:sp>
        <p:nvSpPr>
          <p:cNvPr id="1740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t>Chapter 3: Statistics Methods</a:t>
            </a:r>
            <a:endParaRPr lang="en-US" altLang="en-US" smtClean="0"/>
          </a:p>
          <a:p>
            <a:endParaRPr lang="en-US" altLang="en-US" smtClean="0"/>
          </a:p>
          <a:p>
            <a:r>
              <a:rPr lang="en-US" altLang="en-US" smtClean="0"/>
              <a:t>Co-variance distance</a:t>
            </a:r>
            <a:endParaRPr lang="en-US" altLang="en-US" smtClean="0"/>
          </a:p>
          <a:p>
            <a:endParaRPr lang="en-US" altLang="en-US" smtClean="0"/>
          </a:p>
          <a:p>
            <a:r>
              <a:rPr lang="en-US" altLang="en-US" smtClean="0"/>
              <a:t>K-L divergence</a:t>
            </a:r>
            <a:endParaRPr lang="en-US"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eaLnBrk="1" hangingPunct="1">
              <a:spcBef>
                <a:spcPct val="0"/>
              </a:spcBef>
            </a:pPr>
            <a:fld id="{2A32160C-B2B2-421D-8197-AF0BA07C4B3C}" type="slidenum">
              <a:rPr lang="en-US" altLang="en-US" sz="1300" smtClean="0">
                <a:latin typeface="Arial" panose="020B0604020202020204" pitchFamily="34" charset="0"/>
              </a:rPr>
            </a:fld>
            <a:endParaRPr lang="en-US" altLang="en-US" sz="1300" smtClean="0">
              <a:latin typeface="Arial" panose="020B0604020202020204" pitchFamily="34" charset="0"/>
            </a:endParaRPr>
          </a:p>
        </p:txBody>
      </p:sp>
      <p:sp>
        <p:nvSpPr>
          <p:cNvPr id="177155"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F7109DA8-6D25-463E-BADA-874C46439A44}" type="slidenum">
              <a:rPr lang="en-US" altLang="en-US" sz="1300"/>
            </a:fld>
            <a:endParaRPr lang="en-US" altLang="en-US" sz="1300"/>
          </a:p>
        </p:txBody>
      </p:sp>
      <p:sp>
        <p:nvSpPr>
          <p:cNvPr id="177156" name="Rectangle 2"/>
          <p:cNvSpPr>
            <a:spLocks noGrp="1" noRot="1" noChangeAspect="1" noChangeArrowheads="1" noTextEdit="1"/>
          </p:cNvSpPr>
          <p:nvPr>
            <p:ph type="sldImg"/>
          </p:nvPr>
        </p:nvSpPr>
        <p:spPr>
          <a:xfrm>
            <a:off x="1258888" y="720725"/>
            <a:ext cx="4800600" cy="3600450"/>
          </a:xfrm>
        </p:spPr>
      </p:sp>
      <p:sp>
        <p:nvSpPr>
          <p:cNvPr id="177157" name="Rectangle 3"/>
          <p:cNvSpPr>
            <a:spLocks noGrp="1" noChangeArrowheads="1"/>
          </p:cNvSpPr>
          <p:nvPr>
            <p:ph type="body" idx="1"/>
          </p:nvPr>
        </p:nvSpPr>
        <p:spPr>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C3934EE-1E97-4D91-9C81-A765CDB6250E}" type="slidenum">
              <a:rPr lang="en-US" altLang="en-US" sz="1300" smtClean="0">
                <a:latin typeface="Arial" panose="020B0604020202020204" pitchFamily="34" charset="0"/>
              </a:rPr>
            </a:fld>
            <a:endParaRPr lang="en-US" altLang="en-US" sz="1300" smtClean="0">
              <a:latin typeface="Arial" panose="020B0604020202020204" pitchFamily="34" charset="0"/>
            </a:endParaRPr>
          </a:p>
        </p:txBody>
      </p:sp>
      <p:sp>
        <p:nvSpPr>
          <p:cNvPr id="183299"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42F2CF9D-AF16-4D7D-90E2-C04FC4467AAF}" type="slidenum">
              <a:rPr lang="en-US" altLang="en-US" sz="1300"/>
            </a:fld>
            <a:endParaRPr lang="en-US" altLang="en-US" sz="1300"/>
          </a:p>
        </p:txBody>
      </p:sp>
      <p:sp>
        <p:nvSpPr>
          <p:cNvPr id="183300" name="Rectangle 2"/>
          <p:cNvSpPr>
            <a:spLocks noGrp="1" noRot="1" noChangeAspect="1" noChangeArrowheads="1" noTextEdit="1"/>
          </p:cNvSpPr>
          <p:nvPr>
            <p:ph type="sldImg"/>
          </p:nvPr>
        </p:nvSpPr>
        <p:spPr>
          <a:xfrm>
            <a:off x="1258888" y="720725"/>
            <a:ext cx="4800600" cy="3600450"/>
          </a:xfrm>
        </p:spPr>
      </p:sp>
      <p:sp>
        <p:nvSpPr>
          <p:cNvPr id="183301" name="Rectangle 3"/>
          <p:cNvSpPr>
            <a:spLocks noGrp="1" noChangeArrowheads="1"/>
          </p:cNvSpPr>
          <p:nvPr>
            <p:ph type="body" idx="1"/>
          </p:nvPr>
        </p:nvSpPr>
        <p:spPr>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44ECA70-B9C8-4C0E-8477-DCE3B9DB7CC5}" type="slidenum">
              <a:rPr lang="en-US" altLang="en-US" sz="1300" smtClean="0">
                <a:latin typeface="Arial" panose="020B0604020202020204" pitchFamily="34" charset="0"/>
              </a:rPr>
            </a:fld>
            <a:endParaRPr lang="en-US" altLang="en-US" sz="1300" smtClean="0">
              <a:latin typeface="Arial" panose="020B0604020202020204" pitchFamily="34" charset="0"/>
            </a:endParaRPr>
          </a:p>
        </p:txBody>
      </p:sp>
      <p:sp>
        <p:nvSpPr>
          <p:cNvPr id="185347"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12C41724-E733-47E2-85C6-660812B93111}" type="slidenum">
              <a:rPr lang="en-US" altLang="en-US" sz="1300"/>
            </a:fld>
            <a:endParaRPr lang="en-US" altLang="en-US" sz="1300"/>
          </a:p>
        </p:txBody>
      </p:sp>
      <p:sp>
        <p:nvSpPr>
          <p:cNvPr id="185348" name="Rectangle 2"/>
          <p:cNvSpPr>
            <a:spLocks noGrp="1" noRot="1" noChangeAspect="1" noChangeArrowheads="1" noTextEdit="1"/>
          </p:cNvSpPr>
          <p:nvPr>
            <p:ph type="sldImg"/>
          </p:nvPr>
        </p:nvSpPr>
        <p:spPr>
          <a:xfrm>
            <a:off x="1258888" y="720725"/>
            <a:ext cx="4800600" cy="3600450"/>
          </a:xfrm>
        </p:spPr>
      </p:sp>
      <p:sp>
        <p:nvSpPr>
          <p:cNvPr id="185349" name="Rectangle 3"/>
          <p:cNvSpPr>
            <a:spLocks noGrp="1" noChangeArrowheads="1"/>
          </p:cNvSpPr>
          <p:nvPr>
            <p:ph type="body" idx="1"/>
          </p:nvPr>
        </p:nvSpPr>
        <p:spPr>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072D2B5-9B5C-4E74-9496-7E8CB281B194}" type="slidenum">
              <a:rPr lang="en-US" altLang="en-US" sz="1300" smtClean="0">
                <a:latin typeface="Arial" panose="020B0604020202020204" pitchFamily="34" charset="0"/>
              </a:rPr>
            </a:fld>
            <a:endParaRPr lang="en-US" altLang="en-US" sz="1300" smtClean="0">
              <a:latin typeface="Arial" panose="020B0604020202020204" pitchFamily="34" charset="0"/>
            </a:endParaRPr>
          </a:p>
        </p:txBody>
      </p:sp>
      <p:sp>
        <p:nvSpPr>
          <p:cNvPr id="187395" name="Rectangle 7"/>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30E3D90C-1E7A-4E2F-821F-60FA1650AEE8}" type="slidenum">
              <a:rPr lang="en-US" altLang="en-US" sz="1300"/>
            </a:fld>
            <a:endParaRPr lang="en-US" altLang="en-US" sz="1300"/>
          </a:p>
        </p:txBody>
      </p:sp>
      <p:sp>
        <p:nvSpPr>
          <p:cNvPr id="187396" name="Rectangle 2"/>
          <p:cNvSpPr>
            <a:spLocks noGrp="1" noRot="1" noChangeAspect="1" noChangeArrowheads="1" noTextEdit="1"/>
          </p:cNvSpPr>
          <p:nvPr>
            <p:ph type="sldImg"/>
          </p:nvPr>
        </p:nvSpPr>
        <p:spPr>
          <a:xfrm>
            <a:off x="1258888" y="720725"/>
            <a:ext cx="4800600" cy="3600450"/>
          </a:xfrm>
        </p:spPr>
      </p:sp>
      <p:sp>
        <p:nvSpPr>
          <p:cNvPr id="187397" name="Rectangle 3"/>
          <p:cNvSpPr>
            <a:spLocks noGrp="1" noChangeArrowheads="1"/>
          </p:cNvSpPr>
          <p:nvPr>
            <p:ph type="body" idx="1"/>
          </p:nvPr>
        </p:nvSpPr>
        <p:spPr>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C616A2E-6BA3-430A-80AF-E1C60CBA560F}" type="slidenum">
              <a:rPr lang="en-US" altLang="en-US" sz="1300" smtClean="0"/>
            </a:fld>
            <a:endParaRPr lang="en-US" altLang="en-US" sz="1300" smtClean="0"/>
          </a:p>
        </p:txBody>
      </p:sp>
      <p:sp>
        <p:nvSpPr>
          <p:cNvPr id="25603" name="Rectangle 2"/>
          <p:cNvSpPr>
            <a:spLocks noGrp="1" noRot="1" noChangeAspect="1" noChangeArrowheads="1" noTextEdit="1"/>
          </p:cNvSpPr>
          <p:nvPr>
            <p:ph type="sldImg"/>
          </p:nvPr>
        </p:nvSpPr>
        <p:spPr/>
      </p:sp>
      <p:sp>
        <p:nvSpPr>
          <p:cNvPr id="256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In film and video, </a:t>
            </a:r>
            <a:r>
              <a:rPr lang="en-US" altLang="en-US" b="1" smtClean="0"/>
              <a:t>footage</a:t>
            </a:r>
            <a:r>
              <a:rPr lang="en-US" altLang="en-US" smtClean="0"/>
              <a:t> is the raw, unedited material as it had been originally recorded by video camera, which usually must be edited to create a motion picture, video clip, television show or similar completed work.</a:t>
            </a:r>
            <a:endParaRPr lang="en-US"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B2D4E85-49E9-4E1B-90DC-91C24DBE02D0}" type="slidenum">
              <a:rPr lang="en-US" altLang="en-US" smtClean="0"/>
            </a:fld>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632D463-D273-4210-A1C7-0233D7D9B883}" type="slidenum">
              <a:rPr lang="en-US" altLang="en-US" sz="1300" smtClean="0">
                <a:latin typeface="Arial" panose="020B0604020202020204" pitchFamily="34" charset="0"/>
              </a:rPr>
            </a:fld>
            <a:endParaRPr lang="en-US" altLang="en-US" sz="1300" smtClean="0">
              <a:latin typeface="Arial" panose="020B0604020202020204" pitchFamily="34" charset="0"/>
            </a:endParaRPr>
          </a:p>
        </p:txBody>
      </p:sp>
      <p:sp>
        <p:nvSpPr>
          <p:cNvPr id="59395" name="Rectangle 2"/>
          <p:cNvSpPr>
            <a:spLocks noGrp="1" noRot="1" noChangeAspect="1" noChangeArrowheads="1" noTextEdit="1"/>
          </p:cNvSpPr>
          <p:nvPr>
            <p:ph type="sldImg"/>
          </p:nvPr>
        </p:nvSpPr>
        <p:spPr/>
      </p:sp>
      <p:sp>
        <p:nvSpPr>
          <p:cNvPr id="59396" name="Rectangle 3"/>
          <p:cNvSpPr>
            <a:spLocks noGrp="1" noChangeArrowheads="1"/>
          </p:cNvSpPr>
          <p:nvPr>
            <p:ph type="body" idx="1"/>
          </p:nvPr>
        </p:nvSpPr>
        <p:spPr>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smtClean="0">
                <a:latin typeface="Arial" panose="020B0604020202020204" pitchFamily="34" charset="0"/>
              </a:rPr>
              <a:t>Before we look at Information theory lets make a clear distinction between lossless compression and compression with loss, or sometimes referred to as lossy compression.</a:t>
            </a:r>
            <a:endParaRPr lang="en-US" altLang="en-US" smtClean="0">
              <a:latin typeface="Arial" panose="020B0604020202020204" pitchFamily="34" charset="0"/>
            </a:endParaRPr>
          </a:p>
          <a:p>
            <a:pPr eaLnBrk="1" hangingPunct="1">
              <a:buFontTx/>
              <a:buChar char="•"/>
            </a:pPr>
            <a:r>
              <a:rPr lang="en-US" altLang="en-US" smtClean="0">
                <a:latin typeface="Arial" panose="020B0604020202020204" pitchFamily="34" charset="0"/>
              </a:rPr>
              <a:t>Notice from the two figures:</a:t>
            </a:r>
            <a:endParaRPr lang="en-US" altLang="en-US" smtClean="0">
              <a:latin typeface="Arial" panose="020B0604020202020204" pitchFamily="34" charset="0"/>
            </a:endParaRPr>
          </a:p>
          <a:p>
            <a:pPr lvl="1" eaLnBrk="1" hangingPunct="1">
              <a:buFontTx/>
              <a:buChar char="•"/>
            </a:pPr>
            <a:r>
              <a:rPr lang="en-US" altLang="en-US" smtClean="0">
                <a:latin typeface="Arial" panose="020B0604020202020204" pitchFamily="34" charset="0"/>
              </a:rPr>
              <a:t>When lossless compression is used the compressed media, M, does not loose any content, therefore, uncompressing it restores the media to its native state, M.</a:t>
            </a:r>
            <a:endParaRPr lang="en-US" altLang="en-US" smtClean="0">
              <a:latin typeface="Arial" panose="020B0604020202020204" pitchFamily="34" charset="0"/>
            </a:endParaRPr>
          </a:p>
          <a:p>
            <a:pPr lvl="1" eaLnBrk="1" hangingPunct="1">
              <a:buFontTx/>
              <a:buChar char="•"/>
            </a:pPr>
            <a:r>
              <a:rPr lang="en-US" altLang="en-US" smtClean="0">
                <a:latin typeface="Arial" panose="020B0604020202020204" pitchFamily="34" charset="0"/>
              </a:rPr>
              <a:t>On the other hand with a lossy compression, the compressed media when uncompressed is different from the original media. Depending on the mechanism used the difference might be too subtle to notice.</a:t>
            </a:r>
            <a:endParaRPr lang="en-US" altLang="en-US" smtClean="0">
              <a:latin typeface="Arial" panose="020B0604020202020204" pitchFamily="34" charset="0"/>
            </a:endParaRPr>
          </a:p>
          <a:p>
            <a:pPr lvl="1" eaLnBrk="1" hangingPunct="1">
              <a:buFontTx/>
              <a:buChar char="•"/>
            </a:pPr>
            <a:endParaRPr lang="en-US" altLang="en-US" smtClean="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DA662F2-4E79-4A75-941F-EFFC43BA3C97}" type="slidenum">
              <a:rPr lang="en-US" altLang="en-US" sz="1300" smtClean="0">
                <a:latin typeface="Arial" panose="020B0604020202020204" pitchFamily="34" charset="0"/>
              </a:rPr>
            </a:fld>
            <a:endParaRPr lang="en-US" altLang="en-US" sz="1300" smtClean="0">
              <a:latin typeface="Arial" panose="020B0604020202020204" pitchFamily="34" charset="0"/>
            </a:endParaRPr>
          </a:p>
        </p:txBody>
      </p:sp>
      <p:sp>
        <p:nvSpPr>
          <p:cNvPr id="76803" name="Rectangle 2"/>
          <p:cNvSpPr>
            <a:spLocks noGrp="1" noRot="1" noChangeAspect="1" noChangeArrowheads="1" noTextEdit="1"/>
          </p:cNvSpPr>
          <p:nvPr>
            <p:ph type="sldImg"/>
          </p:nvPr>
        </p:nvSpPr>
        <p:spPr/>
      </p:sp>
      <p:sp>
        <p:nvSpPr>
          <p:cNvPr id="76804" name="Rectangle 3"/>
          <p:cNvSpPr>
            <a:spLocks noGrp="1" noChangeArrowheads="1"/>
          </p:cNvSpPr>
          <p:nvPr>
            <p:ph type="body" idx="1"/>
          </p:nvPr>
        </p:nvSpPr>
        <p:spPr>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smtClean="0">
                <a:latin typeface="Arial" panose="020B0604020202020204" pitchFamily="34" charset="0"/>
              </a:rPr>
              <a:t>Information theory has motivated the idea that a Data source has an </a:t>
            </a:r>
            <a:r>
              <a:rPr lang="en-US" altLang="en-US" b="1" smtClean="0">
                <a:latin typeface="Arial" panose="020B0604020202020204" pitchFamily="34" charset="0"/>
              </a:rPr>
              <a:t>entropy</a:t>
            </a:r>
            <a:r>
              <a:rPr lang="en-US" altLang="en-US" smtClean="0">
                <a:latin typeface="Arial" panose="020B0604020202020204" pitchFamily="34" charset="0"/>
              </a:rPr>
              <a:t> that gives us the inherent information content it possess.</a:t>
            </a:r>
            <a:endParaRPr lang="en-US" altLang="en-US" smtClean="0">
              <a:latin typeface="Arial" panose="020B0604020202020204" pitchFamily="34" charset="0"/>
            </a:endParaRPr>
          </a:p>
          <a:p>
            <a:pPr lvl="1" eaLnBrk="1" hangingPunct="1">
              <a:buFontTx/>
              <a:buChar char="•"/>
            </a:pPr>
            <a:r>
              <a:rPr lang="en-US" altLang="en-US" smtClean="0">
                <a:latin typeface="Arial" panose="020B0604020202020204" pitchFamily="34" charset="0"/>
              </a:rPr>
              <a:t>If we can find codes to assign to symbols that will result in the data source being encoded in the fewest number of bits as indicated by their entropy then we can achieve maximum compression. </a:t>
            </a:r>
            <a:endParaRPr lang="en-US" altLang="en-US" smtClean="0">
              <a:latin typeface="Arial" panose="020B0604020202020204" pitchFamily="34" charset="0"/>
            </a:endParaRPr>
          </a:p>
          <a:p>
            <a:pPr lvl="1" eaLnBrk="1" hangingPunct="1">
              <a:buFontTx/>
              <a:buChar char="•"/>
            </a:pPr>
            <a:r>
              <a:rPr lang="en-US" altLang="en-US" smtClean="0">
                <a:latin typeface="Arial" panose="020B0604020202020204" pitchFamily="34" charset="0"/>
              </a:rPr>
              <a:t>That is, if the encoding of the data source reflects its entropy then we would have reached the optimal (minimal) coding for the source.</a:t>
            </a:r>
            <a:endParaRPr lang="en-US" altLang="en-US" smtClean="0">
              <a:latin typeface="Arial" panose="020B0604020202020204" pitchFamily="34" charset="0"/>
            </a:endParaRPr>
          </a:p>
          <a:p>
            <a:pPr eaLnBrk="1" hangingPunct="1">
              <a:buFontTx/>
              <a:buChar char="•"/>
            </a:pPr>
            <a:r>
              <a:rPr lang="en-US" altLang="en-US" smtClean="0">
                <a:latin typeface="Arial" panose="020B0604020202020204" pitchFamily="34" charset="0"/>
              </a:rPr>
              <a:t>There are two components to compression: Modeling and Coding.</a:t>
            </a:r>
            <a:endParaRPr lang="en-US" altLang="en-US" smtClean="0">
              <a:latin typeface="Arial" panose="020B0604020202020204" pitchFamily="34" charset="0"/>
            </a:endParaRPr>
          </a:p>
          <a:p>
            <a:pPr lvl="1" eaLnBrk="1" hangingPunct="1">
              <a:buFontTx/>
              <a:buChar char="•"/>
            </a:pPr>
            <a:r>
              <a:rPr lang="en-US" altLang="en-US" smtClean="0">
                <a:latin typeface="Arial" panose="020B0604020202020204" pitchFamily="34" charset="0"/>
              </a:rPr>
              <a:t>The model involves reasoning that does into capturing the </a:t>
            </a:r>
            <a:endParaRPr lang="en-US" altLang="en-US" smtClean="0">
              <a:latin typeface="Arial" panose="020B0604020202020204" pitchFamily="34" charset="0"/>
            </a:endParaRPr>
          </a:p>
          <a:p>
            <a:pPr eaLnBrk="1" hangingPunct="1">
              <a:buFontTx/>
              <a:buChar char="•"/>
            </a:pPr>
            <a:endParaRPr lang="en-US" altLang="en-US" smtClean="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DFA16F6-185E-4D36-A23B-826AFF913884}" type="slidenum">
              <a:rPr lang="en-US" altLang="en-US" sz="1300" smtClean="0">
                <a:latin typeface="Arial" panose="020B0604020202020204" pitchFamily="34" charset="0"/>
              </a:rPr>
            </a:fld>
            <a:endParaRPr lang="en-US" altLang="en-US" sz="1300" smtClean="0">
              <a:latin typeface="Arial" panose="020B0604020202020204" pitchFamily="34" charset="0"/>
            </a:endParaRPr>
          </a:p>
        </p:txBody>
      </p:sp>
      <p:sp>
        <p:nvSpPr>
          <p:cNvPr id="78851" name="Rectangle 2"/>
          <p:cNvSpPr>
            <a:spLocks noGrp="1" noRot="1" noChangeAspect="1" noChangeArrowheads="1" noTextEdit="1"/>
          </p:cNvSpPr>
          <p:nvPr>
            <p:ph type="sldImg"/>
          </p:nvPr>
        </p:nvSpPr>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dirty="0" smtClean="0">
                <a:latin typeface="Arial" panose="020B0604020202020204" pitchFamily="34" charset="0"/>
              </a:rPr>
              <a:t>Information theory has motivated the idea that a Data source has an </a:t>
            </a:r>
            <a:r>
              <a:rPr lang="en-US" altLang="en-US" b="1" dirty="0" smtClean="0">
                <a:latin typeface="Arial" panose="020B0604020202020204" pitchFamily="34" charset="0"/>
              </a:rPr>
              <a:t>entropy</a:t>
            </a:r>
            <a:r>
              <a:rPr lang="en-US" altLang="en-US" dirty="0" smtClean="0">
                <a:latin typeface="Arial" panose="020B0604020202020204" pitchFamily="34" charset="0"/>
              </a:rPr>
              <a:t> that gives us the inherent information content it possess.</a:t>
            </a:r>
            <a:endParaRPr lang="en-US" altLang="en-US" dirty="0" smtClean="0">
              <a:latin typeface="Arial" panose="020B0604020202020204" pitchFamily="34" charset="0"/>
            </a:endParaRPr>
          </a:p>
          <a:p>
            <a:pPr lvl="1" eaLnBrk="1" hangingPunct="1">
              <a:buFontTx/>
              <a:buChar char="•"/>
            </a:pPr>
            <a:r>
              <a:rPr lang="en-US" altLang="en-US" dirty="0" smtClean="0">
                <a:latin typeface="Arial" panose="020B0604020202020204" pitchFamily="34" charset="0"/>
              </a:rPr>
              <a:t>If we can find codes to assign to symbols that will result in the data source being encoded in the fewest number of bits as indicated by their entropy then we can achieve maximum compression. </a:t>
            </a:r>
            <a:endParaRPr lang="en-US" altLang="en-US" dirty="0" smtClean="0">
              <a:latin typeface="Arial" panose="020B0604020202020204" pitchFamily="34" charset="0"/>
            </a:endParaRPr>
          </a:p>
          <a:p>
            <a:pPr lvl="1" eaLnBrk="1" hangingPunct="1">
              <a:buFontTx/>
              <a:buChar char="•"/>
            </a:pPr>
            <a:r>
              <a:rPr lang="en-US" altLang="en-US" dirty="0" smtClean="0">
                <a:latin typeface="Arial" panose="020B0604020202020204" pitchFamily="34" charset="0"/>
              </a:rPr>
              <a:t>That is, if the encoding of the data source reflects its entropy then we would have reached the optimal (minimal) coding for the source.</a:t>
            </a:r>
            <a:endParaRPr lang="en-US" altLang="en-US" dirty="0" smtClean="0">
              <a:latin typeface="Arial" panose="020B0604020202020204" pitchFamily="34" charset="0"/>
            </a:endParaRPr>
          </a:p>
          <a:p>
            <a:pPr eaLnBrk="1" hangingPunct="1">
              <a:buFontTx/>
              <a:buChar char="•"/>
            </a:pPr>
            <a:r>
              <a:rPr lang="en-US" altLang="en-US" dirty="0" smtClean="0">
                <a:latin typeface="Arial" panose="020B0604020202020204" pitchFamily="34" charset="0"/>
              </a:rPr>
              <a:t>There are two components to compression: Modeling and Coding.</a:t>
            </a:r>
            <a:endParaRPr lang="en-US" altLang="en-US" dirty="0" smtClean="0">
              <a:latin typeface="Arial" panose="020B0604020202020204" pitchFamily="34" charset="0"/>
            </a:endParaRPr>
          </a:p>
          <a:p>
            <a:pPr lvl="1" eaLnBrk="1" hangingPunct="1">
              <a:buFontTx/>
              <a:buChar char="•"/>
            </a:pPr>
            <a:r>
              <a:rPr lang="en-US" altLang="en-US" dirty="0" smtClean="0">
                <a:latin typeface="Arial" panose="020B0604020202020204" pitchFamily="34" charset="0"/>
              </a:rPr>
              <a:t>The model involves reasoning that does into capturing the </a:t>
            </a:r>
            <a:endParaRPr lang="en-US" altLang="en-US" dirty="0" smtClean="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4E2064D-E2E5-4506-9B63-E19D5FC83007}" type="slidenum">
              <a:rPr lang="en-US" altLang="en-US" sz="1300" smtClean="0">
                <a:latin typeface="Arial" panose="020B0604020202020204" pitchFamily="34" charset="0"/>
              </a:rPr>
            </a:fld>
            <a:endParaRPr lang="en-US" altLang="en-US" sz="1300" smtClean="0">
              <a:latin typeface="Arial" panose="020B0604020202020204" pitchFamily="34" charset="0"/>
            </a:endParaRPr>
          </a:p>
        </p:txBody>
      </p:sp>
      <p:sp>
        <p:nvSpPr>
          <p:cNvPr id="80899" name="Rectangle 2"/>
          <p:cNvSpPr>
            <a:spLocks noGrp="1" noRot="1" noChangeAspect="1" noChangeArrowheads="1" noTextEdit="1"/>
          </p:cNvSpPr>
          <p:nvPr>
            <p:ph type="sldImg"/>
          </p:nvPr>
        </p:nvSpPr>
        <p:spPr/>
      </p:sp>
      <p:sp>
        <p:nvSpPr>
          <p:cNvPr id="80900" name="Rectangle 3"/>
          <p:cNvSpPr>
            <a:spLocks noGrp="1" noChangeArrowheads="1"/>
          </p:cNvSpPr>
          <p:nvPr>
            <p:ph type="body" idx="1"/>
          </p:nvPr>
        </p:nvSpPr>
        <p:spPr>
          <a:xfrm>
            <a:off x="974725" y="4560888"/>
            <a:ext cx="5365750" cy="43195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endParaRPr lang="en-US" altLang="en-US" smtClean="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79B6AE78-FC8E-4126-8B68-602D57CFF4B4}" type="slidenum">
              <a:rPr lang="en-US" altLang="en-US"/>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0680E6D5-5943-4B17-A06E-73D80E9D2728}" type="slidenum">
              <a:rPr lang="en-US" altLang="en-US"/>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197F760-454E-445C-B6E6-C81587A7A72D}" type="slidenum">
              <a:rPr lang="en-US" altLang="en-US"/>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990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066800"/>
            <a:ext cx="3810000" cy="50292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066800"/>
            <a:ext cx="3810000" cy="50292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409A4BBD-0C5D-417B-823B-3AB231C4C0B0}" type="slidenum">
              <a:rPr lang="en-US" altLang="en-US"/>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Rectangle 4"/>
          <p:cNvSpPr>
            <a:spLocks noGrp="1" noChangeArrowheads="1"/>
          </p:cNvSpPr>
          <p:nvPr>
            <p:ph type="dt" sz="half" idx="10"/>
          </p:nvPr>
        </p:nvSpPr>
        <p:spPr/>
        <p:txBody>
          <a:bodyPr/>
          <a:lstStyle>
            <a:lvl1pPr>
              <a:defRPr/>
            </a:lvl1pPr>
          </a:lstStyle>
          <a:p>
            <a:pPr>
              <a:defRPr/>
            </a:pPr>
            <a:endParaRPr lang="en-US"/>
          </a:p>
        </p:txBody>
      </p:sp>
      <p:sp>
        <p:nvSpPr>
          <p:cNvPr id="7" name="Rectangle 5"/>
          <p:cNvSpPr>
            <a:spLocks noGrp="1" noChangeArrowheads="1"/>
          </p:cNvSpPr>
          <p:nvPr>
            <p:ph type="ftr" sz="quarter" idx="11"/>
          </p:nvPr>
        </p:nvSpPr>
        <p:spPr/>
        <p:txBody>
          <a:bodyPr/>
          <a:lstStyle>
            <a:lvl1pPr>
              <a:defRPr/>
            </a:lvl1pPr>
          </a:lstStyle>
          <a:p>
            <a:pPr>
              <a:defRPr/>
            </a:pPr>
            <a:endParaRPr lang="en-US"/>
          </a:p>
        </p:txBody>
      </p:sp>
      <p:sp>
        <p:nvSpPr>
          <p:cNvPr id="8" name="Rectangle 6"/>
          <p:cNvSpPr>
            <a:spLocks noGrp="1" noChangeArrowheads="1"/>
          </p:cNvSpPr>
          <p:nvPr>
            <p:ph type="sldNum" sz="quarter" idx="12"/>
          </p:nvPr>
        </p:nvSpPr>
        <p:spPr/>
        <p:txBody>
          <a:bodyPr/>
          <a:lstStyle>
            <a:lvl1pPr>
              <a:defRPr/>
            </a:lvl1pPr>
          </a:lstStyle>
          <a:p>
            <a:pPr>
              <a:defRPr/>
            </a:pPr>
            <a:fld id="{8E8628E8-6E02-4EE5-A267-9C1A9A6DD26A}" type="slidenum">
              <a:rPr lang="en-US" altLang="en-US"/>
            </a:fld>
            <a:endParaRPr lang="en-US"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39723DC4-74B9-4F6C-88B9-8810097B6D47}" type="slidenum">
              <a:rPr lang="en-US" altLang="en-US"/>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0884BBC1-4D5B-4F66-BF3A-B7FBE5607B9B}" type="slidenum">
              <a:rPr lang="en-US" altLang="en-US"/>
            </a:fld>
            <a:endParaRPr lang="en-US"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endParaRPr lang="en-US" smtClean="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39A8B985-FD46-4887-97E9-730775056057}" type="slidenum">
              <a:rPr lang="en-US" altLang="en-US"/>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370D5ACD-4A19-400C-A8DF-EBDF2118DC3C}" type="slidenum">
              <a:rPr lang="en-US" altLang="en-US"/>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4F0C7868-CAB5-47F2-B72A-D0E15248FE2F}" type="slidenum">
              <a:rPr lang="en-US" altLang="en-US"/>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FF65D4D3-5D09-4540-955C-AAD11657AB58}" type="slidenum">
              <a:rPr lang="en-US" altLang="en-US"/>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BF7F8749-A26F-46DD-9502-A7294E6C88B8}" type="slidenum">
              <a:rPr lang="en-US" altLang="en-US"/>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8B785D9A-497C-4E2C-9009-EEDD78EB9EFE}" type="slidenum">
              <a:rPr lang="en-US" altLang="en-US"/>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C6DCAE10-D358-4EE1-87CA-FA57ED3064C1}" type="slidenum">
              <a:rPr lang="en-US" altLang="en-US"/>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en-US" smtClean="0"/>
              <a:t>Click to edit Master title style</a:t>
            </a:r>
            <a:endParaRPr lang="en-US" altLang="en-US" smtClean="0"/>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smtClean="0"/>
              <a:t>Click to edit Master text styles</a:t>
            </a:r>
            <a:endParaRPr lang="en-US" altLang="en-US" smtClean="0"/>
          </a:p>
          <a:p>
            <a:pPr lvl="1"/>
            <a:r>
              <a:rPr lang="en-US" altLang="en-US" smtClean="0"/>
              <a:t>Second level</a:t>
            </a:r>
            <a:endParaRPr lang="en-US" altLang="en-US" smtClean="0"/>
          </a:p>
          <a:p>
            <a:pPr lvl="2"/>
            <a:r>
              <a:rPr lang="en-US" altLang="en-US" smtClean="0"/>
              <a:t>Third level</a:t>
            </a:r>
            <a:endParaRPr lang="en-US" altLang="en-US" smtClean="0"/>
          </a:p>
          <a:p>
            <a:pPr lvl="3"/>
            <a:r>
              <a:rPr lang="en-US" altLang="en-US" smtClean="0"/>
              <a:t>Fourth level</a:t>
            </a:r>
            <a:endParaRPr lang="en-US" altLang="en-US" smtClean="0"/>
          </a:p>
          <a:p>
            <a:pPr lvl="4"/>
            <a:r>
              <a:rPr lang="en-US" altLang="en-US" smtClean="0"/>
              <a:t>Fifth level</a:t>
            </a:r>
            <a:endParaRPr lang="en-US" altLang="en-US" smtClean="0"/>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lvl1pPr>
          </a:lstStyle>
          <a:p>
            <a:pPr>
              <a:defRPr/>
            </a:pPr>
            <a:fld id="{1EF76406-643F-4B0D-8DD3-5CBC0464A0B8}" type="slidenum">
              <a:rPr lang="en-US" altLang="en-US"/>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defRPr>
      </a:lvl2pPr>
      <a:lvl3pPr algn="ctr" rtl="0" eaLnBrk="0" fontAlgn="base" hangingPunct="0">
        <a:spcBef>
          <a:spcPct val="0"/>
        </a:spcBef>
        <a:spcAft>
          <a:spcPct val="0"/>
        </a:spcAft>
        <a:defRPr sz="4400">
          <a:solidFill>
            <a:schemeClr val="tx2"/>
          </a:solidFill>
          <a:latin typeface="Times New Roman" panose="02020603050405020304" pitchFamily="18" charset="0"/>
        </a:defRPr>
      </a:lvl3pPr>
      <a:lvl4pPr algn="ctr" rtl="0" eaLnBrk="0" fontAlgn="base" hangingPunct="0">
        <a:spcBef>
          <a:spcPct val="0"/>
        </a:spcBef>
        <a:spcAft>
          <a:spcPct val="0"/>
        </a:spcAft>
        <a:defRPr sz="4400">
          <a:solidFill>
            <a:schemeClr val="tx2"/>
          </a:solidFill>
          <a:latin typeface="Times New Roman" panose="02020603050405020304" pitchFamily="18" charset="0"/>
        </a:defRPr>
      </a:lvl4pPr>
      <a:lvl5pPr algn="ctr" rtl="0" eaLnBrk="0" fontAlgn="base" hangingPunct="0">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jpe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oleObject" Target="../embeddings/oleObject6.bin"/></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2.xml"/><Relationship Id="rId4" Type="http://schemas.openxmlformats.org/officeDocument/2006/relationships/image" Target="../media/image48.wmf"/><Relationship Id="rId3" Type="http://schemas.openxmlformats.org/officeDocument/2006/relationships/oleObject" Target="../embeddings/oleObject8.bin"/><Relationship Id="rId2" Type="http://schemas.openxmlformats.org/officeDocument/2006/relationships/image" Target="../media/image47.wmf"/><Relationship Id="rId1" Type="http://schemas.openxmlformats.org/officeDocument/2006/relationships/oleObject" Target="../embeddings/oleObject7.bin"/></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6" Type="http://schemas.openxmlformats.org/officeDocument/2006/relationships/vmlDrawing" Target="../drawings/vmlDrawing8.vml"/><Relationship Id="rId5" Type="http://schemas.openxmlformats.org/officeDocument/2006/relationships/slideLayout" Target="../slideLayouts/slideLayout13.xml"/><Relationship Id="rId4" Type="http://schemas.openxmlformats.org/officeDocument/2006/relationships/image" Target="../media/image50.wmf"/><Relationship Id="rId3" Type="http://schemas.openxmlformats.org/officeDocument/2006/relationships/oleObject" Target="../embeddings/oleObject10.bin"/><Relationship Id="rId2" Type="http://schemas.openxmlformats.org/officeDocument/2006/relationships/image" Target="../media/image49.wmf"/><Relationship Id="rId1" Type="http://schemas.openxmlformats.org/officeDocument/2006/relationships/oleObject" Target="../embeddings/oleObject9.bin"/></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vmlDrawing" Target="../drawings/vmlDrawing9.vml"/><Relationship Id="rId3" Type="http://schemas.openxmlformats.org/officeDocument/2006/relationships/slideLayout" Target="../slideLayouts/slideLayout7.xml"/><Relationship Id="rId2" Type="http://schemas.openxmlformats.org/officeDocument/2006/relationships/image" Target="../media/image51.emf"/><Relationship Id="rId1" Type="http://schemas.openxmlformats.org/officeDocument/2006/relationships/oleObject" Target="../embeddings/oleObject11.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vmlDrawing" Target="../drawings/vmlDrawing10.vml"/><Relationship Id="rId3" Type="http://schemas.openxmlformats.org/officeDocument/2006/relationships/slideLayout" Target="../slideLayouts/slideLayout7.xml"/><Relationship Id="rId2" Type="http://schemas.openxmlformats.org/officeDocument/2006/relationships/image" Target="../media/image52.wmf"/><Relationship Id="rId1" Type="http://schemas.openxmlformats.org/officeDocument/2006/relationships/oleObject" Target="../embeddings/oleObject12.bin"/></Relationships>
</file>

<file path=ppt/slides/_rels/slide151.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vmlDrawing" Target="../drawings/vmlDrawing11.vml"/><Relationship Id="rId3" Type="http://schemas.openxmlformats.org/officeDocument/2006/relationships/slideLayout" Target="../slideLayouts/slideLayout7.xml"/><Relationship Id="rId2" Type="http://schemas.openxmlformats.org/officeDocument/2006/relationships/image" Target="../media/image53.wmf"/><Relationship Id="rId1" Type="http://schemas.openxmlformats.org/officeDocument/2006/relationships/oleObject" Target="../embeddings/oleObject13.bin"/></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6" Type="http://schemas.openxmlformats.org/officeDocument/2006/relationships/vmlDrawing" Target="../drawings/vmlDrawing12.vml"/><Relationship Id="rId5" Type="http://schemas.openxmlformats.org/officeDocument/2006/relationships/slideLayout" Target="../slideLayouts/slideLayout13.xml"/><Relationship Id="rId4" Type="http://schemas.openxmlformats.org/officeDocument/2006/relationships/image" Target="../media/image55.wmf"/><Relationship Id="rId3" Type="http://schemas.openxmlformats.org/officeDocument/2006/relationships/oleObject" Target="../embeddings/oleObject15.bin"/><Relationship Id="rId2" Type="http://schemas.openxmlformats.org/officeDocument/2006/relationships/image" Target="../media/image54.wmf"/><Relationship Id="rId1" Type="http://schemas.openxmlformats.org/officeDocument/2006/relationships/oleObject" Target="../embeddings/oleObject14.bin"/></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hyperlink" Target="../course4/FunkGuitar1.wav" TargetMode="External"/><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4.wmf"/><Relationship Id="rId1" Type="http://schemas.openxmlformats.org/officeDocument/2006/relationships/image" Target="../media/image13.wmf"/></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wmf"/><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2.jpeg"/><Relationship Id="rId1" Type="http://schemas.openxmlformats.org/officeDocument/2006/relationships/hyperlink" Target="http://en.wikipedia.org/wiki/Image:Barn_grand_tetons_rgb_separation.jpg" TargetMode="Externa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hyperlink" Target="http://en.wikipedia.org/wiki/Image:AdditiveColor.sv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oleObject" Target="../embeddings/oleObject1.bin"/></Relationships>
</file>

<file path=ppt/slides/_rels/slide4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oleObject" Target="../embeddings/oleObject2.bin"/></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3.xml"/><Relationship Id="rId2" Type="http://schemas.openxmlformats.org/officeDocument/2006/relationships/image" Target="../media/image29.png"/><Relationship Id="rId1" Type="http://schemas.openxmlformats.org/officeDocument/2006/relationships/oleObject" Target="../embeddings/oleObject3.bin"/></Relationships>
</file>

<file path=ppt/slides/_rels/slide82.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3.xml"/><Relationship Id="rId2" Type="http://schemas.openxmlformats.org/officeDocument/2006/relationships/image" Target="../media/image30.png"/><Relationship Id="rId1" Type="http://schemas.openxmlformats.org/officeDocument/2006/relationships/oleObject" Target="../embeddings/oleObject4.bin"/></Relationships>
</file>

<file path=ppt/slides/_rels/slide83.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3.xml"/><Relationship Id="rId2" Type="http://schemas.openxmlformats.org/officeDocument/2006/relationships/image" Target="../media/image31.png"/><Relationship Id="rId1" Type="http://schemas.openxmlformats.org/officeDocument/2006/relationships/oleObject" Target="../embeddings/oleObject5.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2.jpe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image" Target="../media/image33.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4.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pPr eaLnBrk="1" hangingPunct="1"/>
            <a:r>
              <a:rPr lang="en-US" altLang="en-US" smtClean="0"/>
              <a:t>Multimedia Information Systems</a:t>
            </a:r>
            <a:endParaRPr lang="en-US" altLang="en-US" smtClean="0"/>
          </a:p>
        </p:txBody>
      </p:sp>
      <p:sp>
        <p:nvSpPr>
          <p:cNvPr id="4099" name="Rectangle 3"/>
          <p:cNvSpPr>
            <a:spLocks noGrp="1" noChangeArrowheads="1"/>
          </p:cNvSpPr>
          <p:nvPr>
            <p:ph type="subTitle" idx="1"/>
          </p:nvPr>
        </p:nvSpPr>
        <p:spPr/>
        <p:txBody>
          <a:bodyPr/>
          <a:lstStyle/>
          <a:p>
            <a:pPr eaLnBrk="1" hangingPunct="1"/>
            <a:r>
              <a:rPr lang="en-US" altLang="en-US" smtClean="0"/>
              <a:t>Dereje Teferi</a:t>
            </a:r>
            <a:endParaRPr lang="en-US" altLang="en-US" smtClean="0"/>
          </a:p>
          <a:p>
            <a:pPr eaLnBrk="1" hangingPunct="1"/>
            <a:r>
              <a:rPr lang="en-US" altLang="en-US" smtClean="0"/>
              <a:t>dereje.teferi@aau.edu.et</a:t>
            </a:r>
            <a:endParaRPr lang="en-US" altLang="en-US" smtClean="0"/>
          </a:p>
        </p:txBody>
      </p:sp>
      <p:sp>
        <p:nvSpPr>
          <p:cNvPr id="4100"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DD90309-3846-4367-8259-DFCD217926C6}"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228600"/>
            <a:ext cx="7772400" cy="762000"/>
          </a:xfrm>
        </p:spPr>
        <p:txBody>
          <a:bodyPr/>
          <a:lstStyle/>
          <a:p>
            <a:pPr eaLnBrk="1" hangingPunct="1"/>
            <a:r>
              <a:rPr lang="en-US" altLang="en-US" smtClean="0"/>
              <a:t>Application</a:t>
            </a:r>
            <a:endParaRPr lang="en-US" altLang="en-US" smtClean="0"/>
          </a:p>
        </p:txBody>
      </p:sp>
      <p:sp>
        <p:nvSpPr>
          <p:cNvPr id="15363" name="Rectangle 3"/>
          <p:cNvSpPr>
            <a:spLocks noGrp="1" noChangeArrowheads="1"/>
          </p:cNvSpPr>
          <p:nvPr>
            <p:ph type="body" sz="half" idx="1"/>
          </p:nvPr>
        </p:nvSpPr>
        <p:spPr>
          <a:xfrm>
            <a:off x="304800" y="1066800"/>
            <a:ext cx="8229600" cy="5562600"/>
          </a:xfrm>
          <a:noFill/>
        </p:spPr>
        <p:txBody>
          <a:bodyPr lIns="92075" tIns="46038" rIns="92075" bIns="46038"/>
          <a:lstStyle/>
          <a:p>
            <a:pPr marL="225425" indent="-225425" eaLnBrk="1" hangingPunct="1"/>
            <a:r>
              <a:rPr lang="en-US" altLang="en-US" sz="2800" smtClean="0"/>
              <a:t>Multimedia finds its application in various areas with the help of Web technologies </a:t>
            </a:r>
            <a:endParaRPr lang="en-US" altLang="en-US" sz="2800" smtClean="0"/>
          </a:p>
          <a:p>
            <a:pPr marL="516255" lvl="1" indent="-176530" eaLnBrk="1" hangingPunct="1"/>
            <a:r>
              <a:rPr lang="en-US" altLang="en-US" sz="2400" b="1" smtClean="0"/>
              <a:t>Education</a:t>
            </a:r>
            <a:r>
              <a:rPr lang="en-US" altLang="en-US" sz="2400" smtClean="0"/>
              <a:t>: hypermedia courseware, e-learning, audio/video conferencing</a:t>
            </a:r>
            <a:endParaRPr lang="en-US" altLang="en-US" sz="2400" smtClean="0"/>
          </a:p>
          <a:p>
            <a:pPr marL="516255" lvl="1" indent="-176530" eaLnBrk="1" hangingPunct="1"/>
            <a:r>
              <a:rPr lang="en-US" altLang="en-US" sz="2400" b="1" smtClean="0"/>
              <a:t>Business</a:t>
            </a:r>
            <a:r>
              <a:rPr lang="en-US" altLang="en-US" sz="2400" smtClean="0"/>
              <a:t>: e.g. multimedia authoring, video-on-demand</a:t>
            </a:r>
            <a:endParaRPr lang="en-US" altLang="en-US" sz="2400" smtClean="0"/>
          </a:p>
          <a:p>
            <a:pPr marL="516255" lvl="1" indent="-176530" eaLnBrk="1" hangingPunct="1"/>
            <a:r>
              <a:rPr lang="en-US" altLang="en-US" sz="2400" b="1" smtClean="0"/>
              <a:t>Digital and virtual libraries</a:t>
            </a:r>
            <a:endParaRPr lang="en-US" altLang="en-US" sz="2400" b="1" smtClean="0"/>
          </a:p>
          <a:p>
            <a:pPr marL="516255" lvl="1" indent="-176530" eaLnBrk="1" hangingPunct="1"/>
            <a:r>
              <a:rPr lang="en-US" altLang="en-US" sz="2400" b="1" smtClean="0"/>
              <a:t>Entertainment</a:t>
            </a:r>
            <a:r>
              <a:rPr lang="en-US" altLang="en-US" sz="2400" smtClean="0"/>
              <a:t>: e.g. games</a:t>
            </a:r>
            <a:endParaRPr lang="en-US" altLang="en-US" sz="2400" smtClean="0"/>
          </a:p>
          <a:p>
            <a:pPr marL="516255" lvl="1" indent="-176530" eaLnBrk="1" hangingPunct="1"/>
            <a:r>
              <a:rPr lang="en-US" altLang="en-US" sz="2400" b="1" smtClean="0"/>
              <a:t>Advertisements</a:t>
            </a:r>
            <a:r>
              <a:rPr lang="en-US" altLang="en-US" sz="2400" smtClean="0"/>
              <a:t>: e.g. interactive television</a:t>
            </a:r>
            <a:endParaRPr lang="en-US" altLang="en-US" sz="2400" smtClean="0"/>
          </a:p>
          <a:p>
            <a:pPr marL="516255" lvl="1" indent="-176530" eaLnBrk="1" hangingPunct="1"/>
            <a:r>
              <a:rPr lang="en-US" altLang="en-US" sz="2400" b="1" smtClean="0"/>
              <a:t>Scientific research</a:t>
            </a:r>
            <a:r>
              <a:rPr lang="en-US" altLang="en-US" sz="2400" smtClean="0"/>
              <a:t>: e.g. virtual worlds </a:t>
            </a:r>
            <a:endParaRPr lang="en-US" altLang="en-US" sz="2400" smtClean="0"/>
          </a:p>
          <a:p>
            <a:pPr marL="516255" lvl="1" indent="-176530" eaLnBrk="1" hangingPunct="1"/>
            <a:r>
              <a:rPr lang="en-US" altLang="en-US" sz="2400" b="1" smtClean="0"/>
              <a:t>Engineering</a:t>
            </a:r>
            <a:r>
              <a:rPr lang="en-US" altLang="en-US" sz="2400" smtClean="0"/>
              <a:t>: e.g. AutoCAD </a:t>
            </a:r>
            <a:endParaRPr lang="en-US" altLang="en-US" sz="2400" smtClean="0"/>
          </a:p>
          <a:p>
            <a:pPr marL="516255" lvl="1" indent="-176530" eaLnBrk="1" hangingPunct="1"/>
            <a:r>
              <a:rPr lang="en-US" altLang="en-US" sz="2400" smtClean="0"/>
              <a:t>Art, Medicine, Mathematics, etc.</a:t>
            </a:r>
            <a:endParaRPr lang="en-US" altLang="en-US" sz="2400" smtClean="0"/>
          </a:p>
        </p:txBody>
      </p:sp>
      <p:sp>
        <p:nvSpPr>
          <p:cNvPr id="15364" name="Rectangle 4"/>
          <p:cNvSpPr>
            <a:spLocks noChangeArrowheads="1"/>
          </p:cNvSpPr>
          <p:nvPr/>
        </p:nvSpPr>
        <p:spPr bwMode="auto">
          <a:xfrm>
            <a:off x="4724400" y="2971800"/>
            <a:ext cx="441960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68275" indent="-168275">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endParaRPr lang="en-US" altLang="en-US" sz="2800"/>
          </a:p>
          <a:p>
            <a:pPr eaLnBrk="1" hangingPunct="1"/>
            <a:endParaRPr lang="en-US" altLang="en-US" sz="2800"/>
          </a:p>
          <a:p>
            <a:pPr eaLnBrk="1" hangingPunct="1"/>
            <a:endParaRPr lang="en-US" altLang="en-US" sz="2800"/>
          </a:p>
        </p:txBody>
      </p:sp>
      <p:sp>
        <p:nvSpPr>
          <p:cNvPr id="15365"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3C800BF-8F86-4DF2-A5E1-0E1E767835A1}"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5"/>
          <p:cNvSpPr>
            <a:spLocks noGrp="1" noChangeArrowheads="1"/>
          </p:cNvSpPr>
          <p:nvPr>
            <p:ph type="title"/>
          </p:nvPr>
        </p:nvSpPr>
        <p:spPr>
          <a:xfrm>
            <a:off x="457200" y="274638"/>
            <a:ext cx="8229600" cy="715962"/>
          </a:xfrm>
        </p:spPr>
        <p:txBody>
          <a:bodyPr/>
          <a:lstStyle/>
          <a:p>
            <a:pPr eaLnBrk="1" hangingPunct="1"/>
            <a:r>
              <a:rPr lang="en-US" altLang="en-US" sz="4000" b="1" smtClean="0"/>
              <a:t>How does a CD record data</a:t>
            </a:r>
            <a:endParaRPr lang="en-US" altLang="en-US" sz="4000" b="1" smtClean="0"/>
          </a:p>
        </p:txBody>
      </p:sp>
      <p:pic>
        <p:nvPicPr>
          <p:cNvPr id="126979" name="Picture 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1295400" y="3219450"/>
            <a:ext cx="7848600" cy="3409950"/>
          </a:xfrm>
          <a:noFill/>
        </p:spPr>
      </p:pic>
      <p:sp>
        <p:nvSpPr>
          <p:cNvPr id="126980" name="Rectangle 7"/>
          <p:cNvSpPr>
            <a:spLocks noChangeArrowheads="1"/>
          </p:cNvSpPr>
          <p:nvPr/>
        </p:nvSpPr>
        <p:spPr bwMode="auto">
          <a:xfrm>
            <a:off x="228600" y="914400"/>
            <a:ext cx="883920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8275" indent="-168275">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dirty="0"/>
              <a:t>Channel bits are stored as pits and lands on a CD where</a:t>
            </a:r>
            <a:endParaRPr lang="en-US" altLang="en-US" sz="2400" dirty="0"/>
          </a:p>
          <a:p>
            <a:pPr eaLnBrk="1" hangingPunct="1">
              <a:spcBef>
                <a:spcPct val="0"/>
              </a:spcBef>
            </a:pPr>
            <a:r>
              <a:rPr lang="en-US" altLang="en-US" sz="2400" dirty="0"/>
              <a:t>a change between pit and land (or vice versa) corresponds to a ”1”</a:t>
            </a:r>
            <a:endParaRPr lang="en-US" altLang="en-US" sz="2400" dirty="0"/>
          </a:p>
          <a:p>
            <a:pPr eaLnBrk="1" hangingPunct="1">
              <a:spcBef>
                <a:spcPct val="0"/>
              </a:spcBef>
            </a:pPr>
            <a:r>
              <a:rPr lang="en-US" altLang="en-US" sz="2400" dirty="0"/>
              <a:t>no change corresponds to a ”0”</a:t>
            </a:r>
            <a:endParaRPr lang="en-US" altLang="en-US" sz="2400" dirty="0"/>
          </a:p>
          <a:p>
            <a:pPr eaLnBrk="1" hangingPunct="1">
              <a:spcBef>
                <a:spcPct val="0"/>
              </a:spcBef>
              <a:buFontTx/>
              <a:buNone/>
            </a:pPr>
            <a:endParaRPr lang="en-US" altLang="en-US" sz="2400" dirty="0"/>
          </a:p>
          <a:p>
            <a:pPr eaLnBrk="1" hangingPunct="1">
              <a:spcBef>
                <a:spcPct val="0"/>
              </a:spcBef>
              <a:buFontTx/>
              <a:buNone/>
            </a:pPr>
            <a:r>
              <a:rPr lang="en-US" altLang="en-US" sz="2400" dirty="0"/>
              <a:t>Example:</a:t>
            </a:r>
            <a:endParaRPr lang="en-US" altLang="en-US" sz="2400" dirty="0"/>
          </a:p>
        </p:txBody>
      </p:sp>
      <p:sp>
        <p:nvSpPr>
          <p:cNvPr id="126981"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88CB8C7-29B7-49B6-B01F-481C26BE20E7}" type="slidenum">
              <a:rPr lang="en-US" altLang="en-US" sz="1400" smtClean="0"/>
            </a:fld>
            <a:endParaRPr lang="en-US" altLang="en-US" sz="1400" smtClean="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152400" y="350838"/>
            <a:ext cx="8763000" cy="639762"/>
          </a:xfrm>
        </p:spPr>
        <p:txBody>
          <a:bodyPr/>
          <a:lstStyle/>
          <a:p>
            <a:pPr eaLnBrk="1" hangingPunct="1"/>
            <a:r>
              <a:rPr lang="en-US" altLang="en-US" sz="3600" b="1" smtClean="0"/>
              <a:t>Optical Storage Types: Audio CD and CD-ROM</a:t>
            </a:r>
            <a:endParaRPr lang="en-US" altLang="en-US" sz="3600" b="1" smtClean="0"/>
          </a:p>
        </p:txBody>
      </p:sp>
      <p:sp>
        <p:nvSpPr>
          <p:cNvPr id="128003" name="Rectangle 3"/>
          <p:cNvSpPr>
            <a:spLocks noGrp="1" noChangeArrowheads="1"/>
          </p:cNvSpPr>
          <p:nvPr>
            <p:ph type="body" idx="1"/>
          </p:nvPr>
        </p:nvSpPr>
        <p:spPr>
          <a:xfrm>
            <a:off x="228600" y="1066800"/>
            <a:ext cx="8686800" cy="5638800"/>
          </a:xfrm>
        </p:spPr>
        <p:txBody>
          <a:bodyPr/>
          <a:lstStyle/>
          <a:p>
            <a:pPr marL="122555" indent="-122555" eaLnBrk="1" hangingPunct="1">
              <a:lnSpc>
                <a:spcPct val="90000"/>
              </a:lnSpc>
            </a:pPr>
            <a:r>
              <a:rPr lang="en-US" altLang="en-US" b="1" dirty="0" smtClean="0"/>
              <a:t>Audio CD</a:t>
            </a:r>
            <a:endParaRPr lang="en-US" altLang="en-US" b="1" dirty="0" smtClean="0"/>
          </a:p>
          <a:p>
            <a:pPr marL="396875" lvl="1" indent="-160655" eaLnBrk="1" hangingPunct="1">
              <a:lnSpc>
                <a:spcPct val="90000"/>
              </a:lnSpc>
            </a:pPr>
            <a:r>
              <a:rPr lang="en-US" altLang="en-US" dirty="0" smtClean="0"/>
              <a:t>The compact disc (CD) which is developed by Philips &amp; Sony Corporation in the 1980s, were </a:t>
            </a:r>
            <a:r>
              <a:rPr lang="en-US" altLang="en-US" b="1" dirty="0" smtClean="0"/>
              <a:t>audio CDs</a:t>
            </a:r>
            <a:r>
              <a:rPr lang="en-US" altLang="en-US" dirty="0" smtClean="0"/>
              <a:t> for storing audio data. </a:t>
            </a:r>
            <a:endParaRPr lang="en-US" altLang="en-US" dirty="0" smtClean="0"/>
          </a:p>
          <a:p>
            <a:pPr marL="396875" lvl="1" indent="-160655" eaLnBrk="1" hangingPunct="1">
              <a:lnSpc>
                <a:spcPct val="90000"/>
              </a:lnSpc>
            </a:pPr>
            <a:r>
              <a:rPr lang="en-US" altLang="en-US" dirty="0" smtClean="0"/>
              <a:t>It had a capacity of</a:t>
            </a:r>
            <a:endParaRPr lang="en-US" altLang="en-US" dirty="0" smtClean="0"/>
          </a:p>
          <a:p>
            <a:pPr marL="679450" lvl="2" indent="-168275" eaLnBrk="1" hangingPunct="1">
              <a:lnSpc>
                <a:spcPct val="90000"/>
              </a:lnSpc>
            </a:pPr>
            <a:r>
              <a:rPr lang="en-US" altLang="en-US" dirty="0" smtClean="0"/>
              <a:t>74Min play back</a:t>
            </a:r>
            <a:endParaRPr lang="en-US" altLang="en-US" dirty="0" smtClean="0"/>
          </a:p>
          <a:p>
            <a:pPr marL="679450" lvl="2" indent="-168275" eaLnBrk="1" hangingPunct="1">
              <a:lnSpc>
                <a:spcPct val="90000"/>
              </a:lnSpc>
            </a:pPr>
            <a:r>
              <a:rPr lang="en-US" altLang="en-US" dirty="0" smtClean="0"/>
              <a:t>650 MB</a:t>
            </a:r>
            <a:endParaRPr lang="en-US" altLang="en-US" dirty="0" smtClean="0"/>
          </a:p>
          <a:p>
            <a:pPr marL="679450" lvl="2" indent="-168275" eaLnBrk="1" hangingPunct="1">
              <a:lnSpc>
                <a:spcPct val="90000"/>
              </a:lnSpc>
            </a:pPr>
            <a:endParaRPr lang="en-US" altLang="en-US" sz="900" dirty="0" smtClean="0"/>
          </a:p>
          <a:p>
            <a:pPr marL="122555" indent="-122555" eaLnBrk="1" hangingPunct="1">
              <a:lnSpc>
                <a:spcPct val="90000"/>
              </a:lnSpc>
            </a:pPr>
            <a:r>
              <a:rPr lang="en-US" altLang="en-US" dirty="0" smtClean="0"/>
              <a:t>In 1984, CD-ROMs went beyond audio, </a:t>
            </a:r>
            <a:endParaRPr lang="en-US" altLang="en-US" dirty="0" smtClean="0"/>
          </a:p>
          <a:p>
            <a:pPr marL="396875" lvl="1" indent="-160655" eaLnBrk="1" hangingPunct="1">
              <a:lnSpc>
                <a:spcPct val="90000"/>
              </a:lnSpc>
            </a:pPr>
            <a:r>
              <a:rPr lang="en-US" altLang="en-US" dirty="0" smtClean="0"/>
              <a:t>It added software, computer games, encyclopedias, movies, and more. </a:t>
            </a:r>
            <a:endParaRPr lang="en-US" altLang="en-US" dirty="0" smtClean="0"/>
          </a:p>
          <a:p>
            <a:pPr marL="396875" lvl="1" indent="-160655" eaLnBrk="1" hangingPunct="1">
              <a:lnSpc>
                <a:spcPct val="90000"/>
              </a:lnSpc>
            </a:pPr>
            <a:r>
              <a:rPr lang="en-US" altLang="en-US" dirty="0" smtClean="0"/>
              <a:t>It also boasted memory capacity to 747 MB &amp; low manufacturing cost.</a:t>
            </a:r>
            <a:endParaRPr lang="en-US" altLang="en-US" dirty="0" smtClean="0"/>
          </a:p>
          <a:p>
            <a:pPr marL="679450" lvl="2" indent="-168275" eaLnBrk="1" hangingPunct="1">
              <a:lnSpc>
                <a:spcPct val="90000"/>
              </a:lnSpc>
            </a:pPr>
            <a:endParaRPr lang="en-US" altLang="en-US" sz="1600" dirty="0" smtClean="0"/>
          </a:p>
        </p:txBody>
      </p:sp>
      <p:sp>
        <p:nvSpPr>
          <p:cNvPr id="128004"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63BBB51-438D-41ED-B0B4-A5BF1EA68285}" type="slidenum">
              <a:rPr lang="en-US" altLang="en-US" sz="1400" smtClean="0"/>
            </a:fld>
            <a:endParaRPr lang="en-US" altLang="en-US" sz="1400" smtClean="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xfrm>
            <a:off x="304800" y="152400"/>
            <a:ext cx="8610600" cy="487363"/>
          </a:xfrm>
        </p:spPr>
        <p:txBody>
          <a:bodyPr/>
          <a:lstStyle/>
          <a:p>
            <a:pPr eaLnBrk="1" hangingPunct="1"/>
            <a:r>
              <a:rPr lang="en-US" altLang="en-US" sz="3600" b="1" smtClean="0"/>
              <a:t>Optical Storage Types: CD-ROM</a:t>
            </a:r>
            <a:endParaRPr lang="en-US" altLang="en-US" sz="3600" b="1" smtClean="0"/>
          </a:p>
        </p:txBody>
      </p:sp>
      <p:sp>
        <p:nvSpPr>
          <p:cNvPr id="129027" name="Rectangle 3"/>
          <p:cNvSpPr>
            <a:spLocks noGrp="1" noChangeArrowheads="1"/>
          </p:cNvSpPr>
          <p:nvPr>
            <p:ph type="body" idx="1"/>
          </p:nvPr>
        </p:nvSpPr>
        <p:spPr>
          <a:xfrm>
            <a:off x="104775" y="609600"/>
            <a:ext cx="8915400" cy="6157913"/>
          </a:xfrm>
        </p:spPr>
        <p:txBody>
          <a:bodyPr/>
          <a:lstStyle/>
          <a:p>
            <a:pPr marL="122555" indent="-122555" eaLnBrk="1" hangingPunct="1">
              <a:lnSpc>
                <a:spcPct val="90000"/>
              </a:lnSpc>
            </a:pPr>
            <a:r>
              <a:rPr lang="en-US" altLang="en-US" sz="2400" dirty="0" smtClean="0"/>
              <a:t>CD-ROMs mainly differ from audio CDs in terms of error-correcting code. </a:t>
            </a:r>
            <a:endParaRPr lang="en-US" altLang="en-US" sz="2400" dirty="0" smtClean="0"/>
          </a:p>
          <a:p>
            <a:pPr marL="396875" lvl="1" indent="-160655" eaLnBrk="1" hangingPunct="1">
              <a:lnSpc>
                <a:spcPct val="90000"/>
              </a:lnSpc>
            </a:pPr>
            <a:r>
              <a:rPr lang="en-US" altLang="en-US" sz="2000" dirty="0" smtClean="0"/>
              <a:t>While it might be tolerable for an audio CD to have errors (e.g. from time to time, the music skips while playing), it is definitely not tolerable for computer programs, as even the smallest software defect can render the whole program unusable. This means that CD-ROMs have to contain a larger amount of error-correcting code needed to safely store data.</a:t>
            </a:r>
            <a:endParaRPr lang="en-US" altLang="en-US" sz="2000" dirty="0" smtClean="0"/>
          </a:p>
          <a:p>
            <a:pPr marL="122555" indent="-122555" eaLnBrk="1" hangingPunct="1">
              <a:lnSpc>
                <a:spcPct val="90000"/>
              </a:lnSpc>
            </a:pPr>
            <a:r>
              <a:rPr lang="en-US" altLang="en-US" sz="2400" dirty="0" smtClean="0"/>
              <a:t>Philips added graphics to the CD-ROM, as well as the ability to interleave audio, video, and data. This made the CD into a true "multimedia" medium.</a:t>
            </a:r>
            <a:endParaRPr lang="en-US" altLang="en-US" sz="2400" dirty="0" smtClean="0"/>
          </a:p>
          <a:p>
            <a:pPr marL="396875" lvl="1" indent="-160655" eaLnBrk="1" hangingPunct="1">
              <a:lnSpc>
                <a:spcPct val="90000"/>
              </a:lnSpc>
            </a:pPr>
            <a:r>
              <a:rPr lang="en-US" altLang="en-US" sz="2000" dirty="0" smtClean="0"/>
              <a:t>With the introduction of standardized CD-ROM file system called High Sierra, any standards-conformant CD-ROM readable in any computer running Windows/MS-DOS, Unix, etc.</a:t>
            </a:r>
            <a:endParaRPr lang="en-US" altLang="en-US" sz="2000" dirty="0" smtClean="0"/>
          </a:p>
          <a:p>
            <a:pPr marL="122555" indent="-122555" eaLnBrk="1" hangingPunct="1">
              <a:lnSpc>
                <a:spcPct val="90000"/>
              </a:lnSpc>
            </a:pPr>
            <a:r>
              <a:rPr lang="en-US" altLang="en-US" sz="2400" b="1" dirty="0" smtClean="0"/>
              <a:t>CD-ROM Drive Speeds</a:t>
            </a:r>
            <a:endParaRPr lang="en-US" altLang="en-US" sz="2400" b="1" dirty="0" smtClean="0"/>
          </a:p>
          <a:p>
            <a:pPr marL="396875" lvl="1" indent="-160655" eaLnBrk="1" hangingPunct="1">
              <a:lnSpc>
                <a:spcPct val="90000"/>
              </a:lnSpc>
            </a:pPr>
            <a:r>
              <a:rPr lang="en-US" altLang="en-US" sz="2000" dirty="0" smtClean="0"/>
              <a:t>It's good to remember that while CD-ROMs are economical, CD drives aren't up to par with your computer's hard disk. </a:t>
            </a:r>
            <a:endParaRPr lang="en-US" altLang="en-US" sz="2000" dirty="0" smtClean="0"/>
          </a:p>
          <a:p>
            <a:pPr marL="396875" lvl="1" indent="-160655" eaLnBrk="1" hangingPunct="1">
              <a:lnSpc>
                <a:spcPct val="90000"/>
              </a:lnSpc>
            </a:pPr>
            <a:r>
              <a:rPr lang="en-US" altLang="en-US" sz="2000" dirty="0" smtClean="0"/>
              <a:t>Hard disks are at an entirely higher performance category, as these can transfer and access data much faster than CD drives. </a:t>
            </a:r>
            <a:endParaRPr lang="en-US" altLang="en-US" sz="2000" dirty="0" smtClean="0"/>
          </a:p>
          <a:p>
            <a:pPr marL="396875" lvl="1" indent="-160655" eaLnBrk="1" hangingPunct="1">
              <a:lnSpc>
                <a:spcPct val="90000"/>
              </a:lnSpc>
            </a:pPr>
            <a:r>
              <a:rPr lang="en-US" altLang="en-US" sz="2000" dirty="0" smtClean="0"/>
              <a:t>Speed of most CD-ROM drives today hover around 50x</a:t>
            </a:r>
            <a:endParaRPr lang="en-US" altLang="en-US" sz="2000" dirty="0" smtClean="0"/>
          </a:p>
        </p:txBody>
      </p:sp>
      <p:sp>
        <p:nvSpPr>
          <p:cNvPr id="129028"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757A3AB-666B-486F-92D1-F4B27E0274C3}" type="slidenum">
              <a:rPr lang="en-US" altLang="en-US" sz="1400" smtClean="0"/>
            </a:fld>
            <a:endParaRPr lang="en-US" altLang="en-US" sz="1400" smtClean="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p:cNvSpPr>
            <a:spLocks noGrp="1" noChangeArrowheads="1"/>
          </p:cNvSpPr>
          <p:nvPr>
            <p:ph type="title"/>
          </p:nvPr>
        </p:nvSpPr>
        <p:spPr>
          <a:xfrm>
            <a:off x="152400" y="152400"/>
            <a:ext cx="8839200" cy="457200"/>
          </a:xfrm>
        </p:spPr>
        <p:txBody>
          <a:bodyPr/>
          <a:lstStyle/>
          <a:p>
            <a:pPr eaLnBrk="1" hangingPunct="1"/>
            <a:r>
              <a:rPr lang="en-US" altLang="en-US" sz="3600" b="1" smtClean="0"/>
              <a:t>Optical Storage Types: CD-R</a:t>
            </a:r>
            <a:endParaRPr lang="en-US" altLang="en-US" sz="3600" b="1" smtClean="0"/>
          </a:p>
        </p:txBody>
      </p:sp>
      <p:sp>
        <p:nvSpPr>
          <p:cNvPr id="130051" name="Rectangle 3"/>
          <p:cNvSpPr>
            <a:spLocks noGrp="1" noChangeArrowheads="1"/>
          </p:cNvSpPr>
          <p:nvPr>
            <p:ph type="body" idx="1"/>
          </p:nvPr>
        </p:nvSpPr>
        <p:spPr>
          <a:xfrm>
            <a:off x="123825" y="609600"/>
            <a:ext cx="8915400" cy="6124575"/>
          </a:xfrm>
        </p:spPr>
        <p:txBody>
          <a:bodyPr/>
          <a:lstStyle/>
          <a:p>
            <a:pPr marL="168275" indent="-168275" defTabSz="859155" eaLnBrk="1" hangingPunct="1">
              <a:lnSpc>
                <a:spcPct val="90000"/>
              </a:lnSpc>
            </a:pPr>
            <a:r>
              <a:rPr lang="en-US" altLang="en-US" sz="2800" smtClean="0"/>
              <a:t>CD-Rs and CD-RWs maintain a lot of the features of CDs and CD-ROMs; that’s why they’re still called compact discs and this pair highlights the improvements in optical storage technology.</a:t>
            </a:r>
            <a:endParaRPr lang="en-US" altLang="en-US" sz="2800" smtClean="0"/>
          </a:p>
          <a:p>
            <a:pPr marL="733425" lvl="2" indent="-225425" defTabSz="859155" eaLnBrk="1" hangingPunct="1">
              <a:lnSpc>
                <a:spcPct val="90000"/>
              </a:lnSpc>
            </a:pPr>
            <a:endParaRPr lang="en-US" altLang="en-US" sz="500" b="1" smtClean="0"/>
          </a:p>
          <a:p>
            <a:pPr marL="168275" indent="-168275" defTabSz="859155" eaLnBrk="1" hangingPunct="1">
              <a:lnSpc>
                <a:spcPct val="90000"/>
              </a:lnSpc>
            </a:pPr>
            <a:r>
              <a:rPr lang="en-US" altLang="en-US" sz="2800" b="1" smtClean="0"/>
              <a:t>CD-R (CD-Recordable)</a:t>
            </a:r>
            <a:endParaRPr lang="en-US" altLang="en-US" sz="2800" b="1" smtClean="0"/>
          </a:p>
          <a:p>
            <a:pPr marL="393700" lvl="1" indent="-111125" defTabSz="859155" eaLnBrk="1" hangingPunct="1">
              <a:lnSpc>
                <a:spcPct val="90000"/>
              </a:lnSpc>
            </a:pPr>
            <a:r>
              <a:rPr lang="en-US" altLang="en-US" sz="2400" smtClean="0"/>
              <a:t>CD-Rs are WORM (Write Once, Read Many) discs that give people a cheaper means of storing data in compact discs. </a:t>
            </a:r>
            <a:endParaRPr lang="en-US" altLang="en-US" sz="2400" smtClean="0"/>
          </a:p>
          <a:p>
            <a:pPr marL="393700" lvl="1" indent="-111125" defTabSz="859155" eaLnBrk="1" hangingPunct="1">
              <a:lnSpc>
                <a:spcPct val="90000"/>
              </a:lnSpc>
            </a:pPr>
            <a:r>
              <a:rPr lang="en-US" altLang="en-US" sz="2400" smtClean="0"/>
              <a:t>It allows user to write once &amp; read many times</a:t>
            </a:r>
            <a:endParaRPr lang="en-US" altLang="en-US" sz="2400" smtClean="0"/>
          </a:p>
          <a:p>
            <a:pPr marL="733425" lvl="2" indent="-225425" defTabSz="859155" eaLnBrk="1" hangingPunct="1">
              <a:lnSpc>
                <a:spcPct val="90000"/>
              </a:lnSpc>
            </a:pPr>
            <a:r>
              <a:rPr lang="en-GB" altLang="en-US" sz="2000" smtClean="0"/>
              <a:t>Enables CDs to be recorded when needed at the user’s local computer</a:t>
            </a:r>
            <a:endParaRPr lang="en-GB" altLang="en-US" sz="2000" smtClean="0"/>
          </a:p>
          <a:p>
            <a:pPr marL="733425" lvl="2" indent="-225425" defTabSz="859155" eaLnBrk="1" hangingPunct="1">
              <a:lnSpc>
                <a:spcPct val="90000"/>
              </a:lnSpc>
            </a:pPr>
            <a:r>
              <a:rPr lang="en-GB" altLang="en-US" sz="2000" smtClean="0"/>
              <a:t>Once created cannot be overwritten</a:t>
            </a:r>
            <a:endParaRPr lang="en-US" altLang="en-US" sz="2000" smtClean="0"/>
          </a:p>
          <a:p>
            <a:pPr marL="393700" lvl="1" indent="-111125" defTabSz="859155" eaLnBrk="1" hangingPunct="1">
              <a:lnSpc>
                <a:spcPct val="90000"/>
              </a:lnSpc>
            </a:pPr>
            <a:r>
              <a:rPr lang="en-US" altLang="en-US" sz="2400" smtClean="0"/>
              <a:t>Unfortunately, the arrival of these low-cost, easy to use CD-Rs also helped spread software, music, and movie piracy.</a:t>
            </a:r>
            <a:endParaRPr lang="en-US" altLang="en-US" sz="2400" smtClean="0"/>
          </a:p>
          <a:p>
            <a:pPr marL="393700" lvl="1" indent="-111125" defTabSz="859155" eaLnBrk="1" hangingPunct="1">
              <a:lnSpc>
                <a:spcPct val="90000"/>
              </a:lnSpc>
            </a:pPr>
            <a:r>
              <a:rPr lang="en-US" altLang="en-US" sz="2400" smtClean="0"/>
              <a:t>CD-Rs look like regular CD-ROMs except that they are gold-colored instead of silver. This is due to the use of gold instead of aluminum, which is used in regular CDs. These discs contain 0.6mm-wide grooves that guide the laser for writing data.</a:t>
            </a:r>
            <a:endParaRPr lang="en-US" altLang="en-US" sz="2400" smtClean="0"/>
          </a:p>
        </p:txBody>
      </p:sp>
      <p:sp>
        <p:nvSpPr>
          <p:cNvPr id="130052"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2766563-81AC-47C7-92CF-FC8F3C21A959}" type="slidenum">
              <a:rPr lang="en-US" altLang="en-US" sz="1400" smtClean="0"/>
            </a:fld>
            <a:endParaRPr lang="en-US" altLang="en-US" sz="1400" smtClean="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152400" y="228600"/>
            <a:ext cx="8839200" cy="563563"/>
          </a:xfrm>
        </p:spPr>
        <p:txBody>
          <a:bodyPr/>
          <a:lstStyle/>
          <a:p>
            <a:pPr eaLnBrk="1" hangingPunct="1"/>
            <a:r>
              <a:rPr lang="en-US" altLang="en-US" sz="3600" b="1" smtClean="0"/>
              <a:t>Optical Storage Types: CD-RW</a:t>
            </a:r>
            <a:endParaRPr lang="en-US" altLang="en-US" sz="3600" b="1" smtClean="0"/>
          </a:p>
        </p:txBody>
      </p:sp>
      <p:sp>
        <p:nvSpPr>
          <p:cNvPr id="131075" name="Rectangle 3"/>
          <p:cNvSpPr>
            <a:spLocks noGrp="1" noChangeArrowheads="1"/>
          </p:cNvSpPr>
          <p:nvPr>
            <p:ph type="body" idx="1"/>
          </p:nvPr>
        </p:nvSpPr>
        <p:spPr>
          <a:xfrm>
            <a:off x="152400" y="838200"/>
            <a:ext cx="8915400" cy="5867400"/>
          </a:xfrm>
        </p:spPr>
        <p:txBody>
          <a:bodyPr/>
          <a:lstStyle/>
          <a:p>
            <a:pPr marL="168275" indent="-168275" eaLnBrk="1" hangingPunct="1"/>
            <a:r>
              <a:rPr lang="en-US" altLang="en-US" sz="2800" b="1" dirty="0" smtClean="0"/>
              <a:t>CD-RW (CD-Rewritable)</a:t>
            </a:r>
            <a:endParaRPr lang="en-US" altLang="en-US" sz="2800" b="1" dirty="0" smtClean="0"/>
          </a:p>
          <a:p>
            <a:pPr marL="463550" lvl="1" indent="-180975" eaLnBrk="1" hangingPunct="1"/>
            <a:r>
              <a:rPr lang="en-US" altLang="en-US" sz="2400" dirty="0" smtClean="0"/>
              <a:t>CD-RWs represent the next step in CD technology after the CD-R. These discs use the same standard size of CD-Rs but are more expensive than them. </a:t>
            </a:r>
            <a:endParaRPr lang="en-US" altLang="en-US" sz="2400" dirty="0" smtClean="0"/>
          </a:p>
          <a:p>
            <a:pPr marL="463550" lvl="1" indent="-180975" eaLnBrk="1" hangingPunct="1"/>
            <a:r>
              <a:rPr lang="en-US" altLang="en-US" sz="2400" dirty="0" smtClean="0"/>
              <a:t>CD-RWs allow many writes onto the compact disc, in contrast to the WORM CD-R.</a:t>
            </a:r>
            <a:endParaRPr lang="en-US" altLang="en-US" sz="2400" dirty="0" smtClean="0"/>
          </a:p>
          <a:p>
            <a:pPr marL="806450" lvl="2" eaLnBrk="1" hangingPunct="1"/>
            <a:r>
              <a:rPr lang="en-GB" altLang="en-US" sz="2000" dirty="0" smtClean="0"/>
              <a:t>CD rewritable means the data on the disc can be erased and new data written to the disc </a:t>
            </a:r>
            <a:endParaRPr lang="en-GB" altLang="en-US" sz="2000" dirty="0" smtClean="0"/>
          </a:p>
          <a:p>
            <a:pPr marL="806450" lvl="2" eaLnBrk="1" hangingPunct="1"/>
            <a:r>
              <a:rPr lang="en-GB" altLang="en-US" sz="2000" dirty="0" smtClean="0"/>
              <a:t>Requires special CD-RW discs</a:t>
            </a:r>
            <a:endParaRPr lang="en-US" altLang="en-US" sz="2000" dirty="0" smtClean="0"/>
          </a:p>
          <a:p>
            <a:pPr marL="463550" lvl="1" indent="-180975" eaLnBrk="1" hangingPunct="1"/>
            <a:r>
              <a:rPr lang="en-US" altLang="en-US" sz="2400" dirty="0" smtClean="0"/>
              <a:t>CD-Rs aren't obsolete with the availability of CD-RWs. CD-Rs can still be used as cheaper backup media, as well as more secure storage – unlike CD-RWs, CD-Rs can only be written once, which means you can't accidentally erase the stored data with another write process</a:t>
            </a:r>
            <a:endParaRPr lang="en-GB" altLang="en-US" sz="2400" dirty="0" smtClean="0"/>
          </a:p>
        </p:txBody>
      </p:sp>
      <p:sp>
        <p:nvSpPr>
          <p:cNvPr id="131076"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1DB8894-E1CA-4773-964F-8AA577892C8F}" type="slidenum">
              <a:rPr lang="en-US" altLang="en-US" sz="1400" smtClean="0"/>
            </a:fld>
            <a:endParaRPr lang="en-US" altLang="en-US" sz="1400" smtClean="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457200" y="152400"/>
            <a:ext cx="8229600" cy="563563"/>
          </a:xfrm>
        </p:spPr>
        <p:txBody>
          <a:bodyPr/>
          <a:lstStyle/>
          <a:p>
            <a:pPr eaLnBrk="1" hangingPunct="1"/>
            <a:r>
              <a:rPr lang="en-US" altLang="en-US" sz="4000" b="1" smtClean="0"/>
              <a:t>Optical Storage Types: DVD</a:t>
            </a:r>
            <a:endParaRPr lang="en-US" altLang="en-US" sz="4000" b="1" smtClean="0"/>
          </a:p>
        </p:txBody>
      </p:sp>
      <p:sp>
        <p:nvSpPr>
          <p:cNvPr id="132099" name="Rectangle 3"/>
          <p:cNvSpPr>
            <a:spLocks noGrp="1" noChangeArrowheads="1"/>
          </p:cNvSpPr>
          <p:nvPr>
            <p:ph type="body" idx="1"/>
          </p:nvPr>
        </p:nvSpPr>
        <p:spPr>
          <a:xfrm>
            <a:off x="152400" y="762000"/>
            <a:ext cx="8763000" cy="6019800"/>
          </a:xfrm>
        </p:spPr>
        <p:txBody>
          <a:bodyPr/>
          <a:lstStyle/>
          <a:p>
            <a:pPr marL="122555" indent="-122555" eaLnBrk="1" hangingPunct="1">
              <a:lnSpc>
                <a:spcPct val="80000"/>
              </a:lnSpc>
            </a:pPr>
            <a:r>
              <a:rPr lang="en-US" altLang="en-US" sz="2800" dirty="0" smtClean="0"/>
              <a:t>The beginnings of the DVD format may be traced back to the 1990s, where two optical storage formats were in the works; </a:t>
            </a:r>
            <a:endParaRPr lang="en-US" altLang="en-US" sz="2800" dirty="0" smtClean="0"/>
          </a:p>
          <a:p>
            <a:pPr marL="351155" lvl="1" indent="-114300" eaLnBrk="1" hangingPunct="1">
              <a:lnSpc>
                <a:spcPct val="80000"/>
              </a:lnSpc>
            </a:pPr>
            <a:r>
              <a:rPr lang="en-US" altLang="en-US" sz="2400" dirty="0" smtClean="0"/>
              <a:t>Multimedia Compact Disc (MMCD) and the Super Density Disc (SDD). </a:t>
            </a:r>
            <a:endParaRPr lang="en-US" altLang="en-US" sz="2400" dirty="0" smtClean="0"/>
          </a:p>
          <a:p>
            <a:pPr marL="122555" indent="-122555" eaLnBrk="1" hangingPunct="1">
              <a:lnSpc>
                <a:spcPct val="80000"/>
              </a:lnSpc>
            </a:pPr>
            <a:r>
              <a:rPr lang="en-US" altLang="en-US" sz="2800" dirty="0" smtClean="0"/>
              <a:t>DVD (Digital Video Disc or Digital Versatile Disc) may easily be mistaken for an ordinary compact disc, but what sets it apart is </a:t>
            </a:r>
            <a:endParaRPr lang="en-US" altLang="en-US" sz="2800" dirty="0" smtClean="0"/>
          </a:p>
          <a:p>
            <a:pPr marL="351155" lvl="1" indent="-114300" eaLnBrk="1" hangingPunct="1">
              <a:lnSpc>
                <a:spcPct val="80000"/>
              </a:lnSpc>
            </a:pPr>
            <a:r>
              <a:rPr lang="en-US" altLang="en-US" sz="2400" dirty="0" smtClean="0"/>
              <a:t>the amount of data that can be stored in it  (4.7 gigabytes), as well as technology that makes this possible.</a:t>
            </a:r>
            <a:endParaRPr lang="en-US" altLang="en-US" sz="2400" dirty="0" smtClean="0"/>
          </a:p>
          <a:p>
            <a:pPr marL="122555" indent="-122555" eaLnBrk="1" hangingPunct="1">
              <a:lnSpc>
                <a:spcPct val="80000"/>
              </a:lnSpc>
            </a:pPr>
            <a:r>
              <a:rPr lang="en-GB" altLang="en-US" sz="2800" dirty="0" smtClean="0"/>
              <a:t>Digital Video Disk</a:t>
            </a:r>
            <a:endParaRPr lang="en-GB" altLang="en-US" sz="2800" dirty="0" smtClean="0"/>
          </a:p>
          <a:p>
            <a:pPr marL="351155" lvl="1" indent="-114300" eaLnBrk="1" hangingPunct="1">
              <a:lnSpc>
                <a:spcPct val="80000"/>
              </a:lnSpc>
            </a:pPr>
            <a:r>
              <a:rPr lang="en-GB" altLang="en-US" sz="2400" dirty="0" smtClean="0"/>
              <a:t>Used to indicate a player for movies. It only plays video disks</a:t>
            </a:r>
            <a:endParaRPr lang="en-GB" altLang="en-US" sz="2400" dirty="0" smtClean="0"/>
          </a:p>
          <a:p>
            <a:pPr marL="122555" indent="-122555" eaLnBrk="1" hangingPunct="1">
              <a:lnSpc>
                <a:spcPct val="80000"/>
              </a:lnSpc>
            </a:pPr>
            <a:r>
              <a:rPr lang="en-GB" altLang="en-US" sz="2800" dirty="0" smtClean="0"/>
              <a:t>Digital Versatile Disk</a:t>
            </a:r>
            <a:endParaRPr lang="en-GB" altLang="en-US" sz="2800" dirty="0" smtClean="0"/>
          </a:p>
          <a:p>
            <a:pPr marL="351155" lvl="1" indent="-114300" eaLnBrk="1" hangingPunct="1">
              <a:lnSpc>
                <a:spcPct val="80000"/>
              </a:lnSpc>
            </a:pPr>
            <a:r>
              <a:rPr lang="en-GB" altLang="en-US" sz="2400" dirty="0" smtClean="0"/>
              <a:t>Used to indicate a computer drive. It will read computer disks and play video disks</a:t>
            </a:r>
            <a:endParaRPr lang="en-GB" altLang="en-US" sz="2400" dirty="0" smtClean="0"/>
          </a:p>
        </p:txBody>
      </p:sp>
      <p:sp>
        <p:nvSpPr>
          <p:cNvPr id="132100"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8F35D7E-5EAC-461A-8EBD-E1FC0A54CC39}" type="slidenum">
              <a:rPr lang="en-US" altLang="en-US" sz="1400" smtClean="0"/>
            </a:fld>
            <a:endParaRPr lang="en-US" altLang="en-US" sz="1400" smtClean="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ChangeArrowheads="1"/>
          </p:cNvSpPr>
          <p:nvPr/>
        </p:nvSpPr>
        <p:spPr bwMode="auto">
          <a:xfrm>
            <a:off x="152400" y="990600"/>
            <a:ext cx="51816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168275" indent="-168275">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110000"/>
              </a:lnSpc>
              <a:spcBef>
                <a:spcPts val="500"/>
              </a:spcBef>
              <a:spcAft>
                <a:spcPts val="500"/>
              </a:spcAft>
            </a:pPr>
            <a:r>
              <a:rPr lang="en-GB" altLang="en-US" sz="2400"/>
              <a:t>To squeeze all this information onto the CD-sized disc, the designers of the DVD disc made several changes from the compact disc. </a:t>
            </a:r>
            <a:endParaRPr lang="en-GB" altLang="en-US" sz="2400"/>
          </a:p>
          <a:p>
            <a:pPr eaLnBrk="1" hangingPunct="1">
              <a:lnSpc>
                <a:spcPct val="110000"/>
              </a:lnSpc>
              <a:spcBef>
                <a:spcPts val="500"/>
              </a:spcBef>
              <a:spcAft>
                <a:spcPts val="500"/>
              </a:spcAft>
            </a:pPr>
            <a:r>
              <a:rPr lang="en-GB" altLang="en-US" sz="2400"/>
              <a:t>First they made pits and lands used to record data and the track spacing nearly half the size of the original CD design. </a:t>
            </a:r>
            <a:endParaRPr lang="en-GB" altLang="en-US" sz="2400"/>
          </a:p>
          <a:p>
            <a:pPr eaLnBrk="1" hangingPunct="1">
              <a:lnSpc>
                <a:spcPct val="110000"/>
              </a:lnSpc>
              <a:spcBef>
                <a:spcPts val="500"/>
              </a:spcBef>
              <a:spcAft>
                <a:spcPts val="500"/>
              </a:spcAft>
            </a:pPr>
            <a:r>
              <a:rPr lang="en-GB" altLang="en-US" sz="2400"/>
              <a:t>Then, they made the discs double sided and added another data layer to each side creating a potential for four layers of data per disc. </a:t>
            </a:r>
            <a:endParaRPr lang="en-GB" altLang="en-US" sz="2400"/>
          </a:p>
        </p:txBody>
      </p:sp>
      <p:pic>
        <p:nvPicPr>
          <p:cNvPr id="133123" name="Picture 3" descr="24451_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21300" y="2667000"/>
            <a:ext cx="35941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4" name="Rectangle 4"/>
          <p:cNvSpPr>
            <a:spLocks noChangeArrowheads="1"/>
          </p:cNvSpPr>
          <p:nvPr/>
        </p:nvSpPr>
        <p:spPr bwMode="auto">
          <a:xfrm>
            <a:off x="457200" y="274638"/>
            <a:ext cx="8229600"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GB" altLang="en-US" sz="4400">
                <a:solidFill>
                  <a:schemeClr val="tx2"/>
                </a:solidFill>
              </a:rPr>
              <a:t>DVD technology</a:t>
            </a:r>
            <a:endParaRPr lang="en-GB" altLang="en-US" sz="4400">
              <a:solidFill>
                <a:schemeClr val="tx2"/>
              </a:solidFill>
            </a:endParaRPr>
          </a:p>
        </p:txBody>
      </p:sp>
      <p:sp>
        <p:nvSpPr>
          <p:cNvPr id="133125"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861B213-E2A2-4DC1-8CF2-5CC2A793BE92}"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457200" y="152400"/>
            <a:ext cx="8229600" cy="563563"/>
          </a:xfrm>
        </p:spPr>
        <p:txBody>
          <a:bodyPr/>
          <a:lstStyle/>
          <a:p>
            <a:pPr eaLnBrk="1" hangingPunct="1"/>
            <a:r>
              <a:rPr lang="en-US" altLang="en-US" sz="4000" b="1" smtClean="0"/>
              <a:t>Optical Storage Types: DVD</a:t>
            </a:r>
            <a:endParaRPr lang="en-US" altLang="en-US" sz="4000" b="1" smtClean="0"/>
          </a:p>
        </p:txBody>
      </p:sp>
      <p:sp>
        <p:nvSpPr>
          <p:cNvPr id="135171" name="Rectangle 3"/>
          <p:cNvSpPr>
            <a:spLocks noGrp="1" noChangeArrowheads="1"/>
          </p:cNvSpPr>
          <p:nvPr>
            <p:ph type="body" idx="1"/>
          </p:nvPr>
        </p:nvSpPr>
        <p:spPr>
          <a:xfrm>
            <a:off x="152400" y="762000"/>
            <a:ext cx="8763000" cy="5924550"/>
          </a:xfrm>
        </p:spPr>
        <p:txBody>
          <a:bodyPr/>
          <a:lstStyle/>
          <a:p>
            <a:pPr marL="168275" indent="-168275" eaLnBrk="1" hangingPunct="1"/>
            <a:r>
              <a:rPr lang="en-US" altLang="en-US" sz="2800" dirty="0" smtClean="0"/>
              <a:t>Why we need DVD?</a:t>
            </a:r>
            <a:endParaRPr lang="en-US" altLang="en-US" sz="2800" dirty="0" smtClean="0"/>
          </a:p>
          <a:p>
            <a:pPr marL="463550" lvl="1" indent="-180975" eaLnBrk="1" hangingPunct="1"/>
            <a:r>
              <a:rPr lang="en-US" altLang="en-US" sz="2400" dirty="0" smtClean="0"/>
              <a:t>Since DVDs can hold large amount of space (several gigabytes), these optical discs were unmistakably built for the heightened home movie experience. </a:t>
            </a:r>
            <a:endParaRPr lang="en-US" altLang="en-US" sz="2400" dirty="0" smtClean="0"/>
          </a:p>
          <a:p>
            <a:pPr marL="463550" lvl="1" indent="-180975" eaLnBrk="1" hangingPunct="1"/>
            <a:r>
              <a:rPr lang="en-US" altLang="en-US" sz="2400" dirty="0" smtClean="0"/>
              <a:t>DVDs can hold around two hours of high-quality (with 700 x 480 video resolution) digital video (using MPEG-2 compression), plus digital audio. </a:t>
            </a:r>
            <a:endParaRPr lang="en-US" altLang="en-US" sz="2400" dirty="0" smtClean="0"/>
          </a:p>
          <a:p>
            <a:pPr lvl="3" eaLnBrk="1" hangingPunct="1"/>
            <a:endParaRPr lang="en-US" altLang="en-US" sz="600" b="1" dirty="0" smtClean="0"/>
          </a:p>
          <a:p>
            <a:pPr marL="463550" lvl="1" indent="-180975" eaLnBrk="1" hangingPunct="1"/>
            <a:r>
              <a:rPr lang="en-US" altLang="en-US" sz="2400" dirty="0" smtClean="0"/>
              <a:t>One highlight of watching movies in DVDs is the ability to display the natural scene in true widescreen format.</a:t>
            </a:r>
            <a:endParaRPr lang="en-US" altLang="en-US" sz="2400" dirty="0" smtClean="0"/>
          </a:p>
          <a:p>
            <a:pPr marL="463550" lvl="1" indent="-180975" eaLnBrk="1" hangingPunct="1"/>
            <a:r>
              <a:rPr lang="en-US" altLang="en-US" sz="2400" dirty="0" smtClean="0"/>
              <a:t>DVDs have also made their way into video game consoles. They enable to have impressive picture quality, realistic PC games…more video into the multimedia productions, which adds more traffic implications over the net.</a:t>
            </a:r>
            <a:endParaRPr lang="en-US" altLang="en-US" sz="2400" dirty="0" smtClean="0"/>
          </a:p>
        </p:txBody>
      </p:sp>
      <p:sp>
        <p:nvSpPr>
          <p:cNvPr id="135172"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650D024-10F3-48CC-AC6D-4EA1434F4628}" type="slidenum">
              <a:rPr lang="en-US" altLang="en-US" sz="1400" smtClean="0"/>
            </a:fld>
            <a:endParaRPr lang="en-US" altLang="en-US" sz="1400" smtClean="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152400" y="274638"/>
            <a:ext cx="8915400" cy="639762"/>
          </a:xfrm>
        </p:spPr>
        <p:txBody>
          <a:bodyPr/>
          <a:lstStyle/>
          <a:p>
            <a:pPr eaLnBrk="1" hangingPunct="1"/>
            <a:r>
              <a:rPr lang="en-US" altLang="en-US" sz="4000" b="1" smtClean="0"/>
              <a:t>Difference between CD &amp; DVD disc</a:t>
            </a:r>
            <a:endParaRPr lang="en-US" altLang="en-US" sz="4000" b="1" smtClean="0"/>
          </a:p>
        </p:txBody>
      </p:sp>
      <p:sp>
        <p:nvSpPr>
          <p:cNvPr id="136195" name="Rectangle 3"/>
          <p:cNvSpPr>
            <a:spLocks noGrp="1" noChangeArrowheads="1"/>
          </p:cNvSpPr>
          <p:nvPr>
            <p:ph type="body" idx="1"/>
          </p:nvPr>
        </p:nvSpPr>
        <p:spPr>
          <a:xfrm>
            <a:off x="76200" y="1171575"/>
            <a:ext cx="8915400" cy="5562600"/>
          </a:xfrm>
        </p:spPr>
        <p:txBody>
          <a:bodyPr/>
          <a:lstStyle/>
          <a:p>
            <a:pPr marL="168275" indent="-168275" eaLnBrk="1" hangingPunct="1">
              <a:lnSpc>
                <a:spcPct val="80000"/>
              </a:lnSpc>
            </a:pPr>
            <a:r>
              <a:rPr lang="en-US" altLang="en-US" sz="2400" dirty="0" smtClean="0"/>
              <a:t>CD is usually for computer files, music and pictures. DVD holds more, because they're for movies, animations, etc. </a:t>
            </a:r>
            <a:endParaRPr lang="en-US" altLang="en-US" sz="2400" dirty="0" smtClean="0"/>
          </a:p>
          <a:p>
            <a:pPr marL="459105" lvl="1" indent="-176530" eaLnBrk="1" hangingPunct="1">
              <a:lnSpc>
                <a:spcPct val="80000"/>
              </a:lnSpc>
            </a:pPr>
            <a:r>
              <a:rPr lang="en-US" altLang="en-US" sz="2000" dirty="0" smtClean="0"/>
              <a:t>You can use DVD to store data and music if you want </a:t>
            </a:r>
            <a:br>
              <a:rPr lang="en-US" altLang="en-US" sz="2000" dirty="0" smtClean="0"/>
            </a:br>
            <a:endParaRPr lang="en-US" altLang="en-US" sz="600" dirty="0" smtClean="0"/>
          </a:p>
          <a:p>
            <a:pPr marL="168275" indent="-168275" eaLnBrk="1" hangingPunct="1">
              <a:lnSpc>
                <a:spcPct val="80000"/>
              </a:lnSpc>
            </a:pPr>
            <a:r>
              <a:rPr lang="en-US" altLang="en-US" sz="2400" dirty="0" smtClean="0"/>
              <a:t>DVDs are produced using the same concept of </a:t>
            </a:r>
            <a:r>
              <a:rPr lang="en-US" altLang="en-US" sz="2400" i="1" dirty="0" smtClean="0"/>
              <a:t>pits and lands</a:t>
            </a:r>
            <a:r>
              <a:rPr lang="en-US" altLang="en-US" sz="2400" dirty="0" smtClean="0"/>
              <a:t> applied to CDs. The important difference incorporated into DVDs are:</a:t>
            </a:r>
            <a:endParaRPr lang="en-US" altLang="en-US" sz="2400" dirty="0" smtClean="0"/>
          </a:p>
          <a:p>
            <a:pPr marL="459105" lvl="1" indent="-176530" eaLnBrk="1" hangingPunct="1">
              <a:lnSpc>
                <a:spcPct val="80000"/>
              </a:lnSpc>
            </a:pPr>
            <a:r>
              <a:rPr lang="en-US" altLang="en-US" sz="2000" dirty="0" smtClean="0"/>
              <a:t>More compact packing of the pits/holes: 1.6 microns(10</a:t>
            </a:r>
            <a:r>
              <a:rPr lang="en-US" altLang="en-US" sz="2000" baseline="30000" dirty="0" smtClean="0"/>
              <a:t>-6</a:t>
            </a:r>
            <a:r>
              <a:rPr lang="en-US" altLang="en-US" sz="2000" dirty="0" smtClean="0"/>
              <a:t>meter) </a:t>
            </a:r>
            <a:r>
              <a:rPr lang="en-US" altLang="en-US" sz="2000" b="1" i="1" dirty="0" smtClean="0"/>
              <a:t>in between </a:t>
            </a:r>
            <a:r>
              <a:rPr lang="en-US" altLang="en-US" sz="2000" dirty="0" smtClean="0"/>
              <a:t>for CDs, 0.74 microns for DVDs. (</a:t>
            </a:r>
            <a:r>
              <a:rPr lang="en-US" altLang="en-US" sz="2000" dirty="0" err="1" smtClean="0"/>
              <a:t>i.e</a:t>
            </a:r>
            <a:r>
              <a:rPr lang="en-US" altLang="en-US" sz="2000" dirty="0" smtClean="0"/>
              <a:t> less than half)</a:t>
            </a:r>
            <a:endParaRPr lang="en-US" altLang="en-US" sz="2000" dirty="0" smtClean="0"/>
          </a:p>
          <a:p>
            <a:pPr marL="459105" lvl="1" indent="-176530" eaLnBrk="1" hangingPunct="1">
              <a:lnSpc>
                <a:spcPct val="80000"/>
              </a:lnSpc>
            </a:pPr>
            <a:r>
              <a:rPr lang="en-US" altLang="en-US" sz="2000" dirty="0" smtClean="0"/>
              <a:t>Writes data </a:t>
            </a:r>
            <a:r>
              <a:rPr lang="en-US" altLang="en-US" sz="2000" b="1" i="1" dirty="0" smtClean="0"/>
              <a:t>in smaller pits</a:t>
            </a:r>
            <a:r>
              <a:rPr lang="en-US" altLang="en-US" sz="2000" dirty="0" smtClean="0"/>
              <a:t>; such that for the same available area, more data can be stored : 0.8 microns for CDs, 0.4 microns for DVDs. </a:t>
            </a:r>
            <a:endParaRPr lang="en-US" altLang="en-US" sz="2000" dirty="0" smtClean="0"/>
          </a:p>
          <a:p>
            <a:pPr marL="459105" lvl="1" indent="-176530" eaLnBrk="1" hangingPunct="1">
              <a:lnSpc>
                <a:spcPct val="80000"/>
              </a:lnSpc>
            </a:pPr>
            <a:r>
              <a:rPr lang="en-US" altLang="en-US" sz="2000" dirty="0" smtClean="0"/>
              <a:t>Use of a red laser at a smaller wavelength: 0.78 microns for CDs, 0.65 microns for DVDs. </a:t>
            </a:r>
            <a:endParaRPr lang="en-US" altLang="en-US" sz="2000" dirty="0" smtClean="0"/>
          </a:p>
          <a:p>
            <a:pPr marL="168275" indent="-168275" eaLnBrk="1" hangingPunct="1">
              <a:lnSpc>
                <a:spcPct val="80000"/>
              </a:lnSpc>
            </a:pPr>
            <a:r>
              <a:rPr lang="en-US" altLang="en-US" sz="2400" dirty="0" smtClean="0"/>
              <a:t>Moreover, the available data area for DVD disc is larger than the one of CD. </a:t>
            </a:r>
            <a:endParaRPr lang="en-US" altLang="en-US" sz="2400" dirty="0" smtClean="0"/>
          </a:p>
          <a:p>
            <a:pPr marL="459105" lvl="1" indent="-176530" eaLnBrk="1" hangingPunct="1">
              <a:lnSpc>
                <a:spcPct val="80000"/>
              </a:lnSpc>
            </a:pPr>
            <a:r>
              <a:rPr lang="en-US" altLang="en-US" sz="2000" dirty="0" smtClean="0"/>
              <a:t>A recordable CD disc has the capacity of 700MB, while a DVD-/+R disc has about 4.7GB. </a:t>
            </a:r>
            <a:endParaRPr lang="en-US" altLang="en-US" sz="2000" dirty="0" smtClean="0"/>
          </a:p>
          <a:p>
            <a:pPr marL="459105" lvl="1" indent="-176530" eaLnBrk="1" hangingPunct="1">
              <a:lnSpc>
                <a:spcPct val="80000"/>
              </a:lnSpc>
            </a:pPr>
            <a:r>
              <a:rPr lang="en-US" altLang="en-US" sz="2000" dirty="0" smtClean="0"/>
              <a:t>The DVD is 6 fold increase in storage than the CD. </a:t>
            </a:r>
            <a:endParaRPr lang="en-US" altLang="en-US" sz="2000" dirty="0" smtClean="0"/>
          </a:p>
        </p:txBody>
      </p:sp>
      <p:sp>
        <p:nvSpPr>
          <p:cNvPr id="136196"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7CB63D8-600C-4E1B-9CDD-1E4180397FFA}" type="slidenum">
              <a:rPr lang="en-US" altLang="en-US" sz="1400" smtClean="0"/>
            </a:fld>
            <a:endParaRPr lang="en-US" altLang="en-US" sz="1400" smtClean="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4572000" y="990600"/>
            <a:ext cx="4343400" cy="2743200"/>
          </a:xfrm>
        </p:spPr>
        <p:txBody>
          <a:bodyPr/>
          <a:lstStyle/>
          <a:p>
            <a:pPr marL="168275" indent="-168275" algn="l" eaLnBrk="1" hangingPunct="1">
              <a:buFontTx/>
              <a:buChar char="•"/>
            </a:pPr>
            <a:r>
              <a:rPr lang="en-GB" altLang="en-US" sz="2800" dirty="0" smtClean="0">
                <a:solidFill>
                  <a:schemeClr val="tx1"/>
                </a:solidFill>
              </a:rPr>
              <a:t>Compared to CD, DVD uses smaller pits and a more closely spaced track. The result is a significant increase in data density. </a:t>
            </a:r>
            <a:r>
              <a:rPr lang="en-US" altLang="en-US" sz="2800" dirty="0" smtClean="0"/>
              <a:t>Thus Bits are packed more closely in DVD’s.</a:t>
            </a:r>
            <a:br>
              <a:rPr lang="en-US" altLang="en-US" sz="2800" dirty="0" smtClean="0"/>
            </a:br>
            <a:br>
              <a:rPr lang="en-GB" altLang="en-US" sz="2800" dirty="0" smtClean="0">
                <a:solidFill>
                  <a:schemeClr val="tx1"/>
                </a:solidFill>
              </a:rPr>
            </a:br>
            <a:endParaRPr lang="en-GB" altLang="en-US" sz="2800" dirty="0" smtClean="0">
              <a:solidFill>
                <a:schemeClr val="tx1"/>
              </a:solidFill>
            </a:endParaRPr>
          </a:p>
        </p:txBody>
      </p:sp>
      <p:pic>
        <p:nvPicPr>
          <p:cNvPr id="137219" name="Picture 3" descr="24451_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19200" y="304800"/>
            <a:ext cx="3116263" cy="65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0" name="Rectangle 4"/>
          <p:cNvSpPr>
            <a:spLocks noChangeArrowheads="1"/>
          </p:cNvSpPr>
          <p:nvPr/>
        </p:nvSpPr>
        <p:spPr bwMode="auto">
          <a:xfrm>
            <a:off x="4572000" y="3929063"/>
            <a:ext cx="4343400" cy="277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8275" indent="-168275">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GB" altLang="en-US" sz="2800"/>
              <a:t>Uses smaller pits and lands, reduced track spacing</a:t>
            </a:r>
            <a:endParaRPr lang="en-GB" altLang="en-US" sz="2800"/>
          </a:p>
          <a:p>
            <a:pPr eaLnBrk="1" hangingPunct="1">
              <a:spcBef>
                <a:spcPct val="0"/>
              </a:spcBef>
              <a:buFontTx/>
              <a:buNone/>
            </a:pPr>
            <a:endParaRPr lang="en-GB" altLang="en-US" sz="800"/>
          </a:p>
          <a:p>
            <a:pPr eaLnBrk="1" hangingPunct="1">
              <a:spcBef>
                <a:spcPct val="0"/>
              </a:spcBef>
            </a:pPr>
            <a:r>
              <a:rPr lang="en-GB" altLang="en-US" sz="2800"/>
              <a:t>Can also include another data layer and/or made double sided</a:t>
            </a:r>
            <a:endParaRPr lang="en-GB" altLang="en-US" sz="2800"/>
          </a:p>
        </p:txBody>
      </p:sp>
      <p:sp>
        <p:nvSpPr>
          <p:cNvPr id="137221"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1801FA7-CE63-4328-8F9B-BF064E526A53}"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685800" y="228600"/>
            <a:ext cx="7772400" cy="762000"/>
          </a:xfrm>
        </p:spPr>
        <p:txBody>
          <a:bodyPr/>
          <a:lstStyle/>
          <a:p>
            <a:pPr eaLnBrk="1" hangingPunct="1"/>
            <a:r>
              <a:rPr lang="en-US" altLang="en-US" smtClean="0">
                <a:solidFill>
                  <a:schemeClr val="tx1"/>
                </a:solidFill>
              </a:rPr>
              <a:t>A Course-on-Demand System</a:t>
            </a:r>
            <a:endParaRPr lang="en-US" altLang="en-US" smtClean="0">
              <a:solidFill>
                <a:schemeClr val="tx1"/>
              </a:solidFill>
            </a:endParaRPr>
          </a:p>
        </p:txBody>
      </p:sp>
      <p:sp>
        <p:nvSpPr>
          <p:cNvPr id="17411" name="AutoShape 3"/>
          <p:cNvSpPr>
            <a:spLocks noChangeArrowheads="1"/>
          </p:cNvSpPr>
          <p:nvPr/>
        </p:nvSpPr>
        <p:spPr bwMode="auto">
          <a:xfrm>
            <a:off x="381000" y="3657600"/>
            <a:ext cx="1524000" cy="1219200"/>
          </a:xfrm>
          <a:prstGeom prst="can">
            <a:avLst>
              <a:gd name="adj" fmla="val 25000"/>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Multimedia</a:t>
            </a:r>
            <a:endParaRPr lang="en-US" altLang="en-US" sz="2400"/>
          </a:p>
          <a:p>
            <a:pPr algn="ctr" eaLnBrk="1" hangingPunct="1">
              <a:spcBef>
                <a:spcPct val="0"/>
              </a:spcBef>
              <a:buFontTx/>
              <a:buNone/>
            </a:pPr>
            <a:r>
              <a:rPr lang="en-US" altLang="en-US" sz="2400"/>
              <a:t>Database</a:t>
            </a:r>
            <a:endParaRPr lang="en-US" altLang="en-US" sz="2400"/>
          </a:p>
        </p:txBody>
      </p:sp>
      <p:sp>
        <p:nvSpPr>
          <p:cNvPr id="17412" name="AutoShape 4"/>
          <p:cNvSpPr>
            <a:spLocks noChangeArrowheads="1"/>
          </p:cNvSpPr>
          <p:nvPr/>
        </p:nvSpPr>
        <p:spPr bwMode="auto">
          <a:xfrm>
            <a:off x="2057400" y="2895600"/>
            <a:ext cx="5029200" cy="2590800"/>
          </a:xfrm>
          <a:prstGeom prst="irregularSeal2">
            <a:avLst/>
          </a:prstGeom>
          <a:solidFill>
            <a:srgbClr val="B2B2B2"/>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solidFill>
                  <a:schemeClr val="bg1"/>
                </a:solidFill>
              </a:rPr>
              <a:t>Network</a:t>
            </a:r>
            <a:endParaRPr lang="en-US" altLang="en-US" sz="2400">
              <a:solidFill>
                <a:schemeClr val="bg1"/>
              </a:solidFill>
            </a:endParaRPr>
          </a:p>
        </p:txBody>
      </p:sp>
      <p:pic>
        <p:nvPicPr>
          <p:cNvPr id="17413" name="Picture 5" descr="s2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33800" y="1143000"/>
            <a:ext cx="1751013"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Text Box 6"/>
          <p:cNvSpPr txBox="1">
            <a:spLocks noChangeArrowheads="1"/>
          </p:cNvSpPr>
          <p:nvPr/>
        </p:nvSpPr>
        <p:spPr bwMode="auto">
          <a:xfrm>
            <a:off x="4953000" y="1219200"/>
            <a:ext cx="2371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On-line facilitator</a:t>
            </a:r>
            <a:endParaRPr lang="en-US" altLang="en-US" sz="2400"/>
          </a:p>
        </p:txBody>
      </p:sp>
      <p:pic>
        <p:nvPicPr>
          <p:cNvPr id="17415" name="Picture 7" descr="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5253038"/>
            <a:ext cx="1466850" cy="145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6" name="Text Box 8"/>
          <p:cNvSpPr txBox="1">
            <a:spLocks noChangeArrowheads="1"/>
          </p:cNvSpPr>
          <p:nvPr/>
        </p:nvSpPr>
        <p:spPr bwMode="auto">
          <a:xfrm>
            <a:off x="4632325" y="5832475"/>
            <a:ext cx="692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user</a:t>
            </a:r>
            <a:endParaRPr lang="en-US" altLang="en-US" sz="2400"/>
          </a:p>
        </p:txBody>
      </p:sp>
      <p:pic>
        <p:nvPicPr>
          <p:cNvPr id="17417" name="Picture 9" descr="s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5294313"/>
            <a:ext cx="2141538"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8" name="Text Box 10"/>
          <p:cNvSpPr txBox="1">
            <a:spLocks noChangeArrowheads="1"/>
          </p:cNvSpPr>
          <p:nvPr/>
        </p:nvSpPr>
        <p:spPr bwMode="auto">
          <a:xfrm>
            <a:off x="6248400" y="4876800"/>
            <a:ext cx="2120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Database server</a:t>
            </a:r>
            <a:endParaRPr lang="en-US" altLang="en-US" sz="2400"/>
          </a:p>
        </p:txBody>
      </p:sp>
      <p:pic>
        <p:nvPicPr>
          <p:cNvPr id="17419" name="Picture 11" descr="s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2971800"/>
            <a:ext cx="1033463"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0" name="Text Box 12"/>
          <p:cNvSpPr txBox="1">
            <a:spLocks noChangeArrowheads="1"/>
          </p:cNvSpPr>
          <p:nvPr/>
        </p:nvSpPr>
        <p:spPr bwMode="auto">
          <a:xfrm>
            <a:off x="6934200" y="2209800"/>
            <a:ext cx="16398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Courseware</a:t>
            </a:r>
            <a:endParaRPr lang="en-US" altLang="en-US" sz="2400"/>
          </a:p>
          <a:p>
            <a:pPr eaLnBrk="1" hangingPunct="1">
              <a:spcBef>
                <a:spcPct val="0"/>
              </a:spcBef>
              <a:buFontTx/>
              <a:buNone/>
            </a:pPr>
            <a:r>
              <a:rPr lang="en-US" altLang="en-US" sz="2400"/>
              <a:t>developer</a:t>
            </a:r>
            <a:endParaRPr lang="en-US" altLang="en-US" sz="2400"/>
          </a:p>
        </p:txBody>
      </p:sp>
      <p:sp>
        <p:nvSpPr>
          <p:cNvPr id="17421"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6608D9B-4D33-4BDC-B6FB-FEC21F09A12C}" type="slidenum">
              <a:rPr lang="en-US" altLang="en-US" sz="1400" smtClean="0"/>
            </a:fld>
            <a:endParaRPr lang="en-US" altLang="en-US" sz="1400" smtClean="0"/>
          </a:p>
        </p:txBody>
      </p:sp>
    </p:spTree>
  </p:cSld>
  <p:clrMapOvr>
    <a:masterClrMapping/>
  </p:clrMapOvr>
  <p:transition spd="slow"/>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457200" y="274638"/>
            <a:ext cx="8229600" cy="563562"/>
          </a:xfrm>
        </p:spPr>
        <p:txBody>
          <a:bodyPr/>
          <a:lstStyle/>
          <a:p>
            <a:pPr eaLnBrk="1" hangingPunct="1"/>
            <a:r>
              <a:rPr lang="en-US" altLang="en-US" sz="4000" smtClean="0"/>
              <a:t>DVD vs CD</a:t>
            </a:r>
            <a:endParaRPr lang="en-US" altLang="en-US" sz="4000" smtClean="0"/>
          </a:p>
        </p:txBody>
      </p:sp>
      <p:pic>
        <p:nvPicPr>
          <p:cNvPr id="139267" name="Picture 3"/>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a:xfrm>
            <a:off x="152400" y="914400"/>
            <a:ext cx="8839200" cy="5638800"/>
          </a:xfrm>
          <a:noFill/>
          <a:ln w="15875">
            <a:solidFill>
              <a:srgbClr val="0000FF"/>
            </a:solidFill>
            <a:miter lim="800000"/>
            <a:headEnd/>
            <a:tailEnd/>
          </a:ln>
        </p:spPr>
      </p:pic>
      <p:sp>
        <p:nvSpPr>
          <p:cNvPr id="139268"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29FCB95-A45D-4DE0-8F0B-48D28E775091}" type="slidenum">
              <a:rPr lang="en-US" altLang="en-US" sz="1400" smtClean="0"/>
            </a:fld>
            <a:endParaRPr lang="en-US" altLang="en-US" sz="1400" smtClean="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457200" y="152400"/>
            <a:ext cx="8229600" cy="457200"/>
          </a:xfrm>
        </p:spPr>
        <p:txBody>
          <a:bodyPr/>
          <a:lstStyle/>
          <a:p>
            <a:pPr eaLnBrk="1" hangingPunct="1"/>
            <a:r>
              <a:rPr lang="en-US" altLang="en-US" sz="4000" smtClean="0"/>
              <a:t>DVD Technology </a:t>
            </a:r>
            <a:endParaRPr lang="en-US" altLang="en-US" sz="4000" smtClean="0"/>
          </a:p>
        </p:txBody>
      </p:sp>
      <p:sp>
        <p:nvSpPr>
          <p:cNvPr id="141315" name="Rectangle 3"/>
          <p:cNvSpPr>
            <a:spLocks noGrp="1" noChangeArrowheads="1"/>
          </p:cNvSpPr>
          <p:nvPr>
            <p:ph type="body" idx="1"/>
          </p:nvPr>
        </p:nvSpPr>
        <p:spPr>
          <a:xfrm>
            <a:off x="152400" y="609600"/>
            <a:ext cx="8839200" cy="6138863"/>
          </a:xfrm>
        </p:spPr>
        <p:txBody>
          <a:bodyPr/>
          <a:lstStyle/>
          <a:p>
            <a:pPr marL="168275" indent="-168275" eaLnBrk="1" hangingPunct="1"/>
            <a:r>
              <a:rPr lang="en-US" altLang="en-US" sz="2800" smtClean="0"/>
              <a:t>High capacity storage medium</a:t>
            </a:r>
            <a:endParaRPr lang="en-US" altLang="en-US" sz="2800" smtClean="0"/>
          </a:p>
          <a:p>
            <a:pPr marL="393700" lvl="1" indent="-111125" eaLnBrk="1" hangingPunct="1"/>
            <a:r>
              <a:rPr lang="en-US" altLang="en-US" sz="2400" smtClean="0"/>
              <a:t>Employs second layer of pits &amp; lands on top of first layer, by adjusting the focus of laser reading both layer is possible</a:t>
            </a:r>
            <a:endParaRPr lang="en-US" altLang="en-US" sz="2400" smtClean="0"/>
          </a:p>
          <a:p>
            <a:pPr marL="688975" lvl="2" indent="-180975" eaLnBrk="1" hangingPunct="1">
              <a:buFontTx/>
              <a:buNone/>
            </a:pPr>
            <a:r>
              <a:rPr lang="en-US" altLang="en-US" sz="2000" smtClean="0"/>
              <a:t>	</a:t>
            </a:r>
            <a:r>
              <a:rPr lang="en-US" altLang="en-US" sz="2000" smtClean="0">
                <a:sym typeface="Wingdings" panose="05000000000000000000" pitchFamily="2" charset="2"/>
              </a:rPr>
              <a:t> doubles the capacity (8.5 GB)</a:t>
            </a:r>
            <a:endParaRPr lang="en-US" altLang="en-US" sz="2000" smtClean="0"/>
          </a:p>
          <a:p>
            <a:pPr marL="393700" lvl="1" indent="-111125" eaLnBrk="1" hangingPunct="1"/>
            <a:r>
              <a:rPr lang="en-US" altLang="en-US" sz="2400" smtClean="0"/>
              <a:t>Two sided</a:t>
            </a:r>
            <a:endParaRPr lang="en-US" altLang="en-US" sz="2400" smtClean="0"/>
          </a:p>
          <a:p>
            <a:pPr marL="688975" lvl="2" indent="-180975" eaLnBrk="1" hangingPunct="1">
              <a:buFontTx/>
              <a:buNone/>
            </a:pPr>
            <a:r>
              <a:rPr lang="en-US" altLang="en-US" sz="2000" smtClean="0"/>
              <a:t>	</a:t>
            </a:r>
            <a:r>
              <a:rPr lang="en-US" altLang="en-US" sz="2000" smtClean="0">
                <a:sym typeface="Wingdings" panose="05000000000000000000" pitchFamily="2" charset="2"/>
              </a:rPr>
              <a:t>doubles the capacity (17 GB)</a:t>
            </a:r>
            <a:endParaRPr lang="en-US" altLang="en-US" sz="2000" smtClean="0"/>
          </a:p>
          <a:p>
            <a:pPr marL="168275" indent="-168275" eaLnBrk="1" hangingPunct="1"/>
            <a:r>
              <a:rPr lang="en-US" altLang="en-US" sz="2800" smtClean="0"/>
              <a:t>DVD Formats</a:t>
            </a:r>
            <a:endParaRPr lang="en-US" altLang="en-US" sz="2800" smtClean="0"/>
          </a:p>
          <a:p>
            <a:pPr marL="393700" lvl="1" indent="-111125" eaLnBrk="1" hangingPunct="1"/>
            <a:r>
              <a:rPr lang="en-US" altLang="en-US" sz="2400" smtClean="0"/>
              <a:t>Single sided single layer (</a:t>
            </a:r>
            <a:r>
              <a:rPr lang="en-GB" altLang="en-US" sz="2400" smtClean="0"/>
              <a:t>SS/SL):  Can hold 4.7 GB </a:t>
            </a:r>
            <a:r>
              <a:rPr lang="en-US" altLang="en-US" sz="2400" smtClean="0"/>
              <a:t>worth of data</a:t>
            </a:r>
            <a:r>
              <a:rPr lang="en-GB" altLang="en-US" sz="2400" smtClean="0"/>
              <a:t> = 2 hours video</a:t>
            </a:r>
            <a:endParaRPr lang="en-US" altLang="en-US" sz="2400" smtClean="0"/>
          </a:p>
          <a:p>
            <a:pPr marL="393700" lvl="1" indent="-111125" eaLnBrk="1" hangingPunct="1"/>
            <a:r>
              <a:rPr lang="en-US" altLang="en-US" sz="2400" smtClean="0"/>
              <a:t>Single sided dual layer (</a:t>
            </a:r>
            <a:r>
              <a:rPr lang="en-GB" altLang="en-US" sz="2400" smtClean="0"/>
              <a:t>SS/DL) : Can hold 8.5 GB = 4 hours video</a:t>
            </a:r>
            <a:endParaRPr lang="en-US" altLang="en-US" sz="2400" smtClean="0"/>
          </a:p>
          <a:p>
            <a:pPr marL="393700" lvl="1" indent="-111125" eaLnBrk="1" hangingPunct="1"/>
            <a:r>
              <a:rPr lang="en-US" altLang="en-US" sz="2400" smtClean="0"/>
              <a:t>Double sided single layer : </a:t>
            </a:r>
            <a:r>
              <a:rPr lang="en-GB" altLang="en-US" sz="2400" smtClean="0"/>
              <a:t>Can hold 9.4 GB = 4.5 hours video</a:t>
            </a:r>
            <a:endParaRPr lang="en-GB" altLang="en-US" sz="2400" smtClean="0"/>
          </a:p>
          <a:p>
            <a:pPr marL="393700" lvl="1" indent="-111125" eaLnBrk="1" hangingPunct="1"/>
            <a:r>
              <a:rPr lang="en-US" altLang="en-US" sz="2400" smtClean="0"/>
              <a:t>Double sided dual layer: </a:t>
            </a:r>
            <a:r>
              <a:rPr lang="en-GB" altLang="en-US" sz="2400" smtClean="0"/>
              <a:t>Can hold 17 GB  = 8 hours video</a:t>
            </a:r>
            <a:endParaRPr lang="en-GB" altLang="en-US" sz="2400" smtClean="0"/>
          </a:p>
          <a:p>
            <a:pPr marL="688975" lvl="2" indent="-180975" eaLnBrk="1" hangingPunct="1"/>
            <a:endParaRPr lang="en-GB" altLang="en-US" sz="800" smtClean="0"/>
          </a:p>
        </p:txBody>
      </p:sp>
      <p:sp>
        <p:nvSpPr>
          <p:cNvPr id="141316"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0900B04-B43D-42B0-808C-068DEC3BEF17}" type="slidenum">
              <a:rPr lang="en-US" altLang="en-US" sz="1400" smtClean="0"/>
            </a:fld>
            <a:endParaRPr lang="en-US" altLang="en-US" sz="1400" smtClean="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457200" y="152400"/>
            <a:ext cx="8229600" cy="563563"/>
          </a:xfrm>
        </p:spPr>
        <p:txBody>
          <a:bodyPr/>
          <a:lstStyle/>
          <a:p>
            <a:pPr eaLnBrk="1" hangingPunct="1"/>
            <a:r>
              <a:rPr lang="en-US" altLang="en-US" sz="4000" b="1" smtClean="0"/>
              <a:t>DVD Types</a:t>
            </a:r>
            <a:endParaRPr lang="en-US" altLang="en-US" sz="4000" b="1" smtClean="0"/>
          </a:p>
        </p:txBody>
      </p:sp>
      <p:sp>
        <p:nvSpPr>
          <p:cNvPr id="143363" name="Rectangle 3"/>
          <p:cNvSpPr>
            <a:spLocks noGrp="1" noChangeArrowheads="1"/>
          </p:cNvSpPr>
          <p:nvPr>
            <p:ph type="body" idx="1"/>
          </p:nvPr>
        </p:nvSpPr>
        <p:spPr>
          <a:xfrm>
            <a:off x="228600" y="586582"/>
            <a:ext cx="8458200" cy="5966618"/>
          </a:xfrm>
        </p:spPr>
        <p:txBody>
          <a:bodyPr/>
          <a:lstStyle/>
          <a:p>
            <a:pPr marL="122555" indent="-122555" eaLnBrk="1" hangingPunct="1"/>
            <a:r>
              <a:rPr lang="en-US" altLang="en-US" sz="2000" b="1" dirty="0" smtClean="0"/>
              <a:t>DVD-Video</a:t>
            </a:r>
            <a:endParaRPr lang="en-US" altLang="en-US" sz="2000" b="1" dirty="0" smtClean="0"/>
          </a:p>
          <a:p>
            <a:pPr marL="463550" lvl="1" indent="-227330" eaLnBrk="1" hangingPunct="1"/>
            <a:r>
              <a:rPr lang="en-US" altLang="en-US" sz="2400" dirty="0" smtClean="0"/>
              <a:t>Released in 1996 by the DVD Forum, DVD-V is used primarily for </a:t>
            </a:r>
            <a:r>
              <a:rPr lang="en-GB" altLang="en-US" sz="2400" dirty="0" smtClean="0"/>
              <a:t>viewing movies and other visual entertainment</a:t>
            </a:r>
            <a:r>
              <a:rPr lang="en-US" altLang="en-US" sz="2400" dirty="0" smtClean="0"/>
              <a:t>, prerecorded on these discs. </a:t>
            </a:r>
            <a:endParaRPr lang="en-US" altLang="en-US" sz="2400" dirty="0" smtClean="0"/>
          </a:p>
          <a:p>
            <a:pPr marL="463550" lvl="1" indent="-227330" eaLnBrk="1" hangingPunct="1"/>
            <a:r>
              <a:rPr lang="en-US" altLang="en-US" sz="2400" dirty="0" smtClean="0"/>
              <a:t>They are interactive and contain features that enhance your movie-viewing experience. </a:t>
            </a:r>
            <a:endParaRPr lang="en-US" altLang="en-US" sz="2400" dirty="0" smtClean="0"/>
          </a:p>
          <a:p>
            <a:pPr marL="463550" lvl="1" indent="-227330" eaLnBrk="1" hangingPunct="1">
              <a:spcBef>
                <a:spcPts val="500"/>
              </a:spcBef>
              <a:spcAft>
                <a:spcPts val="500"/>
              </a:spcAft>
            </a:pPr>
            <a:r>
              <a:rPr lang="en-GB" altLang="en-US" sz="2400" dirty="0" smtClean="0"/>
              <a:t>Total capacity 17 gigabytes (double-sided)</a:t>
            </a:r>
            <a:endParaRPr lang="en-US" altLang="en-US" sz="2400" dirty="0" smtClean="0"/>
          </a:p>
          <a:p>
            <a:pPr marL="463550" lvl="1" indent="-227330" eaLnBrk="1" hangingPunct="1"/>
            <a:r>
              <a:rPr lang="en-US" altLang="en-US" sz="2400" dirty="0" smtClean="0"/>
              <a:t>Another characteristic of DVD-Video is its support for copy-protective measures, such as </a:t>
            </a:r>
            <a:r>
              <a:rPr lang="en-US" altLang="en-US" sz="2400" b="1" dirty="0" smtClean="0"/>
              <a:t>Regional Protection</a:t>
            </a:r>
            <a:r>
              <a:rPr lang="en-US" altLang="en-US" sz="2400" dirty="0" smtClean="0"/>
              <a:t> and </a:t>
            </a:r>
            <a:r>
              <a:rPr lang="en-US" altLang="en-US" sz="2400" b="1" dirty="0" smtClean="0"/>
              <a:t>CSS</a:t>
            </a:r>
            <a:r>
              <a:rPr lang="en-US" altLang="en-US" sz="2400" dirty="0" smtClean="0"/>
              <a:t> (content scrambling system). Such measures were implemented to prevent piracy.</a:t>
            </a:r>
            <a:endParaRPr lang="en-US" altLang="en-US" sz="2400" b="1" dirty="0" smtClean="0"/>
          </a:p>
          <a:p>
            <a:pPr marL="122555" indent="-122555" eaLnBrk="1" hangingPunct="1">
              <a:spcBef>
                <a:spcPts val="500"/>
              </a:spcBef>
              <a:spcAft>
                <a:spcPts val="500"/>
              </a:spcAft>
            </a:pPr>
            <a:r>
              <a:rPr lang="en-GB" altLang="en-US" sz="2000" b="1" dirty="0" smtClean="0"/>
              <a:t>DVD-ROM</a:t>
            </a:r>
            <a:r>
              <a:rPr lang="en-GB" altLang="en-US" sz="2000" dirty="0" smtClean="0"/>
              <a:t> </a:t>
            </a:r>
            <a:endParaRPr lang="en-GB" altLang="en-US" sz="2000" dirty="0" smtClean="0"/>
          </a:p>
          <a:p>
            <a:pPr marL="463550" lvl="1" indent="-227330" eaLnBrk="1" hangingPunct="1">
              <a:spcBef>
                <a:spcPts val="500"/>
              </a:spcBef>
              <a:spcAft>
                <a:spcPts val="500"/>
              </a:spcAft>
            </a:pPr>
            <a:r>
              <a:rPr lang="en-GB" altLang="en-US" sz="2400" dirty="0" smtClean="0"/>
              <a:t>Basic technology same as DVD Video, but also includes computer-friendly file formats. </a:t>
            </a:r>
            <a:endParaRPr lang="en-GB" altLang="en-US" sz="2400" dirty="0" smtClean="0"/>
          </a:p>
          <a:p>
            <a:pPr marL="463550" lvl="1" indent="-227330" eaLnBrk="1" hangingPunct="1">
              <a:spcBef>
                <a:spcPts val="500"/>
              </a:spcBef>
              <a:spcAft>
                <a:spcPts val="500"/>
              </a:spcAft>
            </a:pPr>
            <a:r>
              <a:rPr lang="en-GB" altLang="en-US" sz="2400" dirty="0" smtClean="0"/>
              <a:t>Used to store data</a:t>
            </a:r>
            <a:endParaRPr lang="en-US" altLang="en-US" sz="2400" dirty="0" smtClean="0"/>
          </a:p>
        </p:txBody>
      </p:sp>
      <p:sp>
        <p:nvSpPr>
          <p:cNvPr id="143364"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0AFB863-6F35-45A7-95CB-89D5DC30C6BF}" type="slidenum">
              <a:rPr lang="en-US" altLang="en-US" sz="1400" smtClean="0"/>
            </a:fld>
            <a:endParaRPr lang="en-US" altLang="en-US" sz="1400" smtClean="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457200" y="274638"/>
            <a:ext cx="8229600" cy="639762"/>
          </a:xfrm>
        </p:spPr>
        <p:txBody>
          <a:bodyPr/>
          <a:lstStyle/>
          <a:p>
            <a:pPr eaLnBrk="1" hangingPunct="1"/>
            <a:r>
              <a:rPr lang="en-GB" altLang="en-US" sz="4000" smtClean="0"/>
              <a:t>DVD </a:t>
            </a:r>
            <a:r>
              <a:rPr lang="en-US" altLang="en-US" sz="4000" b="1" smtClean="0"/>
              <a:t>Types</a:t>
            </a:r>
            <a:endParaRPr lang="en-GB" altLang="en-US" sz="4000" b="1" smtClean="0"/>
          </a:p>
        </p:txBody>
      </p:sp>
      <p:sp>
        <p:nvSpPr>
          <p:cNvPr id="144387" name="Rectangle 3"/>
          <p:cNvSpPr>
            <a:spLocks noGrp="1" noChangeArrowheads="1"/>
          </p:cNvSpPr>
          <p:nvPr>
            <p:ph type="body" idx="1"/>
          </p:nvPr>
        </p:nvSpPr>
        <p:spPr>
          <a:xfrm>
            <a:off x="342900" y="914400"/>
            <a:ext cx="8458200" cy="5715000"/>
          </a:xfrm>
        </p:spPr>
        <p:txBody>
          <a:bodyPr/>
          <a:lstStyle/>
          <a:p>
            <a:pPr marL="168275" indent="-168275" eaLnBrk="1" hangingPunct="1"/>
            <a:r>
              <a:rPr lang="en-US" altLang="en-US" sz="2000" b="1" dirty="0" smtClean="0"/>
              <a:t>DVD-R</a:t>
            </a:r>
            <a:endParaRPr lang="en-US" altLang="en-US" sz="2000" b="1" dirty="0" smtClean="0"/>
          </a:p>
          <a:p>
            <a:pPr marL="463550" lvl="1" indent="-180975" eaLnBrk="1" hangingPunct="1"/>
            <a:r>
              <a:rPr lang="en-US" altLang="en-US" sz="2000" dirty="0" smtClean="0"/>
              <a:t>DVD-</a:t>
            </a:r>
            <a:r>
              <a:rPr lang="en-US" altLang="en-US" sz="2000" dirty="0" err="1" smtClean="0"/>
              <a:t>Recordables</a:t>
            </a:r>
            <a:r>
              <a:rPr lang="en-US" altLang="en-US" sz="2000" dirty="0" smtClean="0"/>
              <a:t>, or DVD-Rs, or DVD-dash-</a:t>
            </a:r>
            <a:r>
              <a:rPr lang="en-US" altLang="en-US" sz="2000" dirty="0" err="1" smtClean="0"/>
              <a:t>Rs</a:t>
            </a:r>
            <a:r>
              <a:rPr lang="en-US" altLang="en-US" sz="2000" dirty="0" smtClean="0"/>
              <a:t>, are the first and most popular formats of recordable DVDs. </a:t>
            </a:r>
            <a:r>
              <a:rPr lang="en-GB" altLang="en-US" sz="2000" dirty="0" smtClean="0"/>
              <a:t>As with CD-R, users can write only once to this disk.</a:t>
            </a:r>
            <a:endParaRPr lang="en-US" altLang="en-US" sz="2000" dirty="0" smtClean="0"/>
          </a:p>
          <a:p>
            <a:pPr marL="463550" lvl="1" indent="-180975" eaLnBrk="1" hangingPunct="1"/>
            <a:r>
              <a:rPr lang="en-US" altLang="en-US" sz="2000" dirty="0" smtClean="0"/>
              <a:t>They are expensive at the time and are uncommon discs used for professional needs, as they allow recording of any data; </a:t>
            </a:r>
            <a:endParaRPr lang="en-US" altLang="en-US" sz="2000" dirty="0" smtClean="0"/>
          </a:p>
          <a:p>
            <a:pPr marL="463550" lvl="1" indent="-180975" eaLnBrk="1" hangingPunct="1"/>
            <a:r>
              <a:rPr lang="en-US" altLang="en-US" sz="2000" dirty="0" smtClean="0"/>
              <a:t>DVD-R are more available to consumers, but do not allow copying of protected DVDs. </a:t>
            </a:r>
            <a:endParaRPr lang="en-US" altLang="en-US" sz="2000" dirty="0" smtClean="0"/>
          </a:p>
          <a:p>
            <a:pPr marL="463550" lvl="1" indent="-180975" eaLnBrk="1" hangingPunct="1"/>
            <a:r>
              <a:rPr lang="en-GB" altLang="en-US" sz="2000" dirty="0" smtClean="0"/>
              <a:t>Capacity 4.7 gigabytes. </a:t>
            </a:r>
            <a:endParaRPr lang="en-GB" altLang="en-US" sz="2000" dirty="0" smtClean="0"/>
          </a:p>
          <a:p>
            <a:pPr marL="463550" lvl="1" indent="-180975" eaLnBrk="1" hangingPunct="1"/>
            <a:endParaRPr lang="en-GB" altLang="en-US" sz="700" dirty="0" smtClean="0"/>
          </a:p>
          <a:p>
            <a:pPr marL="168275" indent="-168275" eaLnBrk="1" hangingPunct="1">
              <a:spcBef>
                <a:spcPts val="500"/>
              </a:spcBef>
              <a:spcAft>
                <a:spcPts val="500"/>
              </a:spcAft>
            </a:pPr>
            <a:r>
              <a:rPr lang="en-GB" altLang="en-US" sz="2400" b="1" dirty="0" smtClean="0"/>
              <a:t>DVD-RAM</a:t>
            </a:r>
            <a:r>
              <a:rPr lang="en-GB" altLang="en-US" sz="2400" dirty="0" smtClean="0"/>
              <a:t> </a:t>
            </a:r>
            <a:endParaRPr lang="en-GB" altLang="en-US" sz="2400" dirty="0" smtClean="0"/>
          </a:p>
          <a:p>
            <a:pPr marL="463550" lvl="1" indent="-180975" eaLnBrk="1" hangingPunct="1">
              <a:spcBef>
                <a:spcPts val="500"/>
              </a:spcBef>
              <a:spcAft>
                <a:spcPts val="500"/>
              </a:spcAft>
            </a:pPr>
            <a:r>
              <a:rPr lang="en-GB" altLang="en-US" sz="2000" dirty="0" smtClean="0"/>
              <a:t>This makes DVD a virtual hard disk, with random read-write access. </a:t>
            </a:r>
            <a:endParaRPr lang="en-GB" altLang="en-US" sz="2000" dirty="0" smtClean="0"/>
          </a:p>
          <a:p>
            <a:pPr marL="463550" lvl="1" indent="-180975" eaLnBrk="1" hangingPunct="1">
              <a:spcBef>
                <a:spcPts val="500"/>
              </a:spcBef>
              <a:spcAft>
                <a:spcPts val="500"/>
              </a:spcAft>
            </a:pPr>
            <a:r>
              <a:rPr lang="en-GB" altLang="en-US" sz="2000" dirty="0" smtClean="0"/>
              <a:t>Capacity 4.7 gigabyte-per-side.</a:t>
            </a:r>
            <a:endParaRPr lang="en-GB" altLang="en-US" sz="2000" dirty="0" smtClean="0"/>
          </a:p>
          <a:p>
            <a:pPr marL="463550" lvl="1" indent="-180975" eaLnBrk="1" hangingPunct="1">
              <a:spcBef>
                <a:spcPts val="500"/>
              </a:spcBef>
              <a:spcAft>
                <a:spcPts val="500"/>
              </a:spcAft>
            </a:pPr>
            <a:r>
              <a:rPr lang="en-GB" altLang="en-US" sz="2000" dirty="0" smtClean="0"/>
              <a:t>Can be re-written more than 100,000 times. </a:t>
            </a:r>
            <a:endParaRPr lang="en-US" altLang="en-US" sz="2000" b="1" dirty="0" smtClean="0"/>
          </a:p>
          <a:p>
            <a:pPr marL="463550" lvl="1" indent="-180975" eaLnBrk="1" hangingPunct="1"/>
            <a:r>
              <a:rPr lang="en-US" altLang="en-US" sz="2000" dirty="0" smtClean="0"/>
              <a:t>The DVD-RAM works like a hard disk.</a:t>
            </a:r>
            <a:endParaRPr lang="en-GB" altLang="en-US" sz="2000" dirty="0" smtClean="0"/>
          </a:p>
        </p:txBody>
      </p:sp>
      <p:sp>
        <p:nvSpPr>
          <p:cNvPr id="144388"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EA1E4F6-A32E-498C-ACE9-A093A9E73FCF}"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a:xfrm>
            <a:off x="457200" y="152400"/>
            <a:ext cx="8229600" cy="715963"/>
          </a:xfrm>
        </p:spPr>
        <p:txBody>
          <a:bodyPr/>
          <a:lstStyle/>
          <a:p>
            <a:pPr eaLnBrk="1" hangingPunct="1"/>
            <a:r>
              <a:rPr lang="en-GB" altLang="en-US" sz="4000" smtClean="0"/>
              <a:t>DVD </a:t>
            </a:r>
            <a:r>
              <a:rPr lang="en-US" altLang="en-US" sz="4000" b="1" smtClean="0"/>
              <a:t>Types</a:t>
            </a:r>
            <a:endParaRPr lang="en-GB" altLang="en-US" sz="4000" b="1" smtClean="0"/>
          </a:p>
        </p:txBody>
      </p:sp>
      <p:sp>
        <p:nvSpPr>
          <p:cNvPr id="146435" name="Rectangle 3"/>
          <p:cNvSpPr>
            <a:spLocks noGrp="1" noChangeArrowheads="1"/>
          </p:cNvSpPr>
          <p:nvPr>
            <p:ph type="body" idx="1"/>
          </p:nvPr>
        </p:nvSpPr>
        <p:spPr>
          <a:xfrm>
            <a:off x="152400" y="601822"/>
            <a:ext cx="8839200" cy="5943600"/>
          </a:xfrm>
        </p:spPr>
        <p:txBody>
          <a:bodyPr/>
          <a:lstStyle/>
          <a:p>
            <a:pPr marL="168275" indent="-168275" eaLnBrk="1" hangingPunct="1">
              <a:spcBef>
                <a:spcPts val="500"/>
              </a:spcBef>
              <a:spcAft>
                <a:spcPts val="500"/>
              </a:spcAft>
            </a:pPr>
            <a:r>
              <a:rPr lang="en-GB" altLang="en-US" sz="2400" b="1" dirty="0" smtClean="0"/>
              <a:t>DVD-RW</a:t>
            </a:r>
            <a:r>
              <a:rPr lang="en-GB" altLang="en-US" sz="2400" dirty="0" smtClean="0"/>
              <a:t> </a:t>
            </a:r>
            <a:endParaRPr lang="en-GB" altLang="en-US" sz="2400" dirty="0" smtClean="0"/>
          </a:p>
          <a:p>
            <a:pPr marL="463550" lvl="1" indent="-180975" eaLnBrk="1" hangingPunct="1"/>
            <a:r>
              <a:rPr lang="en-US" altLang="en-US" sz="1800" dirty="0" smtClean="0"/>
              <a:t>Just like CD-RWs, DVD-RW discs </a:t>
            </a:r>
            <a:r>
              <a:rPr lang="en-US" altLang="en-US" sz="1800" b="1" i="1" dirty="0" smtClean="0"/>
              <a:t>change state </a:t>
            </a:r>
            <a:r>
              <a:rPr lang="en-US" altLang="en-US" sz="1800" dirty="0" smtClean="0"/>
              <a:t>under a laser for it to be rewritten on. DVD-RWs reach up to 1000 instances of rewritings. </a:t>
            </a:r>
            <a:endParaRPr lang="en-US" altLang="en-US" sz="1800" dirty="0" smtClean="0"/>
          </a:p>
          <a:p>
            <a:pPr marL="463550" lvl="1" indent="-180975" eaLnBrk="1" hangingPunct="1"/>
            <a:r>
              <a:rPr lang="en-US" altLang="en-US" sz="1800" dirty="0" smtClean="0"/>
              <a:t>One drawback of these discs is that because they have relatively lower reflectivity and are consequently mistaken as dual-layer DVDs, DVD-RWs are compatible with only around 70% of the players out there.</a:t>
            </a:r>
            <a:endParaRPr lang="en-US" altLang="en-US" sz="1800" b="1" dirty="0" smtClean="0"/>
          </a:p>
          <a:p>
            <a:pPr marL="463550" lvl="1" indent="-180975" eaLnBrk="1" hangingPunct="1">
              <a:spcBef>
                <a:spcPts val="500"/>
              </a:spcBef>
              <a:spcAft>
                <a:spcPts val="500"/>
              </a:spcAft>
            </a:pPr>
            <a:r>
              <a:rPr lang="en-GB" altLang="en-US" sz="1800" dirty="0" smtClean="0"/>
              <a:t>It is similar to DVD-RAM </a:t>
            </a:r>
            <a:endParaRPr lang="en-GB" altLang="en-US" sz="1800" dirty="0" smtClean="0"/>
          </a:p>
          <a:p>
            <a:pPr marL="463550" lvl="1" indent="-180975" eaLnBrk="1" hangingPunct="1">
              <a:spcBef>
                <a:spcPts val="500"/>
              </a:spcBef>
              <a:spcAft>
                <a:spcPts val="500"/>
              </a:spcAft>
            </a:pPr>
            <a:r>
              <a:rPr lang="en-GB" altLang="en-US" sz="1800" dirty="0" smtClean="0"/>
              <a:t>Features a sequential read-write access more like a phonograph than a hard disk. </a:t>
            </a:r>
            <a:endParaRPr lang="en-GB" altLang="en-US" sz="1800" dirty="0" smtClean="0"/>
          </a:p>
          <a:p>
            <a:pPr marL="463550" lvl="1" indent="-180975" eaLnBrk="1" hangingPunct="1">
              <a:spcBef>
                <a:spcPts val="500"/>
              </a:spcBef>
              <a:spcAft>
                <a:spcPts val="500"/>
              </a:spcAft>
            </a:pPr>
            <a:r>
              <a:rPr lang="en-GB" altLang="en-US" sz="1800" dirty="0" smtClean="0"/>
              <a:t>Capacity is 4.7 gigabytes per side.</a:t>
            </a:r>
            <a:endParaRPr lang="en-GB" altLang="en-US" sz="1800" dirty="0" smtClean="0"/>
          </a:p>
          <a:p>
            <a:pPr marL="463550" lvl="1" indent="-180975" eaLnBrk="1" hangingPunct="1">
              <a:spcBef>
                <a:spcPts val="500"/>
              </a:spcBef>
              <a:spcAft>
                <a:spcPts val="500"/>
              </a:spcAft>
            </a:pPr>
            <a:r>
              <a:rPr lang="en-GB" altLang="en-US" sz="1800" dirty="0" smtClean="0"/>
              <a:t>Can be re-written up to about 1,000 times. </a:t>
            </a:r>
            <a:endParaRPr lang="en-GB" altLang="en-US" sz="700" dirty="0" smtClean="0"/>
          </a:p>
          <a:p>
            <a:pPr marL="168275" indent="-168275" eaLnBrk="1" hangingPunct="1"/>
            <a:r>
              <a:rPr lang="en-US" altLang="en-US" sz="2000" b="1" dirty="0" smtClean="0"/>
              <a:t>DVD-Audio</a:t>
            </a:r>
            <a:endParaRPr lang="en-US" altLang="en-US" sz="2000" b="1" dirty="0" smtClean="0"/>
          </a:p>
          <a:p>
            <a:pPr marL="463550" lvl="1" indent="-180975" eaLnBrk="1" hangingPunct="1"/>
            <a:r>
              <a:rPr lang="en-GB" altLang="en-US" sz="2000" dirty="0" smtClean="0"/>
              <a:t>The latest audio format with more than double the fidelity of a standard CD.</a:t>
            </a:r>
            <a:endParaRPr lang="en-GB" altLang="en-US" sz="2000" dirty="0" smtClean="0"/>
          </a:p>
          <a:p>
            <a:pPr marL="463550" lvl="1" indent="-180975" eaLnBrk="1" hangingPunct="1"/>
            <a:r>
              <a:rPr lang="en-US" altLang="en-US" sz="2000" dirty="0" smtClean="0"/>
              <a:t>Because of its much higher capacity, DVDs can make space for much higher audio quality. </a:t>
            </a:r>
            <a:endParaRPr lang="en-US" altLang="en-US" sz="2000" dirty="0" smtClean="0"/>
          </a:p>
          <a:p>
            <a:pPr marL="463550" lvl="1" indent="-180975" eaLnBrk="1" hangingPunct="1"/>
            <a:r>
              <a:rPr lang="en-US" altLang="en-US" sz="2000" dirty="0" smtClean="0"/>
              <a:t>However, audio on DVD has never really caught up with audio CDs because people don’t need extremely high-quality music, as they are content even with compressed MP3 formats.</a:t>
            </a:r>
            <a:endParaRPr lang="en-GB" altLang="en-US" sz="2000" dirty="0" smtClean="0"/>
          </a:p>
        </p:txBody>
      </p:sp>
      <p:sp>
        <p:nvSpPr>
          <p:cNvPr id="146436"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F3D2790-0AD5-448F-8EF2-EA23B19A537C}"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457200" y="152400"/>
            <a:ext cx="8229600" cy="563563"/>
          </a:xfrm>
        </p:spPr>
        <p:txBody>
          <a:bodyPr/>
          <a:lstStyle/>
          <a:p>
            <a:pPr eaLnBrk="1" hangingPunct="1"/>
            <a:r>
              <a:rPr lang="en-US" altLang="en-US" sz="4000" b="1" smtClean="0"/>
              <a:t>DVD Types</a:t>
            </a:r>
            <a:endParaRPr lang="en-US" altLang="en-US" sz="4000" b="1" smtClean="0"/>
          </a:p>
        </p:txBody>
      </p:sp>
      <p:sp>
        <p:nvSpPr>
          <p:cNvPr id="148483" name="Rectangle 3"/>
          <p:cNvSpPr>
            <a:spLocks noGrp="1" noChangeArrowheads="1"/>
          </p:cNvSpPr>
          <p:nvPr>
            <p:ph type="body" idx="1"/>
          </p:nvPr>
        </p:nvSpPr>
        <p:spPr>
          <a:xfrm>
            <a:off x="152400" y="762000"/>
            <a:ext cx="8839200" cy="6019800"/>
          </a:xfrm>
        </p:spPr>
        <p:txBody>
          <a:bodyPr/>
          <a:lstStyle/>
          <a:p>
            <a:pPr marL="168275" indent="-168275" eaLnBrk="1" hangingPunct="1">
              <a:buFontTx/>
              <a:buNone/>
            </a:pPr>
            <a:r>
              <a:rPr lang="en-US" altLang="en-US" sz="2800" b="1" smtClean="0"/>
              <a:t>DVD+R and DVD+RW </a:t>
            </a:r>
            <a:r>
              <a:rPr lang="en-US" altLang="en-US" sz="2800" smtClean="0"/>
              <a:t>(plus-Rs or plus-RWs)</a:t>
            </a:r>
            <a:endParaRPr lang="en-US" altLang="en-US" sz="2800" smtClean="0"/>
          </a:p>
          <a:p>
            <a:pPr marL="168275" indent="-168275" eaLnBrk="1" hangingPunct="1">
              <a:buFontTx/>
              <a:buNone/>
            </a:pPr>
            <a:endParaRPr lang="en-US" altLang="en-US" sz="800" b="1" smtClean="0"/>
          </a:p>
          <a:p>
            <a:pPr marL="168275" indent="-168275" eaLnBrk="1" hangingPunct="1"/>
            <a:r>
              <a:rPr lang="en-US" altLang="en-US" sz="2800" smtClean="0"/>
              <a:t>DVD+R and DVD+RWs provide for: </a:t>
            </a:r>
            <a:endParaRPr lang="en-US" altLang="en-US" sz="2800" smtClean="0"/>
          </a:p>
          <a:p>
            <a:pPr marL="520700" lvl="1" indent="-228600" eaLnBrk="1" hangingPunct="1"/>
            <a:r>
              <a:rPr lang="en-US" altLang="en-US" sz="2400" smtClean="0"/>
              <a:t>lossless linking: </a:t>
            </a:r>
            <a:endParaRPr lang="en-US" altLang="en-US" sz="2400" smtClean="0"/>
          </a:p>
          <a:p>
            <a:pPr marL="863600" lvl="2" eaLnBrk="1" hangingPunct="1"/>
            <a:r>
              <a:rPr lang="en-US" altLang="en-US" sz="2200" smtClean="0"/>
              <a:t>no need to re-record a whole disc if only part of it needs updating</a:t>
            </a:r>
            <a:r>
              <a:rPr lang="en-US" altLang="en-US" sz="2000" smtClean="0"/>
              <a:t>, </a:t>
            </a:r>
            <a:endParaRPr lang="en-US" altLang="en-US" sz="2000" smtClean="0"/>
          </a:p>
          <a:p>
            <a:pPr marL="520700" lvl="1" indent="-228600" eaLnBrk="1" hangingPunct="1"/>
            <a:r>
              <a:rPr lang="en-US" altLang="en-US" sz="2400" smtClean="0"/>
              <a:t>better error handling, </a:t>
            </a:r>
            <a:endParaRPr lang="en-US" altLang="en-US" sz="2400" smtClean="0"/>
          </a:p>
          <a:p>
            <a:pPr marL="520700" lvl="1" indent="-228600" eaLnBrk="1" hangingPunct="1"/>
            <a:r>
              <a:rPr lang="en-US" altLang="en-US" sz="2400" smtClean="0"/>
              <a:t>Easy Write or Mount: </a:t>
            </a:r>
            <a:endParaRPr lang="en-US" altLang="en-US" sz="2400" smtClean="0"/>
          </a:p>
          <a:p>
            <a:pPr marL="863600" lvl="2" eaLnBrk="1" hangingPunct="1"/>
            <a:r>
              <a:rPr lang="en-US" altLang="en-US" sz="2200" smtClean="0"/>
              <a:t>twice the maximum writing speed of DVD-RWs</a:t>
            </a:r>
            <a:endParaRPr lang="en-US" altLang="en-US" sz="2200" smtClean="0"/>
          </a:p>
          <a:p>
            <a:pPr marL="520700" lvl="1" indent="-228600" eaLnBrk="1" hangingPunct="1"/>
            <a:r>
              <a:rPr lang="en-US" altLang="en-US" sz="2400" smtClean="0"/>
              <a:t>Rainier technology </a:t>
            </a:r>
            <a:endParaRPr lang="en-US" altLang="en-US" sz="2400" smtClean="0"/>
          </a:p>
          <a:p>
            <a:pPr marL="863600" lvl="2" eaLnBrk="1" hangingPunct="1"/>
            <a:r>
              <a:rPr lang="en-US" altLang="en-US" sz="2200" smtClean="0"/>
              <a:t>transforming the disc into an ordinary floppy or hard drive</a:t>
            </a:r>
            <a:endParaRPr lang="en-US" altLang="en-US" sz="2200" smtClean="0"/>
          </a:p>
          <a:p>
            <a:pPr lvl="3" eaLnBrk="1" hangingPunct="1"/>
            <a:endParaRPr lang="en-US" altLang="en-US" sz="1000" smtClean="0"/>
          </a:p>
          <a:p>
            <a:pPr marL="168275" indent="-168275" eaLnBrk="1" hangingPunct="1"/>
            <a:r>
              <a:rPr lang="en-US" altLang="en-US" sz="2800" b="1" smtClean="0"/>
              <a:t>Compatibility issues</a:t>
            </a:r>
            <a:r>
              <a:rPr lang="en-US" altLang="en-US" sz="2800" smtClean="0"/>
              <a:t>: support for DVD+R and DVD+RW may only be found in specialized or high-end hardware and software.</a:t>
            </a:r>
            <a:endParaRPr lang="en-US" altLang="en-US" sz="2800" smtClean="0"/>
          </a:p>
          <a:p>
            <a:pPr marL="863600" lvl="2" eaLnBrk="1" hangingPunct="1"/>
            <a:endParaRPr lang="en-US" altLang="en-US" sz="900" smtClean="0"/>
          </a:p>
        </p:txBody>
      </p:sp>
      <p:sp>
        <p:nvSpPr>
          <p:cNvPr id="148484"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0E2BCA6-EEFB-447F-80C6-B25A59398546}" type="slidenum">
              <a:rPr lang="en-US" altLang="en-US" sz="1400" smtClean="0"/>
            </a:fld>
            <a:endParaRPr lang="en-US" altLang="en-US" sz="1400" smtClean="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457200" y="152400"/>
            <a:ext cx="8229600" cy="563563"/>
          </a:xfrm>
        </p:spPr>
        <p:txBody>
          <a:bodyPr/>
          <a:lstStyle/>
          <a:p>
            <a:pPr eaLnBrk="1" hangingPunct="1"/>
            <a:r>
              <a:rPr lang="en-US" altLang="en-US" sz="4000" b="1" smtClean="0"/>
              <a:t>DVD Types</a:t>
            </a:r>
            <a:endParaRPr lang="en-US" altLang="en-US" sz="4000" b="1" smtClean="0"/>
          </a:p>
        </p:txBody>
      </p:sp>
      <p:sp>
        <p:nvSpPr>
          <p:cNvPr id="29699" name="Rectangle 3"/>
          <p:cNvSpPr>
            <a:spLocks noGrp="1" noChangeArrowheads="1"/>
          </p:cNvSpPr>
          <p:nvPr>
            <p:ph type="body" idx="1"/>
          </p:nvPr>
        </p:nvSpPr>
        <p:spPr>
          <a:xfrm>
            <a:off x="457200" y="715963"/>
            <a:ext cx="8382000" cy="5776277"/>
          </a:xfrm>
        </p:spPr>
        <p:txBody>
          <a:bodyPr/>
          <a:lstStyle/>
          <a:p>
            <a:pPr marL="122555" indent="-122555" eaLnBrk="1" hangingPunct="1">
              <a:buFontTx/>
              <a:buNone/>
              <a:defRPr/>
            </a:pPr>
            <a:r>
              <a:rPr lang="en-US" sz="2400" b="1" dirty="0" smtClean="0"/>
              <a:t>DVD-VR and DVD+VR </a:t>
            </a:r>
            <a:r>
              <a:rPr lang="en-US" sz="2000" dirty="0" smtClean="0"/>
              <a:t>(DVD Video Recording discs)</a:t>
            </a:r>
            <a:endParaRPr lang="en-US" sz="2000" dirty="0" smtClean="0"/>
          </a:p>
          <a:p>
            <a:pPr marL="122555" indent="-122555" eaLnBrk="1" hangingPunct="1">
              <a:buFontTx/>
              <a:buNone/>
              <a:defRPr/>
            </a:pPr>
            <a:endParaRPr lang="en-US" sz="300" b="1" dirty="0" smtClean="0"/>
          </a:p>
          <a:p>
            <a:pPr marL="228600" indent="-228600" eaLnBrk="1" hangingPunct="1">
              <a:defRPr/>
            </a:pPr>
            <a:r>
              <a:rPr lang="en-US" sz="2000" dirty="0" smtClean="0"/>
              <a:t>Like most DVD discs, DVD-VRs &amp; DVD+VRs were made for videos. </a:t>
            </a:r>
            <a:endParaRPr lang="en-US" sz="2000" dirty="0" smtClean="0"/>
          </a:p>
          <a:p>
            <a:pPr marL="228600" indent="-228600" eaLnBrk="1" hangingPunct="1">
              <a:defRPr/>
            </a:pPr>
            <a:r>
              <a:rPr lang="en-US" sz="2400" dirty="0" smtClean="0"/>
              <a:t>This is taken a step further, though, as these Video Recording formats allow you to create videos on these discs so that they can be edited fully. </a:t>
            </a:r>
            <a:endParaRPr lang="en-US" sz="2400" dirty="0" smtClean="0"/>
          </a:p>
          <a:p>
            <a:pPr marL="228600" indent="-228600" eaLnBrk="1" hangingPunct="1">
              <a:spcBef>
                <a:spcPts val="0"/>
              </a:spcBef>
              <a:defRPr/>
            </a:pPr>
            <a:r>
              <a:rPr lang="en-US" sz="2400" dirty="0" smtClean="0"/>
              <a:t>Possible Features with the DVD VRs: </a:t>
            </a:r>
            <a:endParaRPr lang="en-US" sz="2400" dirty="0" smtClean="0"/>
          </a:p>
          <a:p>
            <a:pPr marL="457200" lvl="1" indent="-220980" eaLnBrk="1" hangingPunct="1">
              <a:spcBef>
                <a:spcPts val="0"/>
              </a:spcBef>
              <a:defRPr/>
            </a:pPr>
            <a:r>
              <a:rPr lang="en-US" sz="2200" dirty="0" smtClean="0"/>
              <a:t>adding new video content, </a:t>
            </a:r>
            <a:endParaRPr lang="en-US" sz="2200" dirty="0" smtClean="0"/>
          </a:p>
          <a:p>
            <a:pPr marL="457200" lvl="1" indent="-220980" eaLnBrk="1" hangingPunct="1">
              <a:spcBef>
                <a:spcPts val="0"/>
              </a:spcBef>
              <a:defRPr/>
            </a:pPr>
            <a:r>
              <a:rPr lang="en-US" sz="2200" dirty="0" smtClean="0"/>
              <a:t>changing menu backgrounds, </a:t>
            </a:r>
            <a:endParaRPr lang="en-US" sz="2200" dirty="0" smtClean="0"/>
          </a:p>
          <a:p>
            <a:pPr marL="457200" lvl="1" indent="-220980" eaLnBrk="1" hangingPunct="1">
              <a:spcBef>
                <a:spcPts val="0"/>
              </a:spcBef>
              <a:defRPr/>
            </a:pPr>
            <a:r>
              <a:rPr lang="en-US" sz="2200" dirty="0" smtClean="0"/>
              <a:t>inserting chapters, </a:t>
            </a:r>
            <a:endParaRPr lang="en-US" sz="2200" dirty="0" smtClean="0"/>
          </a:p>
          <a:p>
            <a:pPr marL="457200" lvl="1" indent="-220980" eaLnBrk="1" hangingPunct="1">
              <a:spcBef>
                <a:spcPts val="0"/>
              </a:spcBef>
              <a:defRPr/>
            </a:pPr>
            <a:r>
              <a:rPr lang="en-US" sz="2200" dirty="0" smtClean="0"/>
              <a:t>splitting clips, or </a:t>
            </a:r>
            <a:endParaRPr lang="en-US" sz="2200" dirty="0" smtClean="0"/>
          </a:p>
          <a:p>
            <a:pPr marL="457200" lvl="1" indent="-220980" eaLnBrk="1" hangingPunct="1">
              <a:spcBef>
                <a:spcPts val="0"/>
              </a:spcBef>
              <a:defRPr/>
            </a:pPr>
            <a:r>
              <a:rPr lang="en-US" sz="2200" dirty="0" smtClean="0"/>
              <a:t>removing unwanted scenes.</a:t>
            </a:r>
            <a:r>
              <a:rPr lang="en-US" sz="2000" dirty="0" smtClean="0"/>
              <a:t> </a:t>
            </a:r>
            <a:endParaRPr lang="en-US" sz="2000" dirty="0" smtClean="0"/>
          </a:p>
          <a:p>
            <a:pPr marL="122555" indent="-122555" eaLnBrk="1" hangingPunct="1">
              <a:defRPr/>
            </a:pPr>
            <a:r>
              <a:rPr lang="en-US" sz="2400" b="1" dirty="0" smtClean="0"/>
              <a:t>Compatibility issues: </a:t>
            </a:r>
            <a:r>
              <a:rPr lang="en-US" sz="2400" dirty="0" smtClean="0"/>
              <a:t>As for the "minus" versus "plus" formats, the same rule of thumb regarding incompatibility applies: DVD-VRs and DVD+VRs are not usually playable in ordinary DVD players and must be used compatible devices with DVD VRs.</a:t>
            </a:r>
            <a:endParaRPr lang="en-US" sz="2400" dirty="0" smtClean="0"/>
          </a:p>
        </p:txBody>
      </p:sp>
      <p:sp>
        <p:nvSpPr>
          <p:cNvPr id="149508"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7A9C794-F78D-4160-94CF-FBE32C1266EA}" type="slidenum">
              <a:rPr lang="en-US" altLang="en-US" sz="1400" smtClean="0"/>
            </a:fld>
            <a:endParaRPr lang="en-US" altLang="en-US" sz="1400" smtClean="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1066800"/>
            <a:ext cx="7772400" cy="762000"/>
          </a:xfrm>
        </p:spPr>
        <p:txBody>
          <a:bodyPr anchor="ctr"/>
          <a:lstStyle/>
          <a:p>
            <a:r>
              <a:rPr lang="en-US" altLang="en-US" sz="4400"/>
              <a:t>BLU-RAY TECHNOLOGY</a:t>
            </a:r>
            <a:endParaRPr lang="en-US" altLang="en-US" sz="4400"/>
          </a:p>
        </p:txBody>
      </p:sp>
      <p:pic>
        <p:nvPicPr>
          <p:cNvPr id="2052" name="Picture 4" descr="blu-ray-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8800" y="2919413"/>
            <a:ext cx="4876800" cy="27955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Rectangle 5"/>
          <p:cNvSpPr>
            <a:spLocks noGrp="1" noChangeArrowheads="1"/>
          </p:cNvSpPr>
          <p:nvPr>
            <p:ph type="title"/>
          </p:nvPr>
        </p:nvSpPr>
        <p:spPr/>
        <p:txBody>
          <a:bodyPr/>
          <a:lstStyle/>
          <a:p>
            <a:r>
              <a:rPr lang="en-US" altLang="en-US"/>
              <a:t>CAPACITY OF BD</a:t>
            </a:r>
            <a:endParaRPr lang="en-US" altLang="en-US"/>
          </a:p>
        </p:txBody>
      </p:sp>
      <p:pic>
        <p:nvPicPr>
          <p:cNvPr id="9220" name="Picture 4" descr="blu-ray-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1143000" y="1828800"/>
            <a:ext cx="6324600" cy="441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5"/>
          <p:cNvSpPr>
            <a:spLocks noGrp="1" noChangeArrowheads="1"/>
          </p:cNvSpPr>
          <p:nvPr>
            <p:ph type="title"/>
          </p:nvPr>
        </p:nvSpPr>
        <p:spPr/>
        <p:txBody>
          <a:bodyPr/>
          <a:lstStyle/>
          <a:p>
            <a:r>
              <a:rPr lang="en-US" altLang="en-US"/>
              <a:t>CONSTRUCTION OF BD</a:t>
            </a:r>
            <a:endParaRPr lang="en-US" altLang="en-US"/>
          </a:p>
        </p:txBody>
      </p:sp>
      <p:pic>
        <p:nvPicPr>
          <p:cNvPr id="11268" name="Picture 4" descr="blu-ray-5"/>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914400" y="2133600"/>
            <a:ext cx="6629400" cy="403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28600" y="228600"/>
            <a:ext cx="8610600" cy="609600"/>
          </a:xfrm>
        </p:spPr>
        <p:txBody>
          <a:bodyPr/>
          <a:lstStyle/>
          <a:p>
            <a:pPr eaLnBrk="1" hangingPunct="1"/>
            <a:r>
              <a:rPr lang="en-US" altLang="en-US" sz="4000" smtClean="0"/>
              <a:t>Challenges of Multimedia Computing</a:t>
            </a:r>
            <a:endParaRPr lang="en-US" altLang="en-US" sz="4000" smtClean="0"/>
          </a:p>
        </p:txBody>
      </p:sp>
      <p:sp>
        <p:nvSpPr>
          <p:cNvPr id="8195" name="Rectangle 3"/>
          <p:cNvSpPr>
            <a:spLocks noGrp="1" noChangeArrowheads="1"/>
          </p:cNvSpPr>
          <p:nvPr>
            <p:ph type="body" idx="1"/>
          </p:nvPr>
        </p:nvSpPr>
        <p:spPr>
          <a:xfrm>
            <a:off x="152400" y="838200"/>
            <a:ext cx="8915400" cy="5867400"/>
          </a:xfrm>
        </p:spPr>
        <p:txBody>
          <a:bodyPr/>
          <a:lstStyle/>
          <a:p>
            <a:pPr eaLnBrk="1" hangingPunct="1">
              <a:lnSpc>
                <a:spcPct val="150000"/>
              </a:lnSpc>
              <a:buFontTx/>
              <a:buNone/>
              <a:defRPr/>
            </a:pPr>
            <a:r>
              <a:rPr lang="en-US" sz="2800" dirty="0" smtClean="0"/>
              <a:t>Developing a successful multimedia system is non-trivial.</a:t>
            </a:r>
            <a:endParaRPr lang="en-US" sz="2800" dirty="0" smtClean="0"/>
          </a:p>
          <a:p>
            <a:pPr marL="228600" indent="-228600" eaLnBrk="1" hangingPunct="1">
              <a:lnSpc>
                <a:spcPct val="150000"/>
              </a:lnSpc>
              <a:spcBef>
                <a:spcPct val="0"/>
              </a:spcBef>
              <a:defRPr/>
            </a:pPr>
            <a:r>
              <a:rPr lang="en-US" sz="2800" dirty="0" smtClean="0"/>
              <a:t>Memory space requirement: multimedia data need a lot of space to store </a:t>
            </a:r>
            <a:endParaRPr lang="en-US" sz="2800" dirty="0" smtClean="0"/>
          </a:p>
          <a:p>
            <a:pPr marL="463550" lvl="1" indent="-180975" eaLnBrk="1" hangingPunct="1">
              <a:lnSpc>
                <a:spcPct val="150000"/>
              </a:lnSpc>
              <a:spcBef>
                <a:spcPct val="0"/>
              </a:spcBef>
              <a:defRPr/>
            </a:pPr>
            <a:r>
              <a:rPr lang="en-US" sz="2400" dirty="0" smtClean="0"/>
              <a:t>At least GB’s main memory; Up to TB’s secondary storage; PB’s of tertiary storage</a:t>
            </a:r>
            <a:endParaRPr lang="en-US" sz="2400" dirty="0" smtClean="0"/>
          </a:p>
          <a:p>
            <a:pPr marL="228600" indent="-228600" eaLnBrk="1" hangingPunct="1">
              <a:lnSpc>
                <a:spcPct val="150000"/>
              </a:lnSpc>
              <a:spcBef>
                <a:spcPct val="0"/>
              </a:spcBef>
              <a:defRPr/>
            </a:pPr>
            <a:r>
              <a:rPr lang="en-US" sz="2800" dirty="0" smtClean="0"/>
              <a:t>Data transmission bandwidth: Multimedia needs very high bandwidth to transmit.</a:t>
            </a:r>
            <a:endParaRPr lang="en-US" sz="2800" dirty="0" smtClean="0"/>
          </a:p>
          <a:p>
            <a:pPr marL="463550" lvl="1" indent="-180975" eaLnBrk="1" hangingPunct="1">
              <a:lnSpc>
                <a:spcPct val="150000"/>
              </a:lnSpc>
              <a:spcBef>
                <a:spcPct val="0"/>
              </a:spcBef>
              <a:defRPr/>
            </a:pPr>
            <a:r>
              <a:rPr lang="en-US" sz="2400" dirty="0" smtClean="0"/>
              <a:t>Faster network (up to 25Mbs per video stream) with very high bandwidth to transmit</a:t>
            </a:r>
            <a:endParaRPr lang="en-US" sz="2400" dirty="0" smtClean="0"/>
          </a:p>
        </p:txBody>
      </p:sp>
      <p:sp>
        <p:nvSpPr>
          <p:cNvPr id="18436"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615F290-F6DA-4794-9869-0333CFACA420}" type="slidenum">
              <a:rPr lang="en-US" altLang="en-US" sz="1400" smtClean="0"/>
            </a:fld>
            <a:endParaRPr lang="en-US" altLang="en-US" sz="140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blinds(horizontal)">
                                      <p:cBhvr>
                                        <p:cTn id="7" dur="500"/>
                                        <p:tgtEl>
                                          <p:spTgt spid="8195">
                                            <p:txEl>
                                              <p:pRg st="1" end="1"/>
                                            </p:txEl>
                                          </p:spTgt>
                                        </p:tgtEl>
                                      </p:cBhvr>
                                    </p:animEffect>
                                  </p:childTnLst>
                                  <p:subTnLst>
                                    <p:animClr clrSpc="rgb" dir="cw">
                                      <p:cBhvr override="childStyle">
                                        <p:cTn dur="1" fill="hold" display="0" masterRel="nextClick" afterEffect="1"/>
                                        <p:tgtEl>
                                          <p:spTgt spid="8195">
                                            <p:txEl>
                                              <p:pRg st="1" end="1"/>
                                            </p:txEl>
                                          </p:spTgt>
                                        </p:tgtEl>
                                        <p:attrNameLst>
                                          <p:attrName>ppt_c</p:attrName>
                                        </p:attrNameLst>
                                      </p:cBhvr>
                                      <p:to>
                                        <a:schemeClr val="hlink"/>
                                      </p:to>
                                    </p:animClr>
                                  </p:subTnLst>
                                </p:cTn>
                              </p:par>
                              <p:par>
                                <p:cTn id="8" presetID="3" presetClass="entr" presetSubtype="10" fill="hold" nodeType="withEffect">
                                  <p:stCondLst>
                                    <p:cond delay="0"/>
                                  </p:stCondLst>
                                  <p:childTnLst>
                                    <p:set>
                                      <p:cBhvr>
                                        <p:cTn id="9" dur="1" fill="hold">
                                          <p:stCondLst>
                                            <p:cond delay="0"/>
                                          </p:stCondLst>
                                        </p:cTn>
                                        <p:tgtEl>
                                          <p:spTgt spid="8195">
                                            <p:txEl>
                                              <p:pRg st="2" end="2"/>
                                            </p:txEl>
                                          </p:spTgt>
                                        </p:tgtEl>
                                        <p:attrNameLst>
                                          <p:attrName>style.visibility</p:attrName>
                                        </p:attrNameLst>
                                      </p:cBhvr>
                                      <p:to>
                                        <p:strVal val="visible"/>
                                      </p:to>
                                    </p:set>
                                    <p:animEffect transition="in" filter="blinds(horizontal)">
                                      <p:cBhvr>
                                        <p:cTn id="10" dur="500"/>
                                        <p:tgtEl>
                                          <p:spTgt spid="8195">
                                            <p:txEl>
                                              <p:pRg st="2" end="2"/>
                                            </p:txEl>
                                          </p:spTgt>
                                        </p:tgtEl>
                                      </p:cBhvr>
                                    </p:animEffect>
                                  </p:childTnLst>
                                  <p:subTnLst>
                                    <p:animClr clrSpc="rgb" dir="cw">
                                      <p:cBhvr override="childStyle">
                                        <p:cTn dur="1" fill="hold" display="0" masterRel="nextClick" afterEffect="1"/>
                                        <p:tgtEl>
                                          <p:spTgt spid="8195">
                                            <p:txEl>
                                              <p:pRg st="2" end="2"/>
                                            </p:txEl>
                                          </p:spTgt>
                                        </p:tgtEl>
                                        <p:attrNameLst>
                                          <p:attrName>ppt_c</p:attrName>
                                        </p:attrNameLst>
                                      </p:cBhvr>
                                      <p:to>
                                        <a:schemeClr val="hlink"/>
                                      </p:to>
                                    </p:animClr>
                                  </p:sub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195">
                                            <p:txEl>
                                              <p:pRg st="3" end="3"/>
                                            </p:txEl>
                                          </p:spTgt>
                                        </p:tgtEl>
                                        <p:attrNameLst>
                                          <p:attrName>style.visibility</p:attrName>
                                        </p:attrNameLst>
                                      </p:cBhvr>
                                      <p:to>
                                        <p:strVal val="visible"/>
                                      </p:to>
                                    </p:set>
                                    <p:animEffect transition="in" filter="blinds(horizontal)">
                                      <p:cBhvr>
                                        <p:cTn id="15" dur="500"/>
                                        <p:tgtEl>
                                          <p:spTgt spid="8195">
                                            <p:txEl>
                                              <p:pRg st="3" end="3"/>
                                            </p:txEl>
                                          </p:spTgt>
                                        </p:tgtEl>
                                      </p:cBhvr>
                                    </p:animEffect>
                                  </p:childTnLst>
                                  <p:subTnLst>
                                    <p:animClr clrSpc="rgb" dir="cw">
                                      <p:cBhvr override="childStyle">
                                        <p:cTn dur="1" fill="hold" display="0" masterRel="nextClick" afterEffect="1"/>
                                        <p:tgtEl>
                                          <p:spTgt spid="8195">
                                            <p:txEl>
                                              <p:pRg st="3" end="3"/>
                                            </p:txEl>
                                          </p:spTgt>
                                        </p:tgtEl>
                                        <p:attrNameLst>
                                          <p:attrName>ppt_c</p:attrName>
                                        </p:attrNameLst>
                                      </p:cBhvr>
                                      <p:to>
                                        <a:schemeClr val="hlink"/>
                                      </p:to>
                                    </p:animClr>
                                  </p:subTnLst>
                                </p:cTn>
                              </p:par>
                              <p:par>
                                <p:cTn id="16" presetID="3" presetClass="entr" presetSubtype="10" fill="hold" nodeType="withEffect">
                                  <p:stCondLst>
                                    <p:cond delay="0"/>
                                  </p:stCondLst>
                                  <p:childTnLst>
                                    <p:set>
                                      <p:cBhvr>
                                        <p:cTn id="17" dur="1" fill="hold">
                                          <p:stCondLst>
                                            <p:cond delay="0"/>
                                          </p:stCondLst>
                                        </p:cTn>
                                        <p:tgtEl>
                                          <p:spTgt spid="8195">
                                            <p:txEl>
                                              <p:pRg st="4" end="4"/>
                                            </p:txEl>
                                          </p:spTgt>
                                        </p:tgtEl>
                                        <p:attrNameLst>
                                          <p:attrName>style.visibility</p:attrName>
                                        </p:attrNameLst>
                                      </p:cBhvr>
                                      <p:to>
                                        <p:strVal val="visible"/>
                                      </p:to>
                                    </p:set>
                                    <p:animEffect transition="in" filter="blinds(horizontal)">
                                      <p:cBhvr>
                                        <p:cTn id="18" dur="500"/>
                                        <p:tgtEl>
                                          <p:spTgt spid="8195">
                                            <p:txEl>
                                              <p:pRg st="4" end="4"/>
                                            </p:txEl>
                                          </p:spTgt>
                                        </p:tgtEl>
                                      </p:cBhvr>
                                    </p:animEffect>
                                  </p:childTnLst>
                                  <p:subTnLst>
                                    <p:animClr clrSpc="rgb" dir="cw">
                                      <p:cBhvr override="childStyle">
                                        <p:cTn dur="1" fill="hold" display="0" masterRel="nextClick" afterEffect="1"/>
                                        <p:tgtEl>
                                          <p:spTgt spid="8195">
                                            <p:txEl>
                                              <p:pRg st="4" end="4"/>
                                            </p:txEl>
                                          </p:spTgt>
                                        </p:tgtEl>
                                        <p:attrNameLst>
                                          <p:attrName>ppt_c</p:attrName>
                                        </p:attrNameLst>
                                      </p:cBhvr>
                                      <p:to>
                                        <a:schemeClr va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5"/>
          <p:cNvSpPr>
            <a:spLocks noGrp="1" noChangeArrowheads="1"/>
          </p:cNvSpPr>
          <p:nvPr>
            <p:ph type="title"/>
          </p:nvPr>
        </p:nvSpPr>
        <p:spPr>
          <a:xfrm>
            <a:off x="685800" y="381000"/>
            <a:ext cx="7772400" cy="533400"/>
          </a:xfrm>
        </p:spPr>
        <p:txBody>
          <a:bodyPr/>
          <a:lstStyle/>
          <a:p>
            <a:r>
              <a:rPr lang="en-US" altLang="en-US" dirty="0"/>
              <a:t>WRITING EFFECT</a:t>
            </a:r>
            <a:endParaRPr lang="en-US" altLang="en-US" dirty="0"/>
          </a:p>
        </p:txBody>
      </p:sp>
      <p:pic>
        <p:nvPicPr>
          <p:cNvPr id="13316" name="Picture 4" descr="blu-ray-6"/>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212835" y="914400"/>
            <a:ext cx="8473965" cy="5715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ctrTitle"/>
          </p:nvPr>
        </p:nvSpPr>
        <p:spPr/>
        <p:txBody>
          <a:bodyPr/>
          <a:lstStyle/>
          <a:p>
            <a:pPr eaLnBrk="1" hangingPunct="1"/>
            <a:r>
              <a:rPr lang="en-US" altLang="en-US" smtClean="0"/>
              <a:t>Retrieval from Multimedia Data</a:t>
            </a:r>
            <a:endParaRPr lang="en-US" altLang="en-US" smtClean="0"/>
          </a:p>
        </p:txBody>
      </p:sp>
      <p:sp>
        <p:nvSpPr>
          <p:cNvPr id="150531" name="Rectangle 3"/>
          <p:cNvSpPr>
            <a:spLocks noGrp="1" noChangeArrowheads="1"/>
          </p:cNvSpPr>
          <p:nvPr>
            <p:ph type="subTitle" idx="1"/>
          </p:nvPr>
        </p:nvSpPr>
        <p:spPr/>
        <p:txBody>
          <a:bodyPr/>
          <a:lstStyle/>
          <a:p>
            <a:pPr eaLnBrk="1" hangingPunct="1"/>
            <a:endParaRPr lang="en-US" altLang="en-US" smtClean="0"/>
          </a:p>
        </p:txBody>
      </p:sp>
      <p:sp>
        <p:nvSpPr>
          <p:cNvPr id="150532"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A72CD0C-1138-4BF9-BFCB-28F66BF3E2B1}"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180975" y="228600"/>
            <a:ext cx="8839200" cy="533400"/>
          </a:xfrm>
        </p:spPr>
        <p:txBody>
          <a:bodyPr/>
          <a:lstStyle/>
          <a:p>
            <a:pPr eaLnBrk="1" hangingPunct="1"/>
            <a:r>
              <a:rPr lang="en-US" altLang="en-US" sz="3200" smtClean="0"/>
              <a:t>Why Multimedia Information Retrieval System?</a:t>
            </a:r>
            <a:endParaRPr lang="en-US" altLang="en-US" sz="3200" smtClean="0"/>
          </a:p>
        </p:txBody>
      </p:sp>
      <p:sp>
        <p:nvSpPr>
          <p:cNvPr id="151555" name="Rectangle 3"/>
          <p:cNvSpPr>
            <a:spLocks noGrp="1" noChangeArrowheads="1"/>
          </p:cNvSpPr>
          <p:nvPr>
            <p:ph type="body" idx="1"/>
          </p:nvPr>
        </p:nvSpPr>
        <p:spPr>
          <a:xfrm>
            <a:off x="180975" y="838200"/>
            <a:ext cx="8839200" cy="5867400"/>
          </a:xfrm>
        </p:spPr>
        <p:txBody>
          <a:bodyPr/>
          <a:lstStyle/>
          <a:p>
            <a:pPr marL="228600" indent="-228600" eaLnBrk="1" hangingPunct="1">
              <a:lnSpc>
                <a:spcPct val="90000"/>
              </a:lnSpc>
            </a:pPr>
            <a:r>
              <a:rPr lang="en-US" altLang="en-US" sz="2800" dirty="0" smtClean="0"/>
              <a:t>Multimedia Information Retrieval System serves as a bridge between the world of authors and the world of readers/users,</a:t>
            </a:r>
            <a:endParaRPr lang="en-US" altLang="en-US" sz="2800" dirty="0" smtClean="0"/>
          </a:p>
          <a:p>
            <a:pPr marL="571500" lvl="1" indent="-228600" eaLnBrk="1" hangingPunct="1">
              <a:lnSpc>
                <a:spcPct val="90000"/>
              </a:lnSpc>
            </a:pPr>
            <a:r>
              <a:rPr lang="en-US" altLang="en-US" sz="2400" dirty="0" smtClean="0"/>
              <a:t>That is, writers/producers present a set of ideas in a document using a set of concepts. Then Users seek the MIR system for relevant documents that satisfy their information need.</a:t>
            </a:r>
            <a:endParaRPr lang="en-US" altLang="en-US" sz="2400" dirty="0" smtClean="0"/>
          </a:p>
          <a:p>
            <a:pPr marL="228600" indent="-228600" eaLnBrk="1" hangingPunct="1">
              <a:lnSpc>
                <a:spcPct val="90000"/>
              </a:lnSpc>
            </a:pPr>
            <a:endParaRPr lang="en-US" altLang="en-US" sz="2800" dirty="0" smtClean="0"/>
          </a:p>
          <a:p>
            <a:pPr marL="228600" indent="-228600" eaLnBrk="1" hangingPunct="1">
              <a:lnSpc>
                <a:spcPct val="90000"/>
              </a:lnSpc>
            </a:pPr>
            <a:endParaRPr lang="en-US" altLang="en-US" sz="2800" dirty="0" smtClean="0"/>
          </a:p>
          <a:p>
            <a:pPr marL="228600" indent="-228600" eaLnBrk="1" hangingPunct="1">
              <a:lnSpc>
                <a:spcPct val="90000"/>
              </a:lnSpc>
            </a:pPr>
            <a:endParaRPr kumimoji="1" lang="en-US" altLang="en-US" sz="2800" dirty="0" smtClean="0">
              <a:solidFill>
                <a:schemeClr val="accent2"/>
              </a:solidFill>
            </a:endParaRPr>
          </a:p>
          <a:p>
            <a:pPr marL="228600" indent="-228600" eaLnBrk="1" hangingPunct="1">
              <a:lnSpc>
                <a:spcPct val="90000"/>
              </a:lnSpc>
            </a:pPr>
            <a:endParaRPr kumimoji="1" lang="en-US" altLang="en-US" sz="2800" dirty="0" smtClean="0">
              <a:solidFill>
                <a:schemeClr val="accent2"/>
              </a:solidFill>
            </a:endParaRPr>
          </a:p>
          <a:p>
            <a:pPr marL="228600" indent="-228600" eaLnBrk="1" hangingPunct="1">
              <a:lnSpc>
                <a:spcPct val="90000"/>
              </a:lnSpc>
            </a:pPr>
            <a:r>
              <a:rPr kumimoji="1" lang="en-US" altLang="en-US" sz="2800" dirty="0" smtClean="0">
                <a:solidFill>
                  <a:schemeClr val="accent2"/>
                </a:solidFill>
              </a:rPr>
              <a:t>What is in the Black Box?</a:t>
            </a:r>
            <a:endParaRPr kumimoji="1" lang="en-US" altLang="en-US" sz="2800" dirty="0" smtClean="0">
              <a:solidFill>
                <a:schemeClr val="accent2"/>
              </a:solidFill>
            </a:endParaRPr>
          </a:p>
          <a:p>
            <a:pPr marL="571500" lvl="1" indent="-228600" eaLnBrk="1" hangingPunct="1">
              <a:lnSpc>
                <a:spcPct val="90000"/>
              </a:lnSpc>
            </a:pPr>
            <a:r>
              <a:rPr kumimoji="1" lang="en-US" altLang="en-US" sz="2400" dirty="0" smtClean="0">
                <a:solidFill>
                  <a:schemeClr val="accent2"/>
                </a:solidFill>
              </a:rPr>
              <a:t>The black box is the processing part of the information retrieval system, </a:t>
            </a:r>
            <a:r>
              <a:rPr kumimoji="1" lang="en-US" altLang="en-US" sz="2400" dirty="0" err="1" smtClean="0">
                <a:solidFill>
                  <a:schemeClr val="accent2"/>
                </a:solidFill>
              </a:rPr>
              <a:t>i,e</a:t>
            </a:r>
            <a:r>
              <a:rPr kumimoji="1" lang="en-US" altLang="en-US" sz="2400" dirty="0" smtClean="0">
                <a:solidFill>
                  <a:schemeClr val="accent2"/>
                </a:solidFill>
              </a:rPr>
              <a:t>. indexing and searching </a:t>
            </a:r>
            <a:endParaRPr kumimoji="1" lang="en-US" altLang="en-US" sz="2400" dirty="0" smtClean="0">
              <a:solidFill>
                <a:schemeClr val="accent2"/>
              </a:solidFill>
            </a:endParaRPr>
          </a:p>
        </p:txBody>
      </p:sp>
      <p:grpSp>
        <p:nvGrpSpPr>
          <p:cNvPr id="151556" name="Group 4"/>
          <p:cNvGrpSpPr/>
          <p:nvPr/>
        </p:nvGrpSpPr>
        <p:grpSpPr bwMode="auto">
          <a:xfrm>
            <a:off x="952500" y="3581400"/>
            <a:ext cx="6502400" cy="914400"/>
            <a:chOff x="560" y="2376"/>
            <a:chExt cx="4096" cy="480"/>
          </a:xfrm>
        </p:grpSpPr>
        <p:grpSp>
          <p:nvGrpSpPr>
            <p:cNvPr id="151560" name="Group 5"/>
            <p:cNvGrpSpPr/>
            <p:nvPr/>
          </p:nvGrpSpPr>
          <p:grpSpPr bwMode="auto">
            <a:xfrm>
              <a:off x="560" y="2376"/>
              <a:ext cx="2440" cy="480"/>
              <a:chOff x="536" y="2304"/>
              <a:chExt cx="2440" cy="480"/>
            </a:xfrm>
          </p:grpSpPr>
          <p:sp>
            <p:nvSpPr>
              <p:cNvPr id="151562" name="Rectangle 6"/>
              <p:cNvSpPr>
                <a:spLocks noChangeArrowheads="1"/>
              </p:cNvSpPr>
              <p:nvPr/>
            </p:nvSpPr>
            <p:spPr bwMode="auto">
              <a:xfrm>
                <a:off x="1680" y="2304"/>
                <a:ext cx="1296" cy="480"/>
              </a:xfrm>
              <a:prstGeom prst="rect">
                <a:avLst/>
              </a:prstGeom>
              <a:solidFill>
                <a:schemeClr val="tx1"/>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kumimoji="1" lang="en-US" altLang="en-US" sz="2000">
                    <a:solidFill>
                      <a:srgbClr val="00FF00"/>
                    </a:solidFill>
                    <a:ea typeface="PMingLiU" panose="02020500000000000000" pitchFamily="18" charset="-120"/>
                  </a:rPr>
                  <a:t>Black box</a:t>
                </a:r>
                <a:endParaRPr kumimoji="1" lang="en-US" altLang="en-US" sz="2000">
                  <a:solidFill>
                    <a:srgbClr val="00FF00"/>
                  </a:solidFill>
                  <a:ea typeface="PMingLiU" panose="02020500000000000000" pitchFamily="18" charset="-120"/>
                </a:endParaRPr>
              </a:p>
            </p:txBody>
          </p:sp>
          <p:sp>
            <p:nvSpPr>
              <p:cNvPr id="151563" name="Line 7"/>
              <p:cNvSpPr>
                <a:spLocks noChangeShapeType="1"/>
              </p:cNvSpPr>
              <p:nvPr/>
            </p:nvSpPr>
            <p:spPr bwMode="auto">
              <a:xfrm>
                <a:off x="536" y="2544"/>
                <a:ext cx="1152" cy="0"/>
              </a:xfrm>
              <a:prstGeom prst="line">
                <a:avLst/>
              </a:prstGeom>
              <a:noFill/>
              <a:ln w="47625">
                <a:solidFill>
                  <a:schemeClr val="tx1"/>
                </a:solidFill>
                <a:round/>
                <a:tailEnd type="stealth" w="med" len="med"/>
              </a:ln>
              <a:extLst>
                <a:ext uri="{909E8E84-426E-40DD-AFC4-6F175D3DCCD1}">
                  <a14:hiddenFill xmlns:a14="http://schemas.microsoft.com/office/drawing/2010/main">
                    <a:noFill/>
                  </a14:hiddenFill>
                </a:ext>
              </a:extLst>
            </p:spPr>
            <p:txBody>
              <a:bodyPr/>
              <a:lstStyle/>
              <a:p>
                <a:endParaRPr lang="en-US"/>
              </a:p>
            </p:txBody>
          </p:sp>
        </p:grpSp>
        <p:sp>
          <p:nvSpPr>
            <p:cNvPr id="151561" name="Line 8"/>
            <p:cNvSpPr>
              <a:spLocks noChangeShapeType="1"/>
            </p:cNvSpPr>
            <p:nvPr/>
          </p:nvSpPr>
          <p:spPr bwMode="auto">
            <a:xfrm flipH="1">
              <a:off x="2976" y="2608"/>
              <a:ext cx="1680" cy="0"/>
            </a:xfrm>
            <a:prstGeom prst="line">
              <a:avLst/>
            </a:prstGeom>
            <a:noFill/>
            <a:ln w="47625">
              <a:solidFill>
                <a:schemeClr val="tx1"/>
              </a:solidFill>
              <a:round/>
              <a:tailEnd type="stealth" w="med" len="med"/>
            </a:ln>
            <a:extLst>
              <a:ext uri="{909E8E84-426E-40DD-AFC4-6F175D3DCCD1}">
                <a14:hiddenFill xmlns:a14="http://schemas.microsoft.com/office/drawing/2010/main">
                  <a:noFill/>
                </a14:hiddenFill>
              </a:ext>
            </a:extLst>
          </p:spPr>
          <p:txBody>
            <a:bodyPr/>
            <a:lstStyle/>
            <a:p>
              <a:endParaRPr lang="en-US"/>
            </a:p>
          </p:txBody>
        </p:sp>
      </p:grpSp>
      <p:sp>
        <p:nvSpPr>
          <p:cNvPr id="151557" name="Text Box 9"/>
          <p:cNvSpPr txBox="1">
            <a:spLocks noChangeArrowheads="1"/>
          </p:cNvSpPr>
          <p:nvPr/>
        </p:nvSpPr>
        <p:spPr bwMode="auto">
          <a:xfrm>
            <a:off x="1219200" y="3641725"/>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kumimoji="1" lang="en-US" altLang="en-US" sz="2000">
                <a:solidFill>
                  <a:schemeClr val="accent2"/>
                </a:solidFill>
                <a:ea typeface="PMingLiU" panose="02020500000000000000" pitchFamily="18" charset="-120"/>
              </a:rPr>
              <a:t>User</a:t>
            </a:r>
            <a:endParaRPr kumimoji="1" lang="en-US" altLang="en-US" sz="2000">
              <a:solidFill>
                <a:schemeClr val="accent2"/>
              </a:solidFill>
              <a:ea typeface="PMingLiU" panose="02020500000000000000" pitchFamily="18" charset="-120"/>
            </a:endParaRPr>
          </a:p>
        </p:txBody>
      </p:sp>
      <p:sp>
        <p:nvSpPr>
          <p:cNvPr id="151558" name="Text Box 10"/>
          <p:cNvSpPr txBox="1">
            <a:spLocks noChangeArrowheads="1"/>
          </p:cNvSpPr>
          <p:nvPr/>
        </p:nvSpPr>
        <p:spPr bwMode="auto">
          <a:xfrm>
            <a:off x="5029200" y="3641725"/>
            <a:ext cx="198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kumimoji="1" lang="en-US" altLang="en-US" sz="2000">
                <a:solidFill>
                  <a:schemeClr val="accent2"/>
                </a:solidFill>
                <a:ea typeface="PMingLiU" panose="02020500000000000000" pitchFamily="18" charset="-120"/>
              </a:rPr>
              <a:t>Documents</a:t>
            </a:r>
            <a:endParaRPr kumimoji="1" lang="en-US" altLang="en-US" sz="2000">
              <a:solidFill>
                <a:schemeClr val="accent2"/>
              </a:solidFill>
              <a:ea typeface="PMingLiU" panose="02020500000000000000" pitchFamily="18" charset="-120"/>
            </a:endParaRPr>
          </a:p>
        </p:txBody>
      </p:sp>
      <p:sp>
        <p:nvSpPr>
          <p:cNvPr id="151559"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169E5AF-1D62-44DF-A718-296D4B260489}"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a:xfrm>
            <a:off x="152400" y="609600"/>
            <a:ext cx="8763000" cy="381000"/>
          </a:xfrm>
        </p:spPr>
        <p:txBody>
          <a:bodyPr/>
          <a:lstStyle/>
          <a:p>
            <a:pPr eaLnBrk="1" hangingPunct="1"/>
            <a:r>
              <a:rPr lang="en-US" altLang="en-US" sz="3600" smtClean="0"/>
              <a:t>What is Multimedia Information Retrieval (MIR)?</a:t>
            </a:r>
            <a:endParaRPr lang="en-US" altLang="en-US" sz="3600" smtClean="0"/>
          </a:p>
        </p:txBody>
      </p:sp>
      <p:sp>
        <p:nvSpPr>
          <p:cNvPr id="891907" name="Rectangle 3"/>
          <p:cNvSpPr>
            <a:spLocks noGrp="1" noChangeArrowheads="1"/>
          </p:cNvSpPr>
          <p:nvPr>
            <p:ph type="body" idx="1"/>
          </p:nvPr>
        </p:nvSpPr>
        <p:spPr>
          <a:xfrm>
            <a:off x="457200" y="1600200"/>
            <a:ext cx="8382000" cy="4191000"/>
          </a:xfrm>
        </p:spPr>
        <p:txBody>
          <a:bodyPr/>
          <a:lstStyle/>
          <a:p>
            <a:pPr marL="225425" indent="-225425" algn="just" eaLnBrk="1" hangingPunct="1">
              <a:defRPr/>
            </a:pPr>
            <a:r>
              <a:rPr lang="en-US" sz="2800" dirty="0"/>
              <a:t>Multimedia Information Retrieval (MIR</a:t>
            </a:r>
            <a:r>
              <a:rPr lang="en-US" sz="2800" dirty="0" smtClean="0"/>
              <a:t>)</a:t>
            </a:r>
            <a:r>
              <a:rPr lang="en-US" sz="2800" dirty="0"/>
              <a:t> </a:t>
            </a:r>
            <a:r>
              <a:rPr lang="en-US" sz="2800" dirty="0" smtClean="0"/>
              <a:t>is the process of identifying relevant multimedia data from large corpus that satisfy information need of users</a:t>
            </a:r>
            <a:endParaRPr lang="en-US" sz="2800" dirty="0" smtClean="0"/>
          </a:p>
          <a:p>
            <a:pPr marL="225425" indent="-225425" algn="just" eaLnBrk="1" hangingPunct="1">
              <a:defRPr/>
            </a:pPr>
            <a:endParaRPr lang="en-US" sz="1100" dirty="0" smtClean="0"/>
          </a:p>
          <a:p>
            <a:pPr marL="225425" indent="-225425" algn="just" eaLnBrk="1" hangingPunct="1">
              <a:defRPr/>
            </a:pPr>
            <a:r>
              <a:rPr lang="en-US" sz="2800" dirty="0" smtClean="0"/>
              <a:t>Technically, MIR is defined as a system that deals with </a:t>
            </a:r>
            <a:r>
              <a:rPr lang="en-US" sz="2800" b="1" dirty="0" smtClean="0"/>
              <a:t>representation</a:t>
            </a:r>
            <a:r>
              <a:rPr lang="en-US" sz="2800" dirty="0" smtClean="0"/>
              <a:t>, </a:t>
            </a:r>
            <a:r>
              <a:rPr lang="en-US" sz="2800" b="1" dirty="0" smtClean="0"/>
              <a:t>storage, organization</a:t>
            </a:r>
            <a:r>
              <a:rPr lang="en-US" sz="2800" dirty="0" smtClean="0"/>
              <a:t> of, and </a:t>
            </a:r>
            <a:r>
              <a:rPr lang="en-US" sz="2800" b="1" dirty="0" smtClean="0"/>
              <a:t>access</a:t>
            </a:r>
            <a:r>
              <a:rPr lang="en-US" sz="2800" dirty="0" smtClean="0"/>
              <a:t> to multimedia information items such that users can easily get  </a:t>
            </a:r>
            <a:r>
              <a:rPr lang="en-US" sz="2800" b="1" dirty="0" smtClean="0"/>
              <a:t>relevant information </a:t>
            </a:r>
            <a:r>
              <a:rPr lang="en-US" sz="2800" dirty="0" smtClean="0"/>
              <a:t>that satisfy their </a:t>
            </a:r>
            <a:r>
              <a:rPr lang="en-US" sz="2800" b="1" dirty="0" smtClean="0"/>
              <a:t>information need</a:t>
            </a:r>
            <a:r>
              <a:rPr lang="en-US" sz="2800" dirty="0" smtClean="0"/>
              <a:t>.</a:t>
            </a:r>
            <a:endParaRPr lang="en-US" sz="2800" dirty="0" smtClean="0"/>
          </a:p>
          <a:p>
            <a:pPr algn="just" eaLnBrk="1" hangingPunct="1">
              <a:defRPr/>
            </a:pPr>
            <a:endParaRPr lang="en-US" sz="1000" dirty="0" smtClean="0"/>
          </a:p>
        </p:txBody>
      </p:sp>
      <p:sp>
        <p:nvSpPr>
          <p:cNvPr id="152580"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047B160-8E9B-4EB9-BC0B-BEEFD2539869}"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xfrm>
            <a:off x="457200" y="274638"/>
            <a:ext cx="8229600" cy="639762"/>
          </a:xfrm>
        </p:spPr>
        <p:txBody>
          <a:bodyPr/>
          <a:lstStyle/>
          <a:p>
            <a:pPr eaLnBrk="1" hangingPunct="1"/>
            <a:r>
              <a:rPr lang="en-AU" altLang="en-US" sz="4000" smtClean="0"/>
              <a:t>Overview of the Retrieval Process </a:t>
            </a:r>
            <a:endParaRPr lang="en-US" altLang="en-US" sz="4000" smtClean="0"/>
          </a:p>
        </p:txBody>
      </p:sp>
      <p:graphicFrame>
        <p:nvGraphicFramePr>
          <p:cNvPr id="153603" name="Object 4"/>
          <p:cNvGraphicFramePr>
            <a:graphicFrameLocks noGrp="1" noChangeAspect="1"/>
          </p:cNvGraphicFramePr>
          <p:nvPr>
            <p:ph idx="1"/>
          </p:nvPr>
        </p:nvGraphicFramePr>
        <p:xfrm>
          <a:off x="381000" y="1143000"/>
          <a:ext cx="8458200" cy="4983163"/>
        </p:xfrm>
        <a:graphic>
          <a:graphicData uri="http://schemas.openxmlformats.org/presentationml/2006/ole">
            <mc:AlternateContent xmlns:mc="http://schemas.openxmlformats.org/markup-compatibility/2006">
              <mc:Choice xmlns:v="urn:schemas-microsoft-com:vml" Requires="v">
                <p:oleObj spid="_x0000_s153648" name="Bitmap Image" r:id="rId1" imgW="5600700" imgH="3686175" progId="Paint.Picture">
                  <p:embed/>
                </p:oleObj>
              </mc:Choice>
              <mc:Fallback>
                <p:oleObj name="Bitmap Image" r:id="rId1" imgW="5600700" imgH="3686175" progId="Paint.Picture">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143000"/>
                        <a:ext cx="8458200" cy="498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04"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839B602-B385-409D-8353-66C625767A75}"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body" idx="1"/>
          </p:nvPr>
        </p:nvSpPr>
        <p:spPr>
          <a:xfrm>
            <a:off x="228600" y="1066800"/>
            <a:ext cx="8610600" cy="5410200"/>
          </a:xfrm>
        </p:spPr>
        <p:txBody>
          <a:bodyPr/>
          <a:lstStyle/>
          <a:p>
            <a:pPr eaLnBrk="1" hangingPunct="1"/>
            <a:r>
              <a:rPr lang="en-US" altLang="en-US" sz="2800" dirty="0" smtClean="0"/>
              <a:t>It is necessary to </a:t>
            </a:r>
            <a:r>
              <a:rPr lang="en-US" altLang="en-US" sz="2800" b="1" dirty="0" smtClean="0">
                <a:solidFill>
                  <a:srgbClr val="CC3300"/>
                </a:solidFill>
              </a:rPr>
              <a:t>define the multimedia database</a:t>
            </a:r>
            <a:r>
              <a:rPr lang="en-US" altLang="en-US" sz="2800" dirty="0" smtClean="0"/>
              <a:t> before any of the retrieval processes are initiated</a:t>
            </a:r>
            <a:endParaRPr lang="en-US" altLang="en-US" sz="2800" dirty="0" smtClean="0"/>
          </a:p>
          <a:p>
            <a:pPr lvl="3" eaLnBrk="1" hangingPunct="1"/>
            <a:endParaRPr lang="en-US" altLang="en-US" sz="1000" dirty="0" smtClean="0"/>
          </a:p>
          <a:p>
            <a:pPr eaLnBrk="1" hangingPunct="1"/>
            <a:r>
              <a:rPr lang="en-US" altLang="en-US" sz="2800" dirty="0" smtClean="0"/>
              <a:t>This is usually done by the manager of the database and includes specifying the following</a:t>
            </a:r>
            <a:endParaRPr lang="en-US" altLang="en-US" sz="2800" dirty="0" smtClean="0"/>
          </a:p>
          <a:p>
            <a:pPr lvl="1" eaLnBrk="1" hangingPunct="1"/>
            <a:r>
              <a:rPr lang="en-US" altLang="en-US" dirty="0" smtClean="0"/>
              <a:t>The documents to be used</a:t>
            </a:r>
            <a:endParaRPr lang="en-US" altLang="en-US" dirty="0" smtClean="0"/>
          </a:p>
          <a:p>
            <a:pPr lvl="1" eaLnBrk="1" hangingPunct="1"/>
            <a:r>
              <a:rPr lang="en-US" altLang="en-US" dirty="0" smtClean="0"/>
              <a:t>The operations to be performed on the data</a:t>
            </a:r>
            <a:endParaRPr lang="en-US" altLang="en-US" dirty="0" smtClean="0"/>
          </a:p>
          <a:p>
            <a:pPr lvl="1" eaLnBrk="1" hangingPunct="1"/>
            <a:r>
              <a:rPr lang="en-US" altLang="en-US" dirty="0" smtClean="0"/>
              <a:t>The data model to be used (the data structure and what elements can be retrieved)</a:t>
            </a:r>
            <a:endParaRPr lang="en-US" altLang="en-US" sz="1000" dirty="0" smtClean="0"/>
          </a:p>
          <a:p>
            <a:pPr eaLnBrk="1" hangingPunct="1"/>
            <a:r>
              <a:rPr lang="en-US" altLang="en-US" sz="2800" dirty="0" smtClean="0"/>
              <a:t>The document representation transform the original documents and the information needs and generate a logical view of them</a:t>
            </a:r>
            <a:endParaRPr lang="en-US" altLang="en-US" sz="2800" dirty="0" smtClean="0"/>
          </a:p>
        </p:txBody>
      </p:sp>
      <p:sp>
        <p:nvSpPr>
          <p:cNvPr id="154627" name="Rectangle 3"/>
          <p:cNvSpPr>
            <a:spLocks noChangeArrowheads="1"/>
          </p:cNvSpPr>
          <p:nvPr/>
        </p:nvSpPr>
        <p:spPr bwMode="auto">
          <a:xfrm>
            <a:off x="914400" y="304800"/>
            <a:ext cx="7239000" cy="519113"/>
          </a:xfrm>
          <a:prstGeom prst="rect">
            <a:avLst/>
          </a:prstGeom>
          <a:solidFill>
            <a:schemeClr val="accent1"/>
          </a:solidFill>
          <a:ln>
            <a:noFill/>
          </a:ln>
          <a:effectLst>
            <a:outerShdw dist="91581" dir="2021404"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kumimoji="1" lang="en-US" altLang="en-US" sz="3600">
                <a:solidFill>
                  <a:schemeClr val="tx2"/>
                </a:solidFill>
                <a:ea typeface="PMingLiU" panose="02020500000000000000" pitchFamily="18" charset="-120"/>
              </a:rPr>
              <a:t>Retrieval Process ….</a:t>
            </a:r>
            <a:endParaRPr kumimoji="1" lang="en-GB" altLang="en-US" sz="3600">
              <a:solidFill>
                <a:schemeClr val="tx2"/>
              </a:solidFill>
              <a:ea typeface="PMingLiU" panose="02020500000000000000" pitchFamily="18" charset="-120"/>
            </a:endParaRPr>
          </a:p>
        </p:txBody>
      </p:sp>
      <p:sp>
        <p:nvSpPr>
          <p:cNvPr id="154628"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A050F74-2500-463C-A5E7-B467853AADAF}"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body" idx="1"/>
          </p:nvPr>
        </p:nvSpPr>
        <p:spPr>
          <a:xfrm>
            <a:off x="304800" y="838200"/>
            <a:ext cx="8534400" cy="5638800"/>
          </a:xfrm>
        </p:spPr>
        <p:txBody>
          <a:bodyPr/>
          <a:lstStyle/>
          <a:p>
            <a:pPr eaLnBrk="1" hangingPunct="1"/>
            <a:r>
              <a:rPr lang="en-US" altLang="en-US" dirty="0" smtClean="0"/>
              <a:t>Once the logical view of the documents is defined, then </a:t>
            </a:r>
            <a:r>
              <a:rPr lang="en-US" altLang="en-US" b="1" dirty="0" smtClean="0">
                <a:solidFill>
                  <a:srgbClr val="CC3300"/>
                </a:solidFill>
              </a:rPr>
              <a:t>an index is</a:t>
            </a:r>
            <a:r>
              <a:rPr lang="en-US" altLang="en-US" dirty="0" smtClean="0"/>
              <a:t> </a:t>
            </a:r>
            <a:r>
              <a:rPr lang="en-US" altLang="en-US" b="1" dirty="0" smtClean="0">
                <a:solidFill>
                  <a:srgbClr val="CC3300"/>
                </a:solidFill>
              </a:rPr>
              <a:t>built</a:t>
            </a:r>
            <a:endParaRPr lang="en-US" altLang="en-US" dirty="0" smtClean="0"/>
          </a:p>
          <a:p>
            <a:pPr lvl="1" eaLnBrk="1" hangingPunct="1"/>
            <a:r>
              <a:rPr lang="en-US" altLang="en-US" dirty="0" smtClean="0"/>
              <a:t>An index is a critical data structure </a:t>
            </a:r>
            <a:endParaRPr lang="en-US" altLang="en-US" dirty="0" smtClean="0"/>
          </a:p>
          <a:p>
            <a:pPr lvl="1" eaLnBrk="1" hangingPunct="1"/>
            <a:r>
              <a:rPr lang="en-US" altLang="en-US" dirty="0" smtClean="0"/>
              <a:t>It allows fast searching over large volumes of data</a:t>
            </a:r>
            <a:endParaRPr lang="en-US" altLang="en-US" dirty="0" smtClean="0"/>
          </a:p>
          <a:p>
            <a:pPr eaLnBrk="1" hangingPunct="1"/>
            <a:endParaRPr lang="en-US" altLang="en-US" sz="800" dirty="0" smtClean="0"/>
          </a:p>
          <a:p>
            <a:pPr eaLnBrk="1" hangingPunct="1"/>
            <a:r>
              <a:rPr lang="en-US" altLang="en-US" dirty="0" smtClean="0"/>
              <a:t>Different index structures might be used, but the most popular are the inverted file, signature file, suffix tree, etc.</a:t>
            </a:r>
            <a:endParaRPr lang="en-US" altLang="en-US" dirty="0" smtClean="0"/>
          </a:p>
          <a:p>
            <a:pPr eaLnBrk="1" hangingPunct="1"/>
            <a:endParaRPr lang="en-US" altLang="en-US" sz="800" dirty="0" smtClean="0"/>
          </a:p>
          <a:p>
            <a:pPr eaLnBrk="1" hangingPunct="1"/>
            <a:r>
              <a:rPr lang="en-US" altLang="en-US" dirty="0" smtClean="0"/>
              <a:t>Once the collection is indexed, the </a:t>
            </a:r>
            <a:r>
              <a:rPr lang="en-US" altLang="en-US" b="1" dirty="0" smtClean="0">
                <a:solidFill>
                  <a:srgbClr val="CC3300"/>
                </a:solidFill>
              </a:rPr>
              <a:t>retrieval process can then be initiated </a:t>
            </a:r>
            <a:endParaRPr lang="en-US" altLang="en-US" b="1" dirty="0" smtClean="0">
              <a:solidFill>
                <a:srgbClr val="CC3300"/>
              </a:solidFill>
            </a:endParaRPr>
          </a:p>
        </p:txBody>
      </p:sp>
      <p:sp>
        <p:nvSpPr>
          <p:cNvPr id="155651" name="Rectangle 3"/>
          <p:cNvSpPr>
            <a:spLocks noChangeArrowheads="1"/>
          </p:cNvSpPr>
          <p:nvPr/>
        </p:nvSpPr>
        <p:spPr bwMode="auto">
          <a:xfrm>
            <a:off x="533400" y="228600"/>
            <a:ext cx="7848600" cy="519113"/>
          </a:xfrm>
          <a:prstGeom prst="rect">
            <a:avLst/>
          </a:prstGeom>
          <a:solidFill>
            <a:schemeClr val="accent1"/>
          </a:solidFill>
          <a:ln>
            <a:noFill/>
          </a:ln>
          <a:effectLst>
            <a:outerShdw dist="91581" dir="2021404"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kumimoji="1" lang="en-US" altLang="en-US" sz="3600">
                <a:solidFill>
                  <a:schemeClr val="tx2"/>
                </a:solidFill>
                <a:ea typeface="PMingLiU" panose="02020500000000000000" pitchFamily="18" charset="-120"/>
              </a:rPr>
              <a:t>Retrieval Process ….</a:t>
            </a:r>
            <a:endParaRPr kumimoji="1" lang="en-GB" altLang="en-US" sz="3600">
              <a:solidFill>
                <a:schemeClr val="tx2"/>
              </a:solidFill>
              <a:ea typeface="PMingLiU" panose="02020500000000000000" pitchFamily="18" charset="-120"/>
            </a:endParaRPr>
          </a:p>
        </p:txBody>
      </p:sp>
      <p:sp>
        <p:nvSpPr>
          <p:cNvPr id="155652"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365415A-14BE-4E58-886E-04722811BB4B}"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304800" y="152400"/>
            <a:ext cx="8153400" cy="381000"/>
          </a:xfrm>
        </p:spPr>
        <p:txBody>
          <a:bodyPr/>
          <a:lstStyle/>
          <a:p>
            <a:pPr eaLnBrk="1" hangingPunct="1"/>
            <a:r>
              <a:rPr lang="en-US" altLang="en-US" sz="4000" smtClean="0"/>
              <a:t>Retrieval Process …</a:t>
            </a:r>
            <a:endParaRPr lang="en-US" altLang="en-US" sz="4000" smtClean="0"/>
          </a:p>
        </p:txBody>
      </p:sp>
      <p:sp>
        <p:nvSpPr>
          <p:cNvPr id="156675" name="Rectangle 3"/>
          <p:cNvSpPr>
            <a:spLocks noGrp="1" noChangeArrowheads="1"/>
          </p:cNvSpPr>
          <p:nvPr>
            <p:ph type="body" idx="1"/>
          </p:nvPr>
        </p:nvSpPr>
        <p:spPr>
          <a:xfrm>
            <a:off x="76200" y="685800"/>
            <a:ext cx="8915400" cy="6019800"/>
          </a:xfrm>
        </p:spPr>
        <p:txBody>
          <a:bodyPr/>
          <a:lstStyle/>
          <a:p>
            <a:pPr marL="168275" indent="-168275" eaLnBrk="1" hangingPunct="1"/>
            <a:r>
              <a:rPr lang="en-US" altLang="en-US" sz="2400" dirty="0" smtClean="0"/>
              <a:t>The user first </a:t>
            </a:r>
            <a:r>
              <a:rPr lang="en-US" altLang="en-US" sz="2400" b="1" dirty="0" smtClean="0">
                <a:solidFill>
                  <a:srgbClr val="CC3300"/>
                </a:solidFill>
              </a:rPr>
              <a:t>specifies an information need</a:t>
            </a:r>
            <a:r>
              <a:rPr lang="en-US" altLang="en-US" sz="2400" dirty="0" smtClean="0"/>
              <a:t> in terms of queries which is then represented for searching.</a:t>
            </a:r>
            <a:endParaRPr lang="en-US" altLang="en-US" sz="2400" dirty="0" smtClean="0"/>
          </a:p>
          <a:p>
            <a:pPr marL="168275" indent="-168275" eaLnBrk="1" hangingPunct="1"/>
            <a:r>
              <a:rPr lang="en-US" altLang="en-US" sz="2400" dirty="0" smtClean="0"/>
              <a:t>Then with the help of matching module a comparison is made to find documents that are related with users’ query.</a:t>
            </a:r>
            <a:endParaRPr lang="en-US" altLang="en-US" sz="2400" dirty="0" smtClean="0"/>
          </a:p>
          <a:p>
            <a:pPr marL="168275" indent="-168275" eaLnBrk="1" hangingPunct="1"/>
            <a:r>
              <a:rPr lang="en-US" altLang="en-US" sz="2400" dirty="0" smtClean="0"/>
              <a:t>Before the retrieved documents are sent to the user, the retrieved documents are </a:t>
            </a:r>
            <a:r>
              <a:rPr lang="en-US" altLang="en-US" sz="2400" b="1" dirty="0" smtClean="0">
                <a:solidFill>
                  <a:srgbClr val="CC3300"/>
                </a:solidFill>
              </a:rPr>
              <a:t>ranked</a:t>
            </a:r>
            <a:r>
              <a:rPr lang="en-US" altLang="en-US" sz="2400" dirty="0" smtClean="0"/>
              <a:t> according to the likelihood of relevance</a:t>
            </a:r>
            <a:endParaRPr lang="en-US" altLang="en-US" sz="2400" dirty="0" smtClean="0"/>
          </a:p>
          <a:p>
            <a:pPr marL="168275" indent="-168275" eaLnBrk="1" hangingPunct="1"/>
            <a:r>
              <a:rPr lang="en-US" altLang="en-US" sz="2400" dirty="0" smtClean="0"/>
              <a:t>The user then </a:t>
            </a:r>
            <a:r>
              <a:rPr lang="en-US" altLang="en-US" sz="2400" b="1" dirty="0" smtClean="0">
                <a:solidFill>
                  <a:srgbClr val="CC3300"/>
                </a:solidFill>
              </a:rPr>
              <a:t>examines</a:t>
            </a:r>
            <a:r>
              <a:rPr lang="en-US" altLang="en-US" sz="2400" dirty="0" smtClean="0"/>
              <a:t> the set of ranked documents in the search for useful information</a:t>
            </a:r>
            <a:endParaRPr lang="en-US" altLang="en-US" sz="2400" dirty="0" smtClean="0"/>
          </a:p>
          <a:p>
            <a:pPr marL="463550" lvl="1" indent="-180975" eaLnBrk="1" hangingPunct="1"/>
            <a:r>
              <a:rPr lang="en-US" altLang="en-US" sz="2400" dirty="0" smtClean="0"/>
              <a:t>Two choices for the user: (</a:t>
            </a:r>
            <a:r>
              <a:rPr lang="en-US" altLang="en-US" sz="2400" dirty="0" err="1" smtClean="0"/>
              <a:t>i</a:t>
            </a:r>
            <a:r>
              <a:rPr lang="en-US" altLang="en-US" sz="2400" dirty="0" smtClean="0"/>
              <a:t>) reformulate query, run on entire collection or (ii) reformulate query, run on result set</a:t>
            </a:r>
            <a:endParaRPr lang="en-US" altLang="en-US" sz="2400" dirty="0" smtClean="0"/>
          </a:p>
          <a:p>
            <a:pPr marL="168275" indent="-168275" eaLnBrk="1" hangingPunct="1"/>
            <a:r>
              <a:rPr lang="en-US" altLang="en-US" sz="2400" dirty="0" smtClean="0"/>
              <a:t>At this point, the user might pinpoint a subset of the documents seen as definitely of interest and initiate a user </a:t>
            </a:r>
            <a:r>
              <a:rPr lang="en-US" altLang="en-US" sz="2400" b="1" dirty="0" smtClean="0">
                <a:solidFill>
                  <a:srgbClr val="CC3300"/>
                </a:solidFill>
              </a:rPr>
              <a:t>feedback</a:t>
            </a:r>
            <a:r>
              <a:rPr lang="en-US" altLang="en-US" sz="2400" dirty="0" smtClean="0"/>
              <a:t> cycle</a:t>
            </a:r>
            <a:endParaRPr lang="en-US" altLang="en-US" sz="2400" dirty="0" smtClean="0"/>
          </a:p>
          <a:p>
            <a:pPr marL="463550" lvl="1" indent="-180975" eaLnBrk="1" hangingPunct="1"/>
            <a:r>
              <a:rPr lang="en-US" altLang="en-US" sz="2400" dirty="0" smtClean="0"/>
              <a:t>In such a cycle, the system uses the documents selected by the user to change the query formulation. Hopefully, this modified query is a better representation of the real user need</a:t>
            </a:r>
            <a:endParaRPr lang="en-US" altLang="en-US" sz="2400" dirty="0" smtClean="0"/>
          </a:p>
        </p:txBody>
      </p:sp>
      <p:sp>
        <p:nvSpPr>
          <p:cNvPr id="156676"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6D790FD-A251-4A19-AB7D-FD7DCED9AEA7}"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a:xfrm>
            <a:off x="457200" y="274638"/>
            <a:ext cx="8229600" cy="639762"/>
          </a:xfrm>
        </p:spPr>
        <p:txBody>
          <a:bodyPr/>
          <a:lstStyle/>
          <a:p>
            <a:pPr eaLnBrk="1" hangingPunct="1"/>
            <a:r>
              <a:rPr lang="en-US" altLang="en-US" sz="4000" smtClean="0"/>
              <a:t>Subsystems of IR system</a:t>
            </a:r>
            <a:endParaRPr lang="en-US" altLang="en-US" sz="4000" smtClean="0"/>
          </a:p>
        </p:txBody>
      </p:sp>
      <p:sp>
        <p:nvSpPr>
          <p:cNvPr id="157699" name="Rectangle 3"/>
          <p:cNvSpPr>
            <a:spLocks noGrp="1" noChangeArrowheads="1"/>
          </p:cNvSpPr>
          <p:nvPr>
            <p:ph type="body" idx="1"/>
          </p:nvPr>
        </p:nvSpPr>
        <p:spPr>
          <a:xfrm>
            <a:off x="228600" y="1143000"/>
            <a:ext cx="8686800" cy="5562600"/>
          </a:xfrm>
        </p:spPr>
        <p:txBody>
          <a:bodyPr/>
          <a:lstStyle/>
          <a:p>
            <a:pPr marL="122555" indent="-122555" eaLnBrk="1" hangingPunct="1"/>
            <a:r>
              <a:rPr lang="en-US" altLang="en-US" dirty="0" smtClean="0"/>
              <a:t>The two subsystems of an IR system: </a:t>
            </a:r>
            <a:endParaRPr lang="en-US" altLang="en-US" dirty="0" smtClean="0"/>
          </a:p>
          <a:p>
            <a:pPr marL="351155" lvl="1" indent="-114300" eaLnBrk="1" hangingPunct="1"/>
            <a:r>
              <a:rPr lang="en-US" altLang="en-US" sz="3200" dirty="0" smtClean="0"/>
              <a:t>Indexing: </a:t>
            </a:r>
            <a:endParaRPr lang="en-US" altLang="en-US" sz="3200" dirty="0" smtClean="0"/>
          </a:p>
          <a:p>
            <a:pPr marL="694055" lvl="2" eaLnBrk="1" hangingPunct="1"/>
            <a:r>
              <a:rPr lang="en-US" altLang="en-US" sz="2800" dirty="0" smtClean="0"/>
              <a:t>It is the process of organizing index terms identified from multimedia document corpus.</a:t>
            </a:r>
            <a:endParaRPr lang="en-US" altLang="en-US" sz="2800" dirty="0" smtClean="0"/>
          </a:p>
          <a:p>
            <a:pPr marL="694055" lvl="2" eaLnBrk="1" hangingPunct="1"/>
            <a:r>
              <a:rPr lang="en-US" altLang="en-US" sz="2800" dirty="0" smtClean="0"/>
              <a:t>Indexing is used to speed up access to desired information from document collection as per users query</a:t>
            </a:r>
            <a:endParaRPr lang="en-US" altLang="en-US" sz="2800" dirty="0" smtClean="0"/>
          </a:p>
          <a:p>
            <a:pPr marL="351155" lvl="1" indent="-114300" eaLnBrk="1" hangingPunct="1"/>
            <a:r>
              <a:rPr lang="en-US" altLang="en-US" sz="3200" dirty="0" smtClean="0"/>
              <a:t>Searching </a:t>
            </a:r>
            <a:endParaRPr lang="en-US" altLang="en-US" sz="3200" dirty="0" smtClean="0"/>
          </a:p>
          <a:p>
            <a:pPr marL="694055" lvl="2" eaLnBrk="1" hangingPunct="1"/>
            <a:r>
              <a:rPr lang="en-US" altLang="en-US" sz="2800" dirty="0" smtClean="0"/>
              <a:t>Searching scans document corpus to find relevant documents that matches users query</a:t>
            </a:r>
            <a:endParaRPr lang="en-US" altLang="en-US" sz="2800" dirty="0" smtClean="0"/>
          </a:p>
        </p:txBody>
      </p:sp>
      <p:sp>
        <p:nvSpPr>
          <p:cNvPr id="157700"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2BB0BEB-2384-48FE-980B-9C6D66ED227B}"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itle 1"/>
          <p:cNvSpPr>
            <a:spLocks noGrp="1"/>
          </p:cNvSpPr>
          <p:nvPr>
            <p:ph type="title"/>
          </p:nvPr>
        </p:nvSpPr>
        <p:spPr>
          <a:xfrm>
            <a:off x="533400" y="2362200"/>
            <a:ext cx="7772400" cy="1143000"/>
          </a:xfrm>
        </p:spPr>
        <p:txBody>
          <a:bodyPr/>
          <a:lstStyle/>
          <a:p>
            <a:r>
              <a:rPr lang="en-US" altLang="en-US" smtClean="0"/>
              <a:t>Indexing</a:t>
            </a:r>
            <a:endParaRPr lang="en-US" altLang="en-US" smtClean="0"/>
          </a:p>
        </p:txBody>
      </p:sp>
      <p:sp>
        <p:nvSpPr>
          <p:cNvPr id="158723"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2C20CD6-940B-4153-A2C1-EE258EE14ADD}" type="slidenum">
              <a:rPr lang="en-US" altLang="en-US" sz="1400" smtClean="0"/>
            </a:fld>
            <a:endParaRPr lang="en-US" altLang="en-US" sz="1400" smtClean="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228600" y="381000"/>
            <a:ext cx="8305800" cy="685800"/>
          </a:xfrm>
        </p:spPr>
        <p:txBody>
          <a:bodyPr/>
          <a:lstStyle/>
          <a:p>
            <a:r>
              <a:rPr lang="en-US" altLang="en-US" sz="4000" smtClean="0"/>
              <a:t>Challenges of Multimedia Computing</a:t>
            </a:r>
            <a:endParaRPr lang="en-US" altLang="en-US" sz="4000" smtClean="0"/>
          </a:p>
        </p:txBody>
      </p:sp>
      <p:sp>
        <p:nvSpPr>
          <p:cNvPr id="19459" name="Content Placeholder 2"/>
          <p:cNvSpPr>
            <a:spLocks noGrp="1"/>
          </p:cNvSpPr>
          <p:nvPr>
            <p:ph idx="1"/>
          </p:nvPr>
        </p:nvSpPr>
        <p:spPr>
          <a:xfrm>
            <a:off x="209550" y="1066800"/>
            <a:ext cx="8705850" cy="5181600"/>
          </a:xfrm>
        </p:spPr>
        <p:txBody>
          <a:bodyPr/>
          <a:lstStyle/>
          <a:p>
            <a:pPr marL="228600" indent="-228600" eaLnBrk="1" hangingPunct="1">
              <a:lnSpc>
                <a:spcPct val="150000"/>
              </a:lnSpc>
              <a:spcBef>
                <a:spcPct val="0"/>
              </a:spcBef>
            </a:pPr>
            <a:r>
              <a:rPr lang="en-US" altLang="en-US" sz="2800" dirty="0" smtClean="0"/>
              <a:t>Complexity of multimedia data management: Multimedia needs more complex and more efficient </a:t>
            </a:r>
            <a:r>
              <a:rPr lang="en-US" altLang="en-US" sz="2800" dirty="0" smtClean="0"/>
              <a:t>algorithms</a:t>
            </a:r>
            <a:endParaRPr lang="en-US" altLang="en-US" sz="2800" dirty="0" smtClean="0"/>
          </a:p>
          <a:p>
            <a:pPr marL="463550" lvl="1" indent="-180975" eaLnBrk="1" hangingPunct="1">
              <a:lnSpc>
                <a:spcPct val="150000"/>
              </a:lnSpc>
              <a:spcBef>
                <a:spcPct val="0"/>
              </a:spcBef>
            </a:pPr>
            <a:r>
              <a:rPr lang="en-US" altLang="en-US" sz="2400" dirty="0" smtClean="0"/>
              <a:t>Automatically analyzing, indexing and organizing information in audio, image and video is much harder than from text</a:t>
            </a:r>
            <a:r>
              <a:rPr lang="en-US" altLang="en-US" sz="2400" dirty="0" smtClean="0"/>
              <a:t>.</a:t>
            </a:r>
            <a:endParaRPr lang="en-US" altLang="en-US" sz="1200" dirty="0" smtClean="0"/>
          </a:p>
          <a:p>
            <a:pPr marL="228600" indent="-228600" eaLnBrk="1" hangingPunct="1">
              <a:lnSpc>
                <a:spcPct val="150000"/>
              </a:lnSpc>
              <a:spcBef>
                <a:spcPct val="0"/>
              </a:spcBef>
            </a:pPr>
            <a:r>
              <a:rPr lang="en-US" altLang="en-US" sz="2800" dirty="0" smtClean="0"/>
              <a:t>Hardware platforms: Multimedia data need efficient hardware platforms</a:t>
            </a:r>
            <a:endParaRPr lang="en-US" altLang="en-US" sz="2800" dirty="0" smtClean="0"/>
          </a:p>
          <a:p>
            <a:pPr marL="463550" lvl="1" indent="-180975" eaLnBrk="1" hangingPunct="1">
              <a:lnSpc>
                <a:spcPct val="150000"/>
              </a:lnSpc>
              <a:spcBef>
                <a:spcPct val="0"/>
              </a:spcBef>
            </a:pPr>
            <a:r>
              <a:rPr lang="en-US" altLang="en-US" sz="2400" dirty="0" smtClean="0"/>
              <a:t>Better CPU, </a:t>
            </a:r>
            <a:r>
              <a:rPr lang="en-US" altLang="en-US" sz="2400" dirty="0" smtClean="0"/>
              <a:t>GPU: graphics </a:t>
            </a:r>
            <a:r>
              <a:rPr lang="en-US" altLang="en-US" sz="2400" dirty="0" smtClean="0"/>
              <a:t>card, video card, sound card</a:t>
            </a:r>
            <a:endParaRPr lang="en-US" altLang="en-US" sz="2400" dirty="0" smtClean="0"/>
          </a:p>
        </p:txBody>
      </p:sp>
      <p:sp>
        <p:nvSpPr>
          <p:cNvPr id="19460"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102CABA-373A-4DAF-AE03-92D57DE040CE}"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Line 14"/>
          <p:cNvSpPr>
            <a:spLocks noChangeShapeType="1"/>
          </p:cNvSpPr>
          <p:nvPr/>
        </p:nvSpPr>
        <p:spPr bwMode="auto">
          <a:xfrm>
            <a:off x="1066800" y="2057400"/>
            <a:ext cx="0" cy="990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159747" name="Line 14"/>
          <p:cNvSpPr>
            <a:spLocks noChangeShapeType="1"/>
          </p:cNvSpPr>
          <p:nvPr/>
        </p:nvSpPr>
        <p:spPr bwMode="auto">
          <a:xfrm>
            <a:off x="2438400" y="3048000"/>
            <a:ext cx="0" cy="990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159748" name="Line 11"/>
          <p:cNvSpPr>
            <a:spLocks noChangeShapeType="1"/>
          </p:cNvSpPr>
          <p:nvPr/>
        </p:nvSpPr>
        <p:spPr bwMode="auto">
          <a:xfrm>
            <a:off x="1066800" y="2590800"/>
            <a:ext cx="0" cy="4572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159749" name="Rectangle 2"/>
          <p:cNvSpPr>
            <a:spLocks noGrp="1" noChangeArrowheads="1"/>
          </p:cNvSpPr>
          <p:nvPr>
            <p:ph type="title"/>
          </p:nvPr>
        </p:nvSpPr>
        <p:spPr>
          <a:xfrm>
            <a:off x="457200" y="228600"/>
            <a:ext cx="8229600" cy="639763"/>
          </a:xfrm>
        </p:spPr>
        <p:txBody>
          <a:bodyPr/>
          <a:lstStyle/>
          <a:p>
            <a:pPr eaLnBrk="1" hangingPunct="1"/>
            <a:r>
              <a:rPr lang="en-US" altLang="en-US" smtClean="0"/>
              <a:t>Indexing Subsystem</a:t>
            </a:r>
            <a:endParaRPr lang="en-US" altLang="en-US" smtClean="0"/>
          </a:p>
        </p:txBody>
      </p:sp>
      <p:sp>
        <p:nvSpPr>
          <p:cNvPr id="159750" name="AutoShape 3"/>
          <p:cNvSpPr>
            <a:spLocks noChangeArrowheads="1"/>
          </p:cNvSpPr>
          <p:nvPr/>
        </p:nvSpPr>
        <p:spPr bwMode="auto">
          <a:xfrm>
            <a:off x="152400" y="1479550"/>
            <a:ext cx="1981200" cy="990600"/>
          </a:xfrm>
          <a:prstGeom prst="hexagon">
            <a:avLst>
              <a:gd name="adj" fmla="val 65000"/>
              <a:gd name="vf" fmla="val 115470"/>
            </a:avLst>
          </a:prstGeom>
          <a:solidFill>
            <a:srgbClr val="DDDDDD"/>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159751" name="Text Box 5"/>
          <p:cNvSpPr txBox="1">
            <a:spLocks noChangeArrowheads="1"/>
          </p:cNvSpPr>
          <p:nvPr/>
        </p:nvSpPr>
        <p:spPr bwMode="auto">
          <a:xfrm>
            <a:off x="1752600" y="2809875"/>
            <a:ext cx="2362200" cy="830263"/>
          </a:xfrm>
          <a:prstGeom prst="rect">
            <a:avLst/>
          </a:prstGeom>
          <a:solidFill>
            <a:srgbClr val="DDDDDD"/>
          </a:solidFill>
          <a:ln w="9525">
            <a:solidFill>
              <a:schemeClr val="tx1"/>
            </a:solidFill>
            <a:miter lim="800000"/>
          </a:ln>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n-US" sz="2400"/>
              <a:t>Preprocessing &amp; Segmentation</a:t>
            </a:r>
            <a:endParaRPr lang="en-US" altLang="en-US" sz="2400"/>
          </a:p>
        </p:txBody>
      </p:sp>
      <p:sp>
        <p:nvSpPr>
          <p:cNvPr id="159752" name="Text Box 6"/>
          <p:cNvSpPr txBox="1">
            <a:spLocks noChangeArrowheads="1"/>
          </p:cNvSpPr>
          <p:nvPr/>
        </p:nvSpPr>
        <p:spPr bwMode="auto">
          <a:xfrm>
            <a:off x="3200400" y="3810000"/>
            <a:ext cx="2590800" cy="466725"/>
          </a:xfrm>
          <a:prstGeom prst="rect">
            <a:avLst/>
          </a:prstGeom>
          <a:solidFill>
            <a:srgbClr val="DDDDDD"/>
          </a:solidFill>
          <a:ln w="9525">
            <a:solidFill>
              <a:schemeClr val="tx1"/>
            </a:solidFill>
            <a:miter lim="800000"/>
          </a:ln>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n-US" sz="2400"/>
              <a:t>Feature Extraction</a:t>
            </a:r>
            <a:endParaRPr lang="en-US" altLang="en-US" sz="2400"/>
          </a:p>
        </p:txBody>
      </p:sp>
      <p:sp>
        <p:nvSpPr>
          <p:cNvPr id="159753" name="AutoShape 9"/>
          <p:cNvSpPr>
            <a:spLocks noChangeArrowheads="1"/>
          </p:cNvSpPr>
          <p:nvPr/>
        </p:nvSpPr>
        <p:spPr bwMode="auto">
          <a:xfrm>
            <a:off x="5943600" y="4876800"/>
            <a:ext cx="1905000" cy="1143000"/>
          </a:xfrm>
          <a:prstGeom prst="can">
            <a:avLst>
              <a:gd name="adj" fmla="val 25000"/>
            </a:avLst>
          </a:prstGeom>
          <a:solidFill>
            <a:srgbClr val="CCFFFF"/>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159754" name="Text Box 10"/>
          <p:cNvSpPr txBox="1">
            <a:spLocks noChangeArrowheads="1"/>
          </p:cNvSpPr>
          <p:nvPr/>
        </p:nvSpPr>
        <p:spPr bwMode="auto">
          <a:xfrm>
            <a:off x="6096000" y="53340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n-US" sz="2400"/>
              <a:t>Index File</a:t>
            </a:r>
            <a:endParaRPr lang="en-US" altLang="en-US" sz="2400"/>
          </a:p>
        </p:txBody>
      </p:sp>
      <p:sp>
        <p:nvSpPr>
          <p:cNvPr id="159755" name="Line 12"/>
          <p:cNvSpPr>
            <a:spLocks noChangeShapeType="1"/>
          </p:cNvSpPr>
          <p:nvPr/>
        </p:nvSpPr>
        <p:spPr bwMode="auto">
          <a:xfrm>
            <a:off x="1066800" y="3048000"/>
            <a:ext cx="685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9756" name="Text Box 13"/>
          <p:cNvSpPr txBox="1">
            <a:spLocks noChangeArrowheads="1"/>
          </p:cNvSpPr>
          <p:nvPr/>
        </p:nvSpPr>
        <p:spPr bwMode="auto">
          <a:xfrm>
            <a:off x="304800" y="2668588"/>
            <a:ext cx="152400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n-US" sz="2200"/>
              <a:t>Multimedia data</a:t>
            </a:r>
            <a:endParaRPr lang="en-US" altLang="en-US" sz="2200"/>
          </a:p>
        </p:txBody>
      </p:sp>
      <p:sp>
        <p:nvSpPr>
          <p:cNvPr id="159757" name="Line 15"/>
          <p:cNvSpPr>
            <a:spLocks noChangeShapeType="1"/>
          </p:cNvSpPr>
          <p:nvPr/>
        </p:nvSpPr>
        <p:spPr bwMode="auto">
          <a:xfrm>
            <a:off x="2438400" y="4038600"/>
            <a:ext cx="7620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9758" name="Line 17"/>
          <p:cNvSpPr>
            <a:spLocks noChangeShapeType="1"/>
          </p:cNvSpPr>
          <p:nvPr/>
        </p:nvSpPr>
        <p:spPr bwMode="auto">
          <a:xfrm>
            <a:off x="4191000" y="4267200"/>
            <a:ext cx="0" cy="9906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159759" name="Text Box 19"/>
          <p:cNvSpPr txBox="1">
            <a:spLocks noChangeArrowheads="1"/>
          </p:cNvSpPr>
          <p:nvPr/>
        </p:nvSpPr>
        <p:spPr bwMode="auto">
          <a:xfrm>
            <a:off x="1981200" y="3581400"/>
            <a:ext cx="1066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n-US" sz="2400" dirty="0"/>
              <a:t>tokens</a:t>
            </a:r>
            <a:endParaRPr lang="en-US" altLang="en-US" sz="2400" dirty="0"/>
          </a:p>
        </p:txBody>
      </p:sp>
      <p:sp>
        <p:nvSpPr>
          <p:cNvPr id="159760" name="Line 24"/>
          <p:cNvSpPr>
            <a:spLocks noChangeShapeType="1"/>
          </p:cNvSpPr>
          <p:nvPr/>
        </p:nvSpPr>
        <p:spPr bwMode="auto">
          <a:xfrm>
            <a:off x="4191000" y="5257800"/>
            <a:ext cx="17526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9761" name="Text Box 25"/>
          <p:cNvSpPr txBox="1">
            <a:spLocks noChangeArrowheads="1"/>
          </p:cNvSpPr>
          <p:nvPr/>
        </p:nvSpPr>
        <p:spPr bwMode="auto">
          <a:xfrm>
            <a:off x="4191000" y="4830763"/>
            <a:ext cx="1371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a:spcBef>
                <a:spcPct val="50000"/>
              </a:spcBef>
              <a:buFontTx/>
              <a:buNone/>
            </a:pPr>
            <a:r>
              <a:rPr lang="en-US" altLang="en-US" sz="2400"/>
              <a:t>features of tokens</a:t>
            </a:r>
            <a:endParaRPr lang="en-US" altLang="en-US" sz="2400"/>
          </a:p>
        </p:txBody>
      </p:sp>
      <p:sp>
        <p:nvSpPr>
          <p:cNvPr id="159762" name="Text Box 26"/>
          <p:cNvSpPr txBox="1">
            <a:spLocks noChangeArrowheads="1"/>
          </p:cNvSpPr>
          <p:nvPr/>
        </p:nvSpPr>
        <p:spPr bwMode="auto">
          <a:xfrm>
            <a:off x="5410200" y="1752600"/>
            <a:ext cx="3581400" cy="466725"/>
          </a:xfrm>
          <a:prstGeom prst="rect">
            <a:avLst/>
          </a:prstGeom>
          <a:solidFill>
            <a:srgbClr val="DDDDDD"/>
          </a:solidFill>
          <a:ln w="9525">
            <a:solidFill>
              <a:schemeClr val="tx1"/>
            </a:solidFill>
            <a:miter lim="800000"/>
          </a:ln>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n-US" sz="2400"/>
              <a:t>Assign document identifier</a:t>
            </a:r>
            <a:endParaRPr lang="en-US" altLang="en-US" sz="2400"/>
          </a:p>
        </p:txBody>
      </p:sp>
      <p:sp>
        <p:nvSpPr>
          <p:cNvPr id="159763" name="Line 27"/>
          <p:cNvSpPr>
            <a:spLocks noChangeShapeType="1"/>
          </p:cNvSpPr>
          <p:nvPr/>
        </p:nvSpPr>
        <p:spPr bwMode="auto">
          <a:xfrm>
            <a:off x="2133600" y="1981200"/>
            <a:ext cx="32766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9764" name="Text Box 28"/>
          <p:cNvSpPr txBox="1">
            <a:spLocks noChangeArrowheads="1"/>
          </p:cNvSpPr>
          <p:nvPr/>
        </p:nvSpPr>
        <p:spPr bwMode="auto">
          <a:xfrm>
            <a:off x="3048000" y="15240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n-US" sz="2400"/>
              <a:t>documents</a:t>
            </a:r>
            <a:endParaRPr lang="en-US" altLang="en-US" sz="2400"/>
          </a:p>
        </p:txBody>
      </p:sp>
      <p:sp>
        <p:nvSpPr>
          <p:cNvPr id="159765" name="Line 29"/>
          <p:cNvSpPr>
            <a:spLocks noChangeShapeType="1"/>
          </p:cNvSpPr>
          <p:nvPr/>
        </p:nvSpPr>
        <p:spPr bwMode="auto">
          <a:xfrm>
            <a:off x="6858000" y="2209800"/>
            <a:ext cx="0" cy="2667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59766" name="Text Box 30"/>
          <p:cNvSpPr txBox="1">
            <a:spLocks noChangeArrowheads="1"/>
          </p:cNvSpPr>
          <p:nvPr/>
        </p:nvSpPr>
        <p:spPr bwMode="auto">
          <a:xfrm>
            <a:off x="6934200" y="3048000"/>
            <a:ext cx="14478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n-US" sz="2400"/>
              <a:t>document IDs </a:t>
            </a:r>
            <a:endParaRPr lang="en-US" altLang="en-US" sz="2400"/>
          </a:p>
        </p:txBody>
      </p:sp>
      <p:sp>
        <p:nvSpPr>
          <p:cNvPr id="159767" name="Text Box 4"/>
          <p:cNvSpPr txBox="1">
            <a:spLocks noChangeArrowheads="1"/>
          </p:cNvSpPr>
          <p:nvPr/>
        </p:nvSpPr>
        <p:spPr bwMode="auto">
          <a:xfrm>
            <a:off x="273050" y="1620838"/>
            <a:ext cx="1828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n-US" sz="2400"/>
              <a:t>Multimedia Corpus</a:t>
            </a:r>
            <a:endParaRPr lang="en-US" altLang="en-US" sz="2400"/>
          </a:p>
        </p:txBody>
      </p:sp>
      <p:sp>
        <p:nvSpPr>
          <p:cNvPr id="159768"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71883D6-A178-43D3-A7CE-DCCC246EC3AA}"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a:xfrm>
            <a:off x="457200" y="304800"/>
            <a:ext cx="8229600" cy="457200"/>
          </a:xfrm>
        </p:spPr>
        <p:txBody>
          <a:bodyPr lIns="90000" tIns="46800" rIns="90000" bIns="46800"/>
          <a:lstStyle/>
          <a:p>
            <a:pPr defTabSz="457200" eaLnBrk="1" hangingPunct="1">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en-US" sz="3600" b="1" smtClean="0"/>
              <a:t>Building Index file</a:t>
            </a:r>
            <a:endParaRPr lang="en-GB" altLang="en-US" sz="3600" b="1" smtClean="0"/>
          </a:p>
        </p:txBody>
      </p:sp>
      <p:sp>
        <p:nvSpPr>
          <p:cNvPr id="160771" name="Rectangle 3"/>
          <p:cNvSpPr>
            <a:spLocks noGrp="1" noChangeArrowheads="1"/>
          </p:cNvSpPr>
          <p:nvPr>
            <p:ph type="body" sz="half" idx="1"/>
          </p:nvPr>
        </p:nvSpPr>
        <p:spPr>
          <a:xfrm>
            <a:off x="152400" y="838200"/>
            <a:ext cx="8915400" cy="5715000"/>
          </a:xfrm>
        </p:spPr>
        <p:txBody>
          <a:bodyPr lIns="90000" tIns="46800" rIns="90000" bIns="46800"/>
          <a:lstStyle/>
          <a:p>
            <a:pPr marL="174625" indent="-174625" eaLnBrk="1" hangingPunct="1"/>
            <a:r>
              <a:rPr lang="en-US" altLang="en-US" sz="2800" dirty="0" smtClean="0"/>
              <a:t>An </a:t>
            </a:r>
            <a:r>
              <a:rPr lang="en-US" altLang="en-US" sz="2800" b="1" dirty="0" smtClean="0">
                <a:solidFill>
                  <a:schemeClr val="tx2"/>
                </a:solidFill>
              </a:rPr>
              <a:t>index file</a:t>
            </a:r>
            <a:r>
              <a:rPr lang="en-US" altLang="en-US" sz="2800" b="1" dirty="0" smtClean="0"/>
              <a:t> </a:t>
            </a:r>
            <a:r>
              <a:rPr lang="en-US" altLang="en-US" sz="2800" dirty="0" smtClean="0"/>
              <a:t>consists of records, called </a:t>
            </a:r>
            <a:r>
              <a:rPr lang="en-US" altLang="en-US" sz="2800" b="1" dirty="0" smtClean="0">
                <a:solidFill>
                  <a:schemeClr val="tx2"/>
                </a:solidFill>
              </a:rPr>
              <a:t>index entries</a:t>
            </a:r>
            <a:r>
              <a:rPr lang="en-US" altLang="en-US" sz="2800" dirty="0" smtClean="0"/>
              <a:t>.</a:t>
            </a:r>
            <a:r>
              <a:rPr lang="en-US" altLang="en-US" sz="2800" b="1" dirty="0" smtClean="0"/>
              <a:t> </a:t>
            </a:r>
            <a:endParaRPr lang="en-US" altLang="en-US" sz="2800" b="1" dirty="0" smtClean="0"/>
          </a:p>
          <a:p>
            <a:pPr marL="574675" lvl="1" indent="-174625" eaLnBrk="1" hangingPunct="1"/>
            <a:r>
              <a:rPr lang="en-GB" altLang="en-US" sz="2400" dirty="0" smtClean="0"/>
              <a:t>An index file of a multimedia document is a file consisting of a list of index/features and a link to one or more documents that has the index/feature</a:t>
            </a:r>
            <a:endParaRPr lang="en-GB" altLang="en-US" sz="2400" dirty="0" smtClean="0"/>
          </a:p>
          <a:p>
            <a:pPr marL="574675" lvl="1" indent="-174625" eaLnBrk="1" hangingPunct="1"/>
            <a:r>
              <a:rPr lang="en-US" altLang="en-US" sz="2400" dirty="0" smtClean="0"/>
              <a:t>A good </a:t>
            </a:r>
            <a:r>
              <a:rPr lang="en-US" altLang="en-US" sz="2400" b="1" dirty="0" smtClean="0">
                <a:solidFill>
                  <a:schemeClr val="tx2"/>
                </a:solidFill>
              </a:rPr>
              <a:t>index file</a:t>
            </a:r>
            <a:r>
              <a:rPr lang="en-US" altLang="en-US" sz="2400" b="1" dirty="0" smtClean="0"/>
              <a:t> </a:t>
            </a:r>
            <a:r>
              <a:rPr lang="en-US" altLang="en-US" sz="2400" dirty="0" smtClean="0"/>
              <a:t>maps each feature </a:t>
            </a:r>
            <a:r>
              <a:rPr lang="en-US" altLang="en-US" sz="2400" i="1" baseline="-25000" dirty="0" err="1" smtClean="0"/>
              <a:t>i</a:t>
            </a:r>
            <a:r>
              <a:rPr lang="en-US" altLang="en-US" sz="2400" dirty="0" smtClean="0"/>
              <a:t> to a set of documents D</a:t>
            </a:r>
            <a:r>
              <a:rPr lang="en-US" altLang="en-US" sz="2400" i="1" baseline="-25000" dirty="0" smtClean="0"/>
              <a:t>i</a:t>
            </a:r>
            <a:r>
              <a:rPr lang="en-US" altLang="en-US" sz="2400" i="1" dirty="0" smtClean="0"/>
              <a:t> </a:t>
            </a:r>
            <a:r>
              <a:rPr lang="en-US" altLang="en-US" sz="2400" dirty="0" smtClean="0"/>
              <a:t>that contain the index/feature</a:t>
            </a:r>
            <a:endParaRPr lang="en-US" altLang="en-US" sz="1200" dirty="0" smtClean="0"/>
          </a:p>
          <a:p>
            <a:pPr marL="174625" indent="-174625" eaLnBrk="1" hangingPunct="1">
              <a:spcBef>
                <a:spcPct val="0"/>
              </a:spcBef>
            </a:pPr>
            <a:r>
              <a:rPr lang="en-US" altLang="en-US" sz="2800" dirty="0" smtClean="0"/>
              <a:t>An index file is list of search terms that are organized for associative look-up, i.e., to answer user’s query: </a:t>
            </a:r>
            <a:endParaRPr lang="en-US" altLang="en-US" sz="2800" dirty="0" smtClean="0"/>
          </a:p>
          <a:p>
            <a:pPr marL="574675" lvl="1" indent="-174625" eaLnBrk="1" hangingPunct="1">
              <a:spcBef>
                <a:spcPct val="0"/>
              </a:spcBef>
            </a:pPr>
            <a:r>
              <a:rPr lang="en-US" altLang="en-US" sz="2400" dirty="0" smtClean="0"/>
              <a:t>In which documents does a specified search term appear?</a:t>
            </a:r>
            <a:endParaRPr lang="en-US" altLang="en-US" sz="2400" dirty="0" smtClean="0"/>
          </a:p>
          <a:p>
            <a:pPr marL="574675" lvl="1" indent="-174625" eaLnBrk="1" hangingPunct="1">
              <a:spcBef>
                <a:spcPct val="0"/>
              </a:spcBef>
            </a:pPr>
            <a:r>
              <a:rPr lang="en-US" altLang="en-US" sz="2400" dirty="0" smtClean="0"/>
              <a:t>Where within each document does each term appear? (There may be several occurrences.)</a:t>
            </a:r>
            <a:endParaRPr lang="en-US" altLang="en-US" sz="600" dirty="0" smtClean="0"/>
          </a:p>
          <a:p>
            <a:pPr marL="174625" indent="-174625" eaLnBrk="1" hangingPunct="1">
              <a:spcBef>
                <a:spcPct val="0"/>
              </a:spcBef>
            </a:pPr>
            <a:r>
              <a:rPr lang="en-GB" altLang="en-US" sz="2800" dirty="0"/>
              <a:t>There are various options </a:t>
            </a:r>
            <a:r>
              <a:rPr lang="en-GB" altLang="en-US" sz="2800" dirty="0" smtClean="0"/>
              <a:t>available to organize index file for a collection of documents, :</a:t>
            </a:r>
            <a:endParaRPr lang="en-GB" altLang="en-US" sz="2800" dirty="0" smtClean="0"/>
          </a:p>
          <a:p>
            <a:pPr marL="574675" lvl="1" indent="-174625" eaLnBrk="1" hangingPunct="1">
              <a:spcBef>
                <a:spcPct val="0"/>
              </a:spcBef>
            </a:pPr>
            <a:r>
              <a:rPr lang="en-GB" altLang="en-US" sz="2400" dirty="0" smtClean="0"/>
              <a:t>Decide what data structure and/or file structure to use. Is it sequential file, inverted file, suffix array, signature file, etc. ?</a:t>
            </a:r>
            <a:endParaRPr lang="en-GB" altLang="en-US" sz="2400" dirty="0" smtClean="0"/>
          </a:p>
        </p:txBody>
      </p:sp>
      <p:sp>
        <p:nvSpPr>
          <p:cNvPr id="160772" name="Rectangle 4"/>
          <p:cNvSpPr>
            <a:spLocks noChangeArrowheads="1"/>
          </p:cNvSpPr>
          <p:nvPr/>
        </p:nvSpPr>
        <p:spPr bwMode="auto">
          <a:xfrm>
            <a:off x="152400" y="990600"/>
            <a:ext cx="87630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lIns="90000" tIns="46800" rIns="90000" bIns="46800"/>
          <a:lstStyle>
            <a:lvl1pPr marL="341630" indent="-341630" defTabSz="457200">
              <a:spcBef>
                <a:spcPct val="20000"/>
              </a:spcBef>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3200">
                <a:solidFill>
                  <a:schemeClr val="tx1"/>
                </a:solidFill>
                <a:latin typeface="Times New Roman" panose="02020603050405020304" pitchFamily="18" charset="0"/>
              </a:defRPr>
            </a:lvl1pPr>
            <a:lvl2pPr marL="742950" indent="-285750" defTabSz="457200">
              <a:spcBef>
                <a:spcPct val="20000"/>
              </a:spcBef>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800">
                <a:solidFill>
                  <a:schemeClr val="tx1"/>
                </a:solidFill>
                <a:latin typeface="Times New Roman" panose="02020603050405020304" pitchFamily="18" charset="0"/>
              </a:defRPr>
            </a:lvl2pPr>
            <a:lvl3pPr marL="1143000" indent="-228600" defTabSz="457200">
              <a:spcBef>
                <a:spcPct val="20000"/>
              </a:spcBef>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Times New Roman" panose="02020603050405020304" pitchFamily="18" charset="0"/>
              </a:defRPr>
            </a:lvl3pPr>
            <a:lvl4pPr marL="1600200" indent="-228600" defTabSz="457200">
              <a:spcBef>
                <a:spcPct val="20000"/>
              </a:spcBef>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Times New Roman" panose="02020603050405020304" pitchFamily="18" charset="0"/>
              </a:defRPr>
            </a:lvl4pPr>
            <a:lvl5pPr marL="2057400" indent="-228600" defTabSz="457200">
              <a:spcBef>
                <a:spcPct val="20000"/>
              </a:spcBef>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Times New Roman" panose="02020603050405020304" pitchFamily="18" charset="0"/>
              </a:defRPr>
            </a:lvl5pPr>
            <a:lvl6pPr marL="2514600" indent="-228600" defTabSz="457200" eaLnBrk="0" fontAlgn="base" hangingPunct="0">
              <a:spcBef>
                <a:spcPct val="20000"/>
              </a:spcBef>
              <a:spcAft>
                <a:spcPct val="0"/>
              </a:spcAft>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Times New Roman" panose="02020603050405020304" pitchFamily="18" charset="0"/>
              </a:defRPr>
            </a:lvl6pPr>
            <a:lvl7pPr marL="2971800" indent="-228600" defTabSz="457200" eaLnBrk="0" fontAlgn="base" hangingPunct="0">
              <a:spcBef>
                <a:spcPct val="20000"/>
              </a:spcBef>
              <a:spcAft>
                <a:spcPct val="0"/>
              </a:spcAft>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Times New Roman" panose="02020603050405020304" pitchFamily="18" charset="0"/>
              </a:defRPr>
            </a:lvl7pPr>
            <a:lvl8pPr marL="3429000" indent="-228600" defTabSz="457200" eaLnBrk="0" fontAlgn="base" hangingPunct="0">
              <a:spcBef>
                <a:spcPct val="20000"/>
              </a:spcBef>
              <a:spcAft>
                <a:spcPct val="0"/>
              </a:spcAft>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Times New Roman" panose="02020603050405020304" pitchFamily="18" charset="0"/>
              </a:defRPr>
            </a:lvl8pPr>
            <a:lvl9pPr marL="3886200" indent="-228600" defTabSz="457200" eaLnBrk="0" fontAlgn="base" hangingPunct="0">
              <a:spcBef>
                <a:spcPct val="20000"/>
              </a:spcBef>
              <a:spcAft>
                <a:spcPct val="0"/>
              </a:spcAft>
              <a:buChar char="»"/>
              <a:tabLst>
                <a:tab pos="911225" algn="l"/>
                <a:tab pos="1825625" algn="l"/>
                <a:tab pos="2740025" algn="l"/>
                <a:tab pos="3654425" algn="l"/>
                <a:tab pos="4568825" algn="l"/>
                <a:tab pos="5483225" algn="l"/>
                <a:tab pos="6397625" algn="l"/>
                <a:tab pos="7312025" algn="l"/>
                <a:tab pos="8226425" algn="l"/>
                <a:tab pos="9140825" algn="l"/>
                <a:tab pos="10055225" algn="l"/>
              </a:tabLst>
              <a:defRPr sz="2000">
                <a:solidFill>
                  <a:schemeClr val="tx1"/>
                </a:solidFill>
                <a:latin typeface="Times New Roman" panose="02020603050405020304" pitchFamily="18" charset="0"/>
              </a:defRPr>
            </a:lvl9pPr>
          </a:lstStyle>
          <a:p>
            <a:pPr eaLnBrk="1" hangingPunct="1">
              <a:spcBef>
                <a:spcPts val="700"/>
              </a:spcBef>
              <a:buFont typeface="Wingdings" panose="05000000000000000000" pitchFamily="2" charset="2"/>
              <a:buChar char=""/>
            </a:pPr>
            <a:endParaRPr lang="en-US" altLang="en-US"/>
          </a:p>
        </p:txBody>
      </p:sp>
      <p:sp>
        <p:nvSpPr>
          <p:cNvPr id="160774"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9D7F7D2-DEF6-406A-A6C4-AF3690C24847}" type="slidenum">
              <a:rPr lang="en-US" altLang="en-US" sz="1400" smtClean="0"/>
            </a:fld>
            <a:endParaRPr lang="en-US" altLang="en-US" sz="1400" dirty="0" smtClean="0"/>
          </a:p>
        </p:txBody>
      </p:sp>
    </p:spTree>
  </p:cSld>
  <p:clrMapOvr>
    <a:masterClrMapping/>
  </p:clrMapOvr>
  <p:transition spd="med"/>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a:xfrm>
            <a:off x="457200" y="152400"/>
            <a:ext cx="8229600" cy="685800"/>
          </a:xfrm>
        </p:spPr>
        <p:txBody>
          <a:bodyPr/>
          <a:lstStyle/>
          <a:p>
            <a:pPr eaLnBrk="1" hangingPunct="1"/>
            <a:r>
              <a:rPr lang="en-US" altLang="en-US" sz="4000" dirty="0" smtClean="0"/>
              <a:t>Inverted file for text documents</a:t>
            </a:r>
            <a:endParaRPr lang="en-US" altLang="en-US" sz="4000" dirty="0" smtClean="0"/>
          </a:p>
        </p:txBody>
      </p:sp>
      <p:sp>
        <p:nvSpPr>
          <p:cNvPr id="162819" name="Rectangle 3"/>
          <p:cNvSpPr>
            <a:spLocks noGrp="1" noChangeArrowheads="1"/>
          </p:cNvSpPr>
          <p:nvPr>
            <p:ph type="body" sz="half" idx="1"/>
          </p:nvPr>
        </p:nvSpPr>
        <p:spPr>
          <a:xfrm>
            <a:off x="190500" y="838201"/>
            <a:ext cx="8496300" cy="5410200"/>
          </a:xfrm>
        </p:spPr>
        <p:txBody>
          <a:bodyPr/>
          <a:lstStyle/>
          <a:p>
            <a:pPr marL="177800" indent="-177800" eaLnBrk="1" hangingPunct="1">
              <a:lnSpc>
                <a:spcPct val="90000"/>
              </a:lnSpc>
            </a:pPr>
            <a:r>
              <a:rPr lang="en-US" altLang="en-US" sz="2800" dirty="0" smtClean="0"/>
              <a:t>An indexing mechanism based on sorted list of keywords, with each keyword having links to the documents containing it</a:t>
            </a:r>
            <a:endParaRPr lang="en-US" altLang="en-US" sz="2800" dirty="0" smtClean="0"/>
          </a:p>
          <a:p>
            <a:pPr marL="457200" lvl="1" indent="-165100" eaLnBrk="1" hangingPunct="1">
              <a:lnSpc>
                <a:spcPct val="90000"/>
              </a:lnSpc>
            </a:pPr>
            <a:r>
              <a:rPr lang="en-US" altLang="en-US" sz="2400" dirty="0" smtClean="0"/>
              <a:t>Building and maintaining an inverted index is a relatively low cost risk. On a document with </a:t>
            </a:r>
            <a:r>
              <a:rPr lang="en-US" altLang="en-US" sz="2400" b="1" dirty="0" smtClean="0"/>
              <a:t>n</a:t>
            </a:r>
            <a:r>
              <a:rPr lang="en-US" altLang="en-US" sz="2400" dirty="0" smtClean="0"/>
              <a:t> symbols an inverted index can be built in O(n) time</a:t>
            </a:r>
            <a:endParaRPr lang="en-US" altLang="en-US" sz="900" dirty="0" smtClean="0"/>
          </a:p>
          <a:p>
            <a:pPr marL="177800" indent="-177800" eaLnBrk="1" hangingPunct="1">
              <a:lnSpc>
                <a:spcPct val="90000"/>
              </a:lnSpc>
            </a:pPr>
            <a:r>
              <a:rPr lang="en-US" altLang="en-US" sz="2800" dirty="0" smtClean="0"/>
              <a:t>Data to be held in the inverted file includes list of index terms and for each term: </a:t>
            </a:r>
            <a:endParaRPr lang="en-US" altLang="en-US" sz="2800" dirty="0" smtClean="0"/>
          </a:p>
          <a:p>
            <a:pPr marL="457200" lvl="1" indent="-165100" eaLnBrk="1" hangingPunct="1">
              <a:lnSpc>
                <a:spcPct val="90000"/>
              </a:lnSpc>
            </a:pPr>
            <a:r>
              <a:rPr lang="en-US" altLang="en-US" sz="2400" i="1" dirty="0" err="1" smtClean="0"/>
              <a:t>TF</a:t>
            </a:r>
            <a:r>
              <a:rPr lang="en-US" altLang="en-US" sz="2400" i="1" baseline="-25000" dirty="0" err="1" smtClean="0"/>
              <a:t>ij</a:t>
            </a:r>
            <a:r>
              <a:rPr lang="en-US" altLang="en-US" sz="2400" i="1" dirty="0" smtClean="0"/>
              <a:t>, </a:t>
            </a:r>
            <a:r>
              <a:rPr lang="en-US" altLang="en-US" sz="2400" dirty="0" smtClean="0"/>
              <a:t>number of occurrences of term </a:t>
            </a:r>
            <a:r>
              <a:rPr lang="en-US" altLang="en-US" sz="2400" i="1" dirty="0" err="1" smtClean="0"/>
              <a:t>t</a:t>
            </a:r>
            <a:r>
              <a:rPr lang="en-US" altLang="en-US" sz="2400" i="1" baseline="-25000" dirty="0" err="1" smtClean="0"/>
              <a:t>j</a:t>
            </a:r>
            <a:r>
              <a:rPr lang="en-US" altLang="en-US" sz="2400" i="1" dirty="0" smtClean="0"/>
              <a:t> </a:t>
            </a:r>
            <a:r>
              <a:rPr lang="en-US" altLang="en-US" sz="2400" dirty="0" smtClean="0"/>
              <a:t>in document </a:t>
            </a:r>
            <a:r>
              <a:rPr lang="en-US" altLang="en-US" sz="2400" b="1" dirty="0" smtClean="0"/>
              <a:t>d</a:t>
            </a:r>
            <a:r>
              <a:rPr lang="en-US" altLang="en-US" sz="2400" i="1" baseline="-25000" dirty="0" smtClean="0"/>
              <a:t>i</a:t>
            </a:r>
            <a:endParaRPr lang="en-US" altLang="en-US" sz="2400" i="1" baseline="-25000" dirty="0" smtClean="0"/>
          </a:p>
          <a:p>
            <a:pPr marL="457200" lvl="1" indent="-165100" eaLnBrk="1" hangingPunct="1">
              <a:lnSpc>
                <a:spcPct val="90000"/>
              </a:lnSpc>
            </a:pPr>
            <a:r>
              <a:rPr lang="en-US" altLang="en-US" sz="2400" i="1" dirty="0" err="1" smtClean="0"/>
              <a:t>DF</a:t>
            </a:r>
            <a:r>
              <a:rPr lang="en-US" altLang="en-US" sz="2400" i="1" baseline="-25000" dirty="0" err="1" smtClean="0"/>
              <a:t>j</a:t>
            </a:r>
            <a:r>
              <a:rPr lang="en-US" altLang="en-US" sz="2400" i="1" dirty="0" smtClean="0"/>
              <a:t>, </a:t>
            </a:r>
            <a:r>
              <a:rPr lang="en-US" altLang="en-US" sz="2400" dirty="0" smtClean="0"/>
              <a:t>number of documents containing </a:t>
            </a:r>
            <a:r>
              <a:rPr lang="en-US" altLang="en-US" sz="2400" i="1" dirty="0" err="1" smtClean="0"/>
              <a:t>t</a:t>
            </a:r>
            <a:r>
              <a:rPr lang="en-US" altLang="en-US" sz="2400" i="1" baseline="-25000" dirty="0" err="1" smtClean="0"/>
              <a:t>j</a:t>
            </a:r>
            <a:r>
              <a:rPr lang="en-US" altLang="en-US" sz="2400" i="1" dirty="0" smtClean="0"/>
              <a:t> </a:t>
            </a:r>
            <a:r>
              <a:rPr lang="en-US" altLang="en-US" sz="2400" dirty="0" smtClean="0"/>
              <a:t> </a:t>
            </a:r>
            <a:endParaRPr lang="en-US" altLang="en-US" sz="2400" dirty="0" smtClean="0"/>
          </a:p>
          <a:p>
            <a:pPr marL="457200" lvl="1" indent="-165100" eaLnBrk="1" hangingPunct="1">
              <a:lnSpc>
                <a:spcPct val="90000"/>
              </a:lnSpc>
            </a:pPr>
            <a:r>
              <a:rPr lang="en-US" altLang="en-US" sz="2400" dirty="0" err="1" smtClean="0"/>
              <a:t>CF</a:t>
            </a:r>
            <a:r>
              <a:rPr lang="en-US" altLang="en-US" sz="2400" i="1" baseline="-25000" dirty="0" err="1" smtClean="0"/>
              <a:t>j</a:t>
            </a:r>
            <a:r>
              <a:rPr lang="en-US" altLang="en-US" sz="2400" dirty="0" smtClean="0"/>
              <a:t>, total frequency of </a:t>
            </a:r>
            <a:r>
              <a:rPr lang="en-US" altLang="en-US" sz="2400" i="1" dirty="0" err="1" smtClean="0"/>
              <a:t>t</a:t>
            </a:r>
            <a:r>
              <a:rPr lang="en-US" altLang="en-US" sz="2400" i="1" baseline="-25000" dirty="0" err="1" smtClean="0"/>
              <a:t>j</a:t>
            </a:r>
            <a:r>
              <a:rPr lang="en-US" altLang="en-US" sz="2400" dirty="0" smtClean="0"/>
              <a:t> in </a:t>
            </a:r>
            <a:r>
              <a:rPr lang="en-US" altLang="en-US" sz="2400" i="1" dirty="0" smtClean="0"/>
              <a:t>n</a:t>
            </a:r>
            <a:endParaRPr lang="en-US" altLang="en-US" sz="2400" dirty="0" smtClean="0"/>
          </a:p>
          <a:p>
            <a:pPr marL="457200" lvl="1" indent="-165100" eaLnBrk="1" hangingPunct="1">
              <a:lnSpc>
                <a:spcPct val="90000"/>
              </a:lnSpc>
            </a:pPr>
            <a:r>
              <a:rPr lang="en-US" altLang="en-US" sz="2400" i="1" dirty="0" smtClean="0"/>
              <a:t>n, </a:t>
            </a:r>
            <a:r>
              <a:rPr lang="en-US" altLang="en-US" sz="2400" dirty="0" smtClean="0"/>
              <a:t>total number of documents in a collection</a:t>
            </a:r>
            <a:endParaRPr lang="en-US" altLang="en-US" sz="2400" dirty="0" smtClean="0"/>
          </a:p>
          <a:p>
            <a:pPr marL="457200" lvl="1" indent="-165100" eaLnBrk="1" hangingPunct="1">
              <a:lnSpc>
                <a:spcPct val="90000"/>
              </a:lnSpc>
            </a:pPr>
            <a:r>
              <a:rPr lang="en-US" altLang="en-US" sz="2400" dirty="0" smtClean="0"/>
              <a:t>….</a:t>
            </a:r>
            <a:endParaRPr lang="en-US" altLang="en-US" sz="2400" dirty="0" smtClean="0"/>
          </a:p>
          <a:p>
            <a:pPr marL="177800" indent="-177800" eaLnBrk="1" hangingPunct="1">
              <a:lnSpc>
                <a:spcPct val="90000"/>
              </a:lnSpc>
            </a:pPr>
            <a:endParaRPr lang="en-US" altLang="en-US" sz="900" dirty="0" smtClean="0"/>
          </a:p>
        </p:txBody>
      </p:sp>
      <p:sp>
        <p:nvSpPr>
          <p:cNvPr id="162820"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CB8D6CE-B047-43F3-B000-87E1D48CBF99}"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a:xfrm>
            <a:off x="457200" y="152400"/>
            <a:ext cx="8229600" cy="533400"/>
          </a:xfrm>
        </p:spPr>
        <p:txBody>
          <a:bodyPr/>
          <a:lstStyle/>
          <a:p>
            <a:pPr eaLnBrk="1" hangingPunct="1"/>
            <a:r>
              <a:rPr lang="en-US" altLang="en-US" sz="4000" smtClean="0"/>
              <a:t>Construction of Inverted file</a:t>
            </a:r>
            <a:endParaRPr lang="en-US" altLang="en-US" sz="4000" smtClean="0"/>
          </a:p>
        </p:txBody>
      </p:sp>
      <p:sp>
        <p:nvSpPr>
          <p:cNvPr id="163843" name="Rectangle 3"/>
          <p:cNvSpPr>
            <a:spLocks noGrp="1" noChangeArrowheads="1"/>
          </p:cNvSpPr>
          <p:nvPr>
            <p:ph type="body" idx="1"/>
          </p:nvPr>
        </p:nvSpPr>
        <p:spPr>
          <a:xfrm>
            <a:off x="228600" y="838200"/>
            <a:ext cx="8763000" cy="5943600"/>
          </a:xfrm>
        </p:spPr>
        <p:txBody>
          <a:bodyPr/>
          <a:lstStyle/>
          <a:p>
            <a:pPr marL="177800" indent="-177800" eaLnBrk="1" hangingPunct="1">
              <a:lnSpc>
                <a:spcPct val="90000"/>
              </a:lnSpc>
              <a:buFontTx/>
              <a:buNone/>
            </a:pPr>
            <a:r>
              <a:rPr lang="en-US" altLang="en-US" dirty="0" smtClean="0"/>
              <a:t>An </a:t>
            </a:r>
            <a:r>
              <a:rPr lang="en-US" altLang="en-US" i="1" dirty="0" smtClean="0"/>
              <a:t>inverted index </a:t>
            </a:r>
            <a:r>
              <a:rPr lang="en-US" altLang="en-US" dirty="0" smtClean="0"/>
              <a:t>consists of two files</a:t>
            </a:r>
            <a:r>
              <a:rPr lang="en-US" altLang="en-US" sz="2800" dirty="0" smtClean="0"/>
              <a:t>: vocabulary and posting files</a:t>
            </a:r>
            <a:endParaRPr lang="en-US" altLang="en-US" sz="2800" dirty="0" smtClean="0"/>
          </a:p>
          <a:p>
            <a:pPr marL="177800" indent="-177800" eaLnBrk="1" hangingPunct="1">
              <a:lnSpc>
                <a:spcPct val="90000"/>
              </a:lnSpc>
              <a:buFontTx/>
              <a:buNone/>
            </a:pPr>
            <a:endParaRPr lang="en-US" altLang="en-US" sz="100" dirty="0" smtClean="0"/>
          </a:p>
          <a:p>
            <a:pPr marL="177800" indent="-177800" eaLnBrk="1" hangingPunct="1">
              <a:lnSpc>
                <a:spcPct val="90000"/>
              </a:lnSpc>
            </a:pPr>
            <a:r>
              <a:rPr lang="en-US" altLang="en-US" dirty="0" smtClean="0"/>
              <a:t>A </a:t>
            </a:r>
            <a:r>
              <a:rPr lang="en-US" altLang="en-US" b="1" dirty="0" smtClean="0"/>
              <a:t>vocabulary file:</a:t>
            </a:r>
            <a:r>
              <a:rPr lang="en-US" altLang="en-US" dirty="0" smtClean="0"/>
              <a:t> </a:t>
            </a:r>
            <a:endParaRPr lang="en-US" altLang="en-US" dirty="0" smtClean="0"/>
          </a:p>
          <a:p>
            <a:pPr marL="457200" lvl="1" indent="-165100" eaLnBrk="1" hangingPunct="1">
              <a:lnSpc>
                <a:spcPct val="90000"/>
              </a:lnSpc>
            </a:pPr>
            <a:r>
              <a:rPr lang="en-US" altLang="en-US" i="1" dirty="0" smtClean="0"/>
              <a:t>stores </a:t>
            </a:r>
            <a:r>
              <a:rPr lang="en-US" altLang="en-US" dirty="0" smtClean="0"/>
              <a:t>all of the </a:t>
            </a:r>
            <a:r>
              <a:rPr lang="en-US" altLang="en-US" b="1" dirty="0" smtClean="0"/>
              <a:t>distinct</a:t>
            </a:r>
            <a:r>
              <a:rPr lang="en-US" altLang="en-US" dirty="0" smtClean="0"/>
              <a:t> terms (keywords) that appear in any of the documents and </a:t>
            </a:r>
            <a:endParaRPr lang="en-US" altLang="en-US" dirty="0" smtClean="0"/>
          </a:p>
          <a:p>
            <a:pPr marL="457200" lvl="1" indent="-165100" eaLnBrk="1" hangingPunct="1">
              <a:lnSpc>
                <a:spcPct val="90000"/>
              </a:lnSpc>
            </a:pPr>
            <a:r>
              <a:rPr lang="en-US" altLang="en-US" dirty="0" smtClean="0"/>
              <a:t>For each term a pointer to posting file</a:t>
            </a:r>
            <a:endParaRPr lang="en-US" altLang="en-US" dirty="0" smtClean="0"/>
          </a:p>
          <a:p>
            <a:pPr lvl="3" eaLnBrk="1" hangingPunct="1">
              <a:lnSpc>
                <a:spcPct val="90000"/>
              </a:lnSpc>
            </a:pPr>
            <a:endParaRPr lang="en-US" altLang="en-US" sz="800" dirty="0" smtClean="0"/>
          </a:p>
          <a:p>
            <a:pPr marL="177800" indent="-177800" eaLnBrk="1" hangingPunct="1">
              <a:lnSpc>
                <a:spcPct val="90000"/>
              </a:lnSpc>
            </a:pPr>
            <a:r>
              <a:rPr lang="en-US" altLang="en-US" dirty="0" smtClean="0"/>
              <a:t>Records kept for each term </a:t>
            </a:r>
            <a:r>
              <a:rPr lang="en-US" altLang="en-US" i="1" dirty="0" smtClean="0"/>
              <a:t>j</a:t>
            </a:r>
            <a:r>
              <a:rPr lang="en-US" altLang="en-US" dirty="0" smtClean="0"/>
              <a:t> in the vocabulary contains the following:</a:t>
            </a:r>
            <a:endParaRPr lang="en-US" altLang="en-US" dirty="0" smtClean="0"/>
          </a:p>
          <a:p>
            <a:pPr marL="457200" lvl="1" indent="-165100" eaLnBrk="1" hangingPunct="1">
              <a:lnSpc>
                <a:spcPct val="90000"/>
              </a:lnSpc>
            </a:pPr>
            <a:r>
              <a:rPr lang="en-US" altLang="en-US" dirty="0" smtClean="0"/>
              <a:t>term</a:t>
            </a:r>
            <a:r>
              <a:rPr lang="en-US" altLang="en-US" i="1" dirty="0" smtClean="0"/>
              <a:t> j</a:t>
            </a:r>
            <a:endParaRPr lang="en-US" altLang="en-US" i="1" dirty="0" smtClean="0"/>
          </a:p>
          <a:p>
            <a:pPr marL="457200" lvl="1" indent="-165100" eaLnBrk="1" hangingPunct="1">
              <a:lnSpc>
                <a:spcPct val="90000"/>
              </a:lnSpc>
            </a:pPr>
            <a:r>
              <a:rPr lang="en-US" altLang="en-US" dirty="0" smtClean="0"/>
              <a:t>number of documents in which term </a:t>
            </a:r>
            <a:r>
              <a:rPr lang="en-US" altLang="en-US" i="1" dirty="0" smtClean="0"/>
              <a:t>j</a:t>
            </a:r>
            <a:r>
              <a:rPr lang="en-US" altLang="en-US" dirty="0" smtClean="0"/>
              <a:t> occurs (</a:t>
            </a:r>
            <a:r>
              <a:rPr lang="en-US" altLang="en-US" i="1" dirty="0" err="1" smtClean="0"/>
              <a:t>n</a:t>
            </a:r>
            <a:r>
              <a:rPr lang="en-US" altLang="en-US" i="1" baseline="-25000" dirty="0" err="1" smtClean="0"/>
              <a:t>j</a:t>
            </a:r>
            <a:r>
              <a:rPr lang="en-US" altLang="en-US" dirty="0" smtClean="0"/>
              <a:t>)</a:t>
            </a:r>
            <a:endParaRPr lang="en-US" altLang="en-US" dirty="0" smtClean="0"/>
          </a:p>
          <a:p>
            <a:pPr marL="457200" lvl="1" indent="-165100" eaLnBrk="1" hangingPunct="1">
              <a:lnSpc>
                <a:spcPct val="90000"/>
              </a:lnSpc>
            </a:pPr>
            <a:r>
              <a:rPr lang="en-US" altLang="en-US" dirty="0" smtClean="0"/>
              <a:t>Total frequency of term j (Collection frequency)</a:t>
            </a:r>
            <a:endParaRPr lang="en-US" altLang="en-US" dirty="0" smtClean="0"/>
          </a:p>
          <a:p>
            <a:pPr marL="457200" lvl="1" indent="-165100" eaLnBrk="1" hangingPunct="1">
              <a:lnSpc>
                <a:spcPct val="90000"/>
              </a:lnSpc>
            </a:pPr>
            <a:r>
              <a:rPr lang="en-US" altLang="en-US" dirty="0" smtClean="0"/>
              <a:t>pointer to inverted (postings) list for term</a:t>
            </a:r>
            <a:r>
              <a:rPr lang="en-US" altLang="en-US" i="1" dirty="0" smtClean="0"/>
              <a:t> j</a:t>
            </a:r>
            <a:endParaRPr lang="en-US" altLang="en-US" i="1" dirty="0" smtClean="0"/>
          </a:p>
        </p:txBody>
      </p:sp>
      <p:sp>
        <p:nvSpPr>
          <p:cNvPr id="163844"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0941BDA-626D-4340-8530-73917A7690B6}"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457200" y="152400"/>
            <a:ext cx="8229600" cy="762000"/>
          </a:xfrm>
        </p:spPr>
        <p:txBody>
          <a:bodyPr/>
          <a:lstStyle/>
          <a:p>
            <a:pPr eaLnBrk="1" hangingPunct="1"/>
            <a:r>
              <a:rPr lang="en-US" altLang="en-US" sz="4000" smtClean="0"/>
              <a:t>Postings File</a:t>
            </a:r>
            <a:endParaRPr lang="en-US" altLang="en-US" sz="4000" smtClean="0">
              <a:solidFill>
                <a:schemeClr val="tx1"/>
              </a:solidFill>
            </a:endParaRPr>
          </a:p>
        </p:txBody>
      </p:sp>
      <p:sp>
        <p:nvSpPr>
          <p:cNvPr id="164867" name="Rectangle 3"/>
          <p:cNvSpPr>
            <a:spLocks noGrp="1" noChangeArrowheads="1"/>
          </p:cNvSpPr>
          <p:nvPr>
            <p:ph type="body" idx="1"/>
          </p:nvPr>
        </p:nvSpPr>
        <p:spPr>
          <a:xfrm>
            <a:off x="104775" y="990600"/>
            <a:ext cx="8810625" cy="5738813"/>
          </a:xfrm>
        </p:spPr>
        <p:txBody>
          <a:bodyPr/>
          <a:lstStyle/>
          <a:p>
            <a:pPr marL="174625" indent="-174625" eaLnBrk="1" hangingPunct="1">
              <a:lnSpc>
                <a:spcPct val="90000"/>
              </a:lnSpc>
            </a:pPr>
            <a:r>
              <a:rPr lang="en-US" altLang="en-US" sz="2600" i="1" dirty="0" smtClean="0"/>
              <a:t>For </a:t>
            </a:r>
            <a:r>
              <a:rPr lang="en-US" altLang="en-US" sz="2600" dirty="0" smtClean="0"/>
              <a:t>each distinct term in the vocabulary, stores a list of </a:t>
            </a:r>
            <a:r>
              <a:rPr lang="en-US" altLang="en-US" sz="2600" i="1" dirty="0" smtClean="0"/>
              <a:t>pointers </a:t>
            </a:r>
            <a:r>
              <a:rPr lang="en-US" altLang="en-US" sz="2600" dirty="0" smtClean="0"/>
              <a:t>to the documents that contain that term.</a:t>
            </a:r>
            <a:endParaRPr lang="en-US" altLang="en-US" sz="2600" dirty="0" smtClean="0"/>
          </a:p>
          <a:p>
            <a:pPr marL="174625" indent="-174625" eaLnBrk="1" hangingPunct="1">
              <a:lnSpc>
                <a:spcPct val="90000"/>
              </a:lnSpc>
            </a:pPr>
            <a:r>
              <a:rPr lang="en-US" altLang="en-US" sz="2600" dirty="0" smtClean="0"/>
              <a:t>Each element in an inverted list is called a </a:t>
            </a:r>
            <a:r>
              <a:rPr lang="en-US" altLang="en-US" sz="2600" b="1" dirty="0" smtClean="0"/>
              <a:t>posting</a:t>
            </a:r>
            <a:r>
              <a:rPr lang="en-US" altLang="en-US" sz="2600" dirty="0" smtClean="0"/>
              <a:t>, i.e., the occurrence of a term in a document</a:t>
            </a:r>
            <a:endParaRPr lang="en-US" altLang="en-US" sz="2600" dirty="0" smtClean="0"/>
          </a:p>
          <a:p>
            <a:pPr marL="174625" indent="-174625" eaLnBrk="1" hangingPunct="1">
              <a:lnSpc>
                <a:spcPct val="90000"/>
              </a:lnSpc>
            </a:pPr>
            <a:r>
              <a:rPr lang="en-US" altLang="en-US" sz="2600" dirty="0" smtClean="0"/>
              <a:t>It is stored as a separate </a:t>
            </a:r>
            <a:r>
              <a:rPr lang="en-US" altLang="en-US" sz="2600" b="1" dirty="0" smtClean="0"/>
              <a:t>inverted list</a:t>
            </a:r>
            <a:r>
              <a:rPr lang="en-US" altLang="en-US" sz="2600" dirty="0" smtClean="0"/>
              <a:t> for each column, i.e., a list corresponding to each term in the index file.</a:t>
            </a:r>
            <a:endParaRPr lang="en-US" altLang="en-US" sz="2600" dirty="0" smtClean="0"/>
          </a:p>
          <a:p>
            <a:pPr marL="465455" lvl="1" indent="-176530" eaLnBrk="1" hangingPunct="1">
              <a:lnSpc>
                <a:spcPct val="90000"/>
              </a:lnSpc>
            </a:pPr>
            <a:r>
              <a:rPr lang="en-US" altLang="en-US" sz="2400" dirty="0" smtClean="0"/>
              <a:t>Each list consists of one or many individual postings</a:t>
            </a:r>
            <a:endParaRPr lang="en-US" altLang="en-US" sz="800" dirty="0" smtClean="0"/>
          </a:p>
          <a:p>
            <a:pPr marL="174625" indent="-174625" eaLnBrk="1" hangingPunct="1">
              <a:lnSpc>
                <a:spcPct val="90000"/>
              </a:lnSpc>
              <a:buFontTx/>
              <a:buNone/>
            </a:pPr>
            <a:r>
              <a:rPr lang="en-US" altLang="en-US" sz="2800" dirty="0" smtClean="0"/>
              <a:t>Advantage of dividing inverted file: </a:t>
            </a:r>
            <a:endParaRPr lang="en-US" altLang="en-US" sz="2800" dirty="0" smtClean="0"/>
          </a:p>
          <a:p>
            <a:pPr marL="174625" indent="-174625" eaLnBrk="1" hangingPunct="1">
              <a:lnSpc>
                <a:spcPct val="90000"/>
              </a:lnSpc>
            </a:pPr>
            <a:r>
              <a:rPr lang="en-US" altLang="en-US" sz="2800" dirty="0" smtClean="0"/>
              <a:t>Keeping a pointer in the vocabulary to the list in the posting file allows: </a:t>
            </a:r>
            <a:endParaRPr lang="en-US" altLang="en-US" sz="2800" dirty="0" smtClean="0"/>
          </a:p>
          <a:p>
            <a:pPr marL="465455" lvl="1" indent="-176530" eaLnBrk="1" hangingPunct="1">
              <a:lnSpc>
                <a:spcPct val="90000"/>
              </a:lnSpc>
            </a:pPr>
            <a:r>
              <a:rPr lang="en-US" altLang="en-US" sz="2400" dirty="0" smtClean="0"/>
              <a:t>the vocabulary to be kept in memory at search time even for large text collection, and</a:t>
            </a:r>
            <a:endParaRPr lang="en-US" altLang="en-US" sz="2400" dirty="0" smtClean="0"/>
          </a:p>
          <a:p>
            <a:pPr marL="465455" lvl="1" indent="-176530" eaLnBrk="1" hangingPunct="1">
              <a:lnSpc>
                <a:spcPct val="90000"/>
              </a:lnSpc>
            </a:pPr>
            <a:r>
              <a:rPr lang="en-US" altLang="en-US" sz="2400" dirty="0" smtClean="0"/>
              <a:t>Posting file to be kept on disk for accessing to documents</a:t>
            </a:r>
            <a:endParaRPr lang="en-US" altLang="en-US" sz="2400" dirty="0" smtClean="0"/>
          </a:p>
        </p:txBody>
      </p:sp>
      <p:sp>
        <p:nvSpPr>
          <p:cNvPr id="164868"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206FFAB-3078-4D6D-BE9B-531E6D5BBF60}"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5"/>
          <p:cNvSpPr>
            <a:spLocks noGrp="1" noChangeArrowheads="1"/>
          </p:cNvSpPr>
          <p:nvPr>
            <p:ph type="title"/>
          </p:nvPr>
        </p:nvSpPr>
        <p:spPr>
          <a:xfrm>
            <a:off x="457200" y="274638"/>
            <a:ext cx="8229600" cy="868362"/>
          </a:xfrm>
        </p:spPr>
        <p:txBody>
          <a:bodyPr/>
          <a:lstStyle/>
          <a:p>
            <a:pPr eaLnBrk="1" hangingPunct="1"/>
            <a:r>
              <a:rPr lang="en-US" altLang="en-US" smtClean="0"/>
              <a:t>Constructing Inverted index </a:t>
            </a:r>
            <a:endParaRPr lang="en-US" altLang="en-US" smtClean="0"/>
          </a:p>
        </p:txBody>
      </p:sp>
      <p:pic>
        <p:nvPicPr>
          <p:cNvPr id="165891" name="Picture 4"/>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609600" y="1295400"/>
            <a:ext cx="8077200" cy="5029200"/>
          </a:xfrm>
          <a:noFill/>
        </p:spPr>
      </p:pic>
      <p:sp>
        <p:nvSpPr>
          <p:cNvPr id="165892"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258DE56-679B-453F-B4E5-8191BCB94936}"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3"/>
          <p:cNvSpPr>
            <a:spLocks noGrp="1" noChangeArrowheads="1"/>
          </p:cNvSpPr>
          <p:nvPr>
            <p:ph type="title"/>
          </p:nvPr>
        </p:nvSpPr>
        <p:spPr>
          <a:xfrm>
            <a:off x="457200" y="274638"/>
            <a:ext cx="8229600" cy="487362"/>
          </a:xfrm>
        </p:spPr>
        <p:txBody>
          <a:bodyPr/>
          <a:lstStyle/>
          <a:p>
            <a:pPr eaLnBrk="1" hangingPunct="1"/>
            <a:r>
              <a:rPr lang="en-US" altLang="en-US" sz="4000" smtClean="0"/>
              <a:t>Inverted File</a:t>
            </a:r>
            <a:endParaRPr lang="en-US" altLang="en-US" sz="4000" smtClean="0"/>
          </a:p>
        </p:txBody>
      </p:sp>
      <p:sp>
        <p:nvSpPr>
          <p:cNvPr id="166915" name="Rectangle 12"/>
          <p:cNvSpPr>
            <a:spLocks noChangeArrowheads="1"/>
          </p:cNvSpPr>
          <p:nvPr/>
        </p:nvSpPr>
        <p:spPr bwMode="auto">
          <a:xfrm>
            <a:off x="142875" y="958850"/>
            <a:ext cx="89154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600"/>
              <a:t>Documents are organized by the terms they contain</a:t>
            </a:r>
            <a:endParaRPr lang="en-US" altLang="en-US" sz="2600"/>
          </a:p>
        </p:txBody>
      </p:sp>
      <p:graphicFrame>
        <p:nvGraphicFramePr>
          <p:cNvPr id="481516" name="Group 236"/>
          <p:cNvGraphicFramePr>
            <a:graphicFrameLocks noGrp="1"/>
          </p:cNvGraphicFramePr>
          <p:nvPr>
            <p:ph idx="1"/>
          </p:nvPr>
        </p:nvGraphicFramePr>
        <p:xfrm>
          <a:off x="990600" y="1685925"/>
          <a:ext cx="7162801" cy="3800478"/>
        </p:xfrm>
        <a:graphic>
          <a:graphicData uri="http://schemas.openxmlformats.org/drawingml/2006/table">
            <a:tbl>
              <a:tblPr/>
              <a:tblGrid>
                <a:gridCol w="2209800"/>
                <a:gridCol w="1436717"/>
                <a:gridCol w="2474422"/>
                <a:gridCol w="1041862"/>
              </a:tblGrid>
              <a:tr h="6856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400" b="1" i="0" u="none" strike="noStrike" cap="none" normalizeH="0" baseline="0" dirty="0" smtClean="0">
                          <a:ln>
                            <a:noFill/>
                          </a:ln>
                          <a:solidFill>
                            <a:schemeClr val="tx1"/>
                          </a:solidFill>
                          <a:effectLst/>
                          <a:latin typeface="Arial" panose="020B0604020202020204" pitchFamily="34" charset="0"/>
                        </a:rPr>
                        <a:t>Index Terms</a:t>
                      </a:r>
                      <a:endParaRPr kumimoji="0" lang="en-US" sz="2400" b="1" i="0" u="none" strike="noStrike" cap="none" normalizeH="0" baseline="0" dirty="0" smtClean="0">
                        <a:ln>
                          <a:noFill/>
                        </a:ln>
                        <a:solidFill>
                          <a:schemeClr val="tx1"/>
                        </a:solidFill>
                        <a:effectLst/>
                        <a:latin typeface="Arial" panose="020B0604020202020204" pitchFamily="34" charset="0"/>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400" b="1" i="0" u="none" strike="noStrike" cap="none" normalizeH="0" baseline="0" dirty="0" smtClean="0">
                          <a:ln>
                            <a:noFill/>
                          </a:ln>
                          <a:solidFill>
                            <a:schemeClr val="tx1"/>
                          </a:solidFill>
                          <a:effectLst/>
                          <a:latin typeface="Arial" panose="020B0604020202020204" pitchFamily="34" charset="0"/>
                        </a:rPr>
                        <a:t>CF</a:t>
                      </a:r>
                      <a:endParaRPr kumimoji="0" lang="en-US" sz="2400" b="1" i="0" u="none" strike="noStrike" cap="none" normalizeH="0" baseline="0" dirty="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400" b="1" i="0" u="none" strike="noStrike" cap="none" normalizeH="0" baseline="0" dirty="0" smtClean="0">
                          <a:ln>
                            <a:noFill/>
                          </a:ln>
                          <a:solidFill>
                            <a:schemeClr val="tx1"/>
                          </a:solidFill>
                          <a:effectLst/>
                          <a:latin typeface="Arial" panose="020B0604020202020204" pitchFamily="34" charset="0"/>
                        </a:rPr>
                        <a:t>Document ID</a:t>
                      </a:r>
                      <a:endParaRPr kumimoji="0" lang="en-US" sz="2400" b="1" i="0" u="none" strike="noStrike" cap="none" normalizeH="0" baseline="0" dirty="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400" b="1" i="0" u="none" strike="noStrike" cap="none" normalizeH="0" baseline="0" dirty="0" smtClean="0">
                          <a:ln>
                            <a:noFill/>
                          </a:ln>
                          <a:solidFill>
                            <a:schemeClr val="tx1"/>
                          </a:solidFill>
                          <a:effectLst/>
                          <a:latin typeface="Arial" panose="020B0604020202020204" pitchFamily="34" charset="0"/>
                        </a:rPr>
                        <a:t>TF</a:t>
                      </a:r>
                      <a:endParaRPr kumimoji="0" lang="en-US" sz="2400" b="1" i="0" u="none" strike="noStrike" cap="none" normalizeH="0" baseline="0" dirty="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42252">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dirty="0" smtClean="0">
                          <a:ln>
                            <a:noFill/>
                          </a:ln>
                          <a:solidFill>
                            <a:schemeClr val="tx1"/>
                          </a:solidFill>
                          <a:effectLst/>
                          <a:latin typeface="Arial" panose="020B0604020202020204" pitchFamily="34" charset="0"/>
                        </a:rPr>
                        <a:t>Object_1</a:t>
                      </a:r>
                      <a:endParaRPr kumimoji="0" lang="en-US" sz="2800" b="0" i="0" u="none" strike="noStrike" cap="none" normalizeH="0" baseline="0" dirty="0" smtClean="0">
                        <a:ln>
                          <a:noFill/>
                        </a:ln>
                        <a:solidFill>
                          <a:schemeClr val="tx1"/>
                        </a:solidFill>
                        <a:effectLst/>
                        <a:latin typeface="Arial" panose="020B0604020202020204" pitchFamily="34" charset="0"/>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4</a:t>
                      </a:r>
                      <a:endParaRPr kumimoji="0" lang="en-US" sz="2800" b="0" i="0" u="none" strike="noStrike" cap="none" normalizeH="0" baseline="0" smtClean="0">
                        <a:ln>
                          <a:noFill/>
                        </a:ln>
                        <a:solidFill>
                          <a:schemeClr val="tx1"/>
                        </a:solidFill>
                        <a:effectLst/>
                        <a:latin typeface="Arial" panose="020B0604020202020204" pitchFamily="34" charset="0"/>
                      </a:endParaRPr>
                    </a:p>
                    <a:p>
                      <a:pPr marL="0" marR="0" lvl="0" indent="0" algn="ctr" defTabSz="914400" rtl="0" eaLnBrk="1" fontAlgn="base" latinLnBrk="0" hangingPunct="1">
                        <a:lnSpc>
                          <a:spcPct val="100000"/>
                        </a:lnSpc>
                        <a:spcBef>
                          <a:spcPct val="20000"/>
                        </a:spcBef>
                        <a:spcAft>
                          <a:spcPct val="0"/>
                        </a:spcAft>
                        <a:buClrTx/>
                        <a:buSzTx/>
                        <a:buFontTx/>
                        <a:buNone/>
                      </a:pPr>
                      <a:endParaRPr kumimoji="0" lang="en-US" sz="28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dirty="0" smtClean="0">
                          <a:ln>
                            <a:noFill/>
                          </a:ln>
                          <a:solidFill>
                            <a:schemeClr val="tx1"/>
                          </a:solidFill>
                          <a:effectLst/>
                          <a:latin typeface="Arial" panose="020B0604020202020204" pitchFamily="34" charset="0"/>
                        </a:rPr>
                        <a:t>3 </a:t>
                      </a:r>
                      <a:endParaRPr kumimoji="0" 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dirty="0" smtClean="0">
                          <a:ln>
                            <a:noFill/>
                          </a:ln>
                          <a:solidFill>
                            <a:schemeClr val="tx1"/>
                          </a:solidFill>
                          <a:effectLst/>
                          <a:latin typeface="Arial" panose="020B0604020202020204" pitchFamily="34" charset="0"/>
                        </a:rPr>
                        <a:t>19</a:t>
                      </a:r>
                      <a:endParaRPr kumimoji="0" 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dirty="0" smtClean="0">
                          <a:ln>
                            <a:noFill/>
                          </a:ln>
                          <a:solidFill>
                            <a:schemeClr val="tx1"/>
                          </a:solidFill>
                          <a:effectLst/>
                          <a:latin typeface="Arial" panose="020B0604020202020204" pitchFamily="34" charset="0"/>
                        </a:rPr>
                        <a:t>22</a:t>
                      </a:r>
                      <a:endParaRPr kumimoji="0" lang="en-US" sz="2800" b="0" i="0" u="none" strike="noStrike" cap="none" normalizeH="0" baseline="0" dirty="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dirty="0" smtClean="0">
                          <a:ln>
                            <a:noFill/>
                          </a:ln>
                          <a:solidFill>
                            <a:schemeClr val="tx1"/>
                          </a:solidFill>
                          <a:effectLst/>
                          <a:latin typeface="Arial" panose="020B0604020202020204" pitchFamily="34" charset="0"/>
                        </a:rPr>
                        <a:t>1</a:t>
                      </a:r>
                      <a:endParaRPr kumimoji="0" 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dirty="0" smtClean="0">
                          <a:ln>
                            <a:noFill/>
                          </a:ln>
                          <a:solidFill>
                            <a:schemeClr val="tx1"/>
                          </a:solidFill>
                          <a:effectLst/>
                          <a:latin typeface="Arial" panose="020B0604020202020204" pitchFamily="34" charset="0"/>
                        </a:rPr>
                        <a:t>2</a:t>
                      </a:r>
                      <a:endParaRPr kumimoji="0" 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dirty="0" smtClean="0">
                          <a:ln>
                            <a:noFill/>
                          </a:ln>
                          <a:solidFill>
                            <a:schemeClr val="tx1"/>
                          </a:solidFill>
                          <a:effectLst/>
                          <a:latin typeface="Arial" panose="020B0604020202020204" pitchFamily="34" charset="0"/>
                        </a:rPr>
                        <a:t>1</a:t>
                      </a:r>
                      <a:endParaRPr kumimoji="0" lang="en-US" sz="2800" b="0" i="0" u="none" strike="noStrike" cap="none" normalizeH="0" baseline="0" dirty="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51812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dirty="0" smtClean="0">
                          <a:ln>
                            <a:noFill/>
                          </a:ln>
                          <a:solidFill>
                            <a:schemeClr val="tx1"/>
                          </a:solidFill>
                          <a:effectLst/>
                          <a:latin typeface="Arial" panose="020B0604020202020204" pitchFamily="34" charset="0"/>
                        </a:rPr>
                        <a:t>Object_2</a:t>
                      </a:r>
                      <a:endParaRPr kumimoji="0" lang="en-US" sz="2800" b="0" i="0" u="none" strike="noStrike" cap="none" normalizeH="0" baseline="0" dirty="0" smtClean="0">
                        <a:ln>
                          <a:noFill/>
                        </a:ln>
                        <a:solidFill>
                          <a:schemeClr val="tx1"/>
                        </a:solidFill>
                        <a:effectLst/>
                        <a:latin typeface="Arial" panose="020B0604020202020204" pitchFamily="34" charset="0"/>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1</a:t>
                      </a:r>
                      <a:endParaRPr kumimoji="0" lang="en-US" sz="28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dirty="0" smtClean="0">
                          <a:ln>
                            <a:noFill/>
                          </a:ln>
                          <a:solidFill>
                            <a:schemeClr val="tx1"/>
                          </a:solidFill>
                          <a:effectLst/>
                          <a:latin typeface="Arial" panose="020B0604020202020204" pitchFamily="34" charset="0"/>
                        </a:rPr>
                        <a:t>5</a:t>
                      </a:r>
                      <a:endParaRPr kumimoji="0" lang="en-US" sz="2800" b="0" i="0" u="none" strike="noStrike" cap="none" normalizeH="0" baseline="0" dirty="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1</a:t>
                      </a:r>
                      <a:endParaRPr kumimoji="0" lang="en-US" sz="2800" b="0" i="0" u="none" strike="noStrike" cap="none" normalizeH="0" baseline="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5449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dirty="0" smtClean="0">
                          <a:ln>
                            <a:noFill/>
                          </a:ln>
                          <a:solidFill>
                            <a:schemeClr val="tx1"/>
                          </a:solidFill>
                          <a:effectLst/>
                          <a:latin typeface="Arial" panose="020B0604020202020204" pitchFamily="34" charset="0"/>
                        </a:rPr>
                        <a:t>Object_3	 </a:t>
                      </a:r>
                      <a:endParaRPr kumimoji="0" lang="en-US" sz="3200" b="0" i="0" u="none" strike="noStrike" cap="none" normalizeH="0" baseline="0" dirty="0" smtClean="0">
                        <a:ln>
                          <a:noFill/>
                        </a:ln>
                        <a:solidFill>
                          <a:schemeClr val="tx1"/>
                        </a:solidFill>
                        <a:effectLst/>
                        <a:latin typeface="Arial" panose="020B0604020202020204" pitchFamily="34" charset="0"/>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dirty="0" smtClean="0">
                          <a:ln>
                            <a:noFill/>
                          </a:ln>
                          <a:solidFill>
                            <a:schemeClr val="tx1"/>
                          </a:solidFill>
                          <a:effectLst/>
                          <a:latin typeface="Arial" panose="020B0604020202020204" pitchFamily="34" charset="0"/>
                        </a:rPr>
                        <a:t>3</a:t>
                      </a:r>
                      <a:endParaRPr kumimoji="0" lang="en-US" sz="2800" b="0" i="0" u="none" strike="noStrike" cap="none" normalizeH="0" baseline="0" dirty="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dirty="0" smtClean="0">
                          <a:ln>
                            <a:noFill/>
                          </a:ln>
                          <a:solidFill>
                            <a:schemeClr val="tx1"/>
                          </a:solidFill>
                          <a:effectLst/>
                          <a:latin typeface="Arial" panose="020B0604020202020204" pitchFamily="34" charset="0"/>
                        </a:rPr>
                        <a:t>11</a:t>
                      </a:r>
                      <a:endParaRPr kumimoji="0" 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dirty="0" smtClean="0">
                          <a:ln>
                            <a:noFill/>
                          </a:ln>
                          <a:solidFill>
                            <a:schemeClr val="tx1"/>
                          </a:solidFill>
                          <a:effectLst/>
                          <a:latin typeface="Arial" panose="020B0604020202020204" pitchFamily="34" charset="0"/>
                        </a:rPr>
                        <a:t>34</a:t>
                      </a:r>
                      <a:endParaRPr kumimoji="0" lang="en-US" sz="2800" b="0" i="0" u="none" strike="noStrike" cap="none" normalizeH="0" baseline="0" dirty="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dirty="0" smtClean="0">
                          <a:ln>
                            <a:noFill/>
                          </a:ln>
                          <a:solidFill>
                            <a:schemeClr val="tx1"/>
                          </a:solidFill>
                          <a:effectLst/>
                          <a:latin typeface="Arial" panose="020B0604020202020204" pitchFamily="34" charset="0"/>
                        </a:rPr>
                        <a:t>2</a:t>
                      </a:r>
                      <a:endParaRPr kumimoji="0" 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dirty="0" smtClean="0">
                          <a:ln>
                            <a:noFill/>
                          </a:ln>
                          <a:solidFill>
                            <a:schemeClr val="tx1"/>
                          </a:solidFill>
                          <a:effectLst/>
                          <a:latin typeface="Arial" panose="020B0604020202020204" pitchFamily="34" charset="0"/>
                        </a:rPr>
                        <a:t>1</a:t>
                      </a:r>
                      <a:endParaRPr kumimoji="0" lang="en-US" sz="2800" b="0" i="0" u="none" strike="noStrike" cap="none" normalizeH="0" baseline="0" dirty="0" smtClean="0">
                        <a:ln>
                          <a:noFill/>
                        </a:ln>
                        <a:solidFill>
                          <a:schemeClr val="tx1"/>
                        </a:solidFill>
                        <a:effectLst/>
                        <a:latin typeface="Arial" panose="020B0604020202020204" pitchFamily="34" charset="0"/>
                      </a:endParaRP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66944"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6132C92-A03A-405E-9621-3B2EC369D104}"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body" idx="1"/>
          </p:nvPr>
        </p:nvSpPr>
        <p:spPr>
          <a:xfrm>
            <a:off x="228600" y="990600"/>
            <a:ext cx="8229600" cy="1600200"/>
          </a:xfrm>
        </p:spPr>
        <p:txBody>
          <a:bodyPr/>
          <a:lstStyle/>
          <a:p>
            <a:pPr marL="177800" indent="-177800" eaLnBrk="1" hangingPunct="1"/>
            <a:r>
              <a:rPr lang="en-US" altLang="en-US" sz="2800" smtClean="0"/>
              <a:t>Given a collection of documents, they are parsed to extract words and these are saved with the Document ID</a:t>
            </a:r>
            <a:r>
              <a:rPr lang="en-US" altLang="en-US" smtClean="0"/>
              <a:t>.</a:t>
            </a:r>
            <a:endParaRPr lang="en-US" altLang="en-US" smtClean="0"/>
          </a:p>
        </p:txBody>
      </p:sp>
      <p:sp>
        <p:nvSpPr>
          <p:cNvPr id="167939" name="Rectangle 3"/>
          <p:cNvSpPr>
            <a:spLocks noChangeArrowheads="1"/>
          </p:cNvSpPr>
          <p:nvPr/>
        </p:nvSpPr>
        <p:spPr bwMode="auto">
          <a:xfrm>
            <a:off x="1219200" y="2667000"/>
            <a:ext cx="6553200" cy="1981200"/>
          </a:xfrm>
          <a:prstGeom prst="rect">
            <a:avLst/>
          </a:prstGeom>
          <a:solidFill>
            <a:schemeClr val="accent1">
              <a:alpha val="50195"/>
            </a:schemeClr>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400"/>
              <a:t>I did enact Julius</a:t>
            </a:r>
            <a:endParaRPr lang="en-US" altLang="en-US" sz="2400"/>
          </a:p>
          <a:p>
            <a:pPr algn="ctr">
              <a:spcBef>
                <a:spcPct val="0"/>
              </a:spcBef>
              <a:buFontTx/>
              <a:buNone/>
            </a:pPr>
            <a:r>
              <a:rPr lang="en-US" altLang="en-US" sz="2400"/>
              <a:t>Caesar I was killed </a:t>
            </a:r>
            <a:endParaRPr lang="en-US" altLang="en-US" sz="2400"/>
          </a:p>
          <a:p>
            <a:pPr algn="ctr">
              <a:spcBef>
                <a:spcPct val="0"/>
              </a:spcBef>
              <a:buFontTx/>
              <a:buNone/>
            </a:pPr>
            <a:r>
              <a:rPr lang="en-US" altLang="en-US" sz="2400"/>
              <a:t>i' the Capitol; </a:t>
            </a:r>
            <a:endParaRPr lang="en-US" altLang="en-US" sz="2400"/>
          </a:p>
          <a:p>
            <a:pPr algn="ctr">
              <a:spcBef>
                <a:spcPct val="0"/>
              </a:spcBef>
              <a:buFontTx/>
              <a:buNone/>
            </a:pPr>
            <a:r>
              <a:rPr lang="en-US" altLang="en-US" sz="2400"/>
              <a:t>Brutus killed me.</a:t>
            </a:r>
            <a:endParaRPr lang="en-US" altLang="en-US" sz="2400"/>
          </a:p>
        </p:txBody>
      </p:sp>
      <p:sp>
        <p:nvSpPr>
          <p:cNvPr id="167940" name="Text Box 4"/>
          <p:cNvSpPr txBox="1">
            <a:spLocks noChangeArrowheads="1"/>
          </p:cNvSpPr>
          <p:nvPr/>
        </p:nvSpPr>
        <p:spPr bwMode="auto">
          <a:xfrm>
            <a:off x="374650" y="3124200"/>
            <a:ext cx="92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Doc 1</a:t>
            </a:r>
            <a:endParaRPr lang="en-US" altLang="en-US" sz="2400"/>
          </a:p>
        </p:txBody>
      </p:sp>
      <p:sp>
        <p:nvSpPr>
          <p:cNvPr id="167941" name="Rectangle 5"/>
          <p:cNvSpPr>
            <a:spLocks noChangeArrowheads="1"/>
          </p:cNvSpPr>
          <p:nvPr/>
        </p:nvSpPr>
        <p:spPr bwMode="auto">
          <a:xfrm>
            <a:off x="1219200" y="4800600"/>
            <a:ext cx="6629400" cy="1828800"/>
          </a:xfrm>
          <a:prstGeom prst="rect">
            <a:avLst/>
          </a:prstGeom>
          <a:solidFill>
            <a:schemeClr val="accent1">
              <a:alpha val="50195"/>
            </a:schemeClr>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400"/>
              <a:t>So let it be with</a:t>
            </a:r>
            <a:endParaRPr lang="en-US" altLang="en-US" sz="2400"/>
          </a:p>
          <a:p>
            <a:pPr algn="ctr">
              <a:spcBef>
                <a:spcPct val="0"/>
              </a:spcBef>
              <a:buFontTx/>
              <a:buNone/>
            </a:pPr>
            <a:r>
              <a:rPr lang="en-US" altLang="en-US" sz="2400"/>
              <a:t>Caesar. The noble</a:t>
            </a:r>
            <a:endParaRPr lang="en-US" altLang="en-US" sz="2400"/>
          </a:p>
          <a:p>
            <a:pPr algn="ctr">
              <a:spcBef>
                <a:spcPct val="0"/>
              </a:spcBef>
              <a:buFontTx/>
              <a:buNone/>
            </a:pPr>
            <a:r>
              <a:rPr lang="en-US" altLang="en-US" sz="2400"/>
              <a:t>Brutus hath told you</a:t>
            </a:r>
            <a:endParaRPr lang="en-US" altLang="en-US" sz="2400"/>
          </a:p>
          <a:p>
            <a:pPr algn="ctr">
              <a:spcBef>
                <a:spcPct val="0"/>
              </a:spcBef>
              <a:buFontTx/>
              <a:buNone/>
            </a:pPr>
            <a:r>
              <a:rPr lang="en-US" altLang="en-US" sz="2400"/>
              <a:t>Caesar was ambitious</a:t>
            </a:r>
            <a:endParaRPr lang="en-US" altLang="en-US" sz="2400"/>
          </a:p>
        </p:txBody>
      </p:sp>
      <p:sp>
        <p:nvSpPr>
          <p:cNvPr id="167942" name="Text Box 6"/>
          <p:cNvSpPr txBox="1">
            <a:spLocks noChangeArrowheads="1"/>
          </p:cNvSpPr>
          <p:nvPr/>
        </p:nvSpPr>
        <p:spPr bwMode="auto">
          <a:xfrm>
            <a:off x="327025" y="5257800"/>
            <a:ext cx="920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t>Doc 2</a:t>
            </a:r>
            <a:endParaRPr lang="en-US" altLang="en-US" sz="2400"/>
          </a:p>
        </p:txBody>
      </p:sp>
      <p:sp>
        <p:nvSpPr>
          <p:cNvPr id="167943" name="Rectangle 7"/>
          <p:cNvSpPr>
            <a:spLocks noGrp="1" noChangeArrowheads="1"/>
          </p:cNvSpPr>
          <p:nvPr>
            <p:ph type="title"/>
          </p:nvPr>
        </p:nvSpPr>
        <p:spPr>
          <a:xfrm>
            <a:off x="457200" y="274638"/>
            <a:ext cx="8229600" cy="715962"/>
          </a:xfrm>
        </p:spPr>
        <p:txBody>
          <a:bodyPr/>
          <a:lstStyle/>
          <a:p>
            <a:pPr algn="l" eaLnBrk="1" hangingPunct="1"/>
            <a:r>
              <a:rPr lang="en-US" altLang="en-US" sz="4000" smtClean="0"/>
              <a:t>Exercise</a:t>
            </a:r>
            <a:endParaRPr lang="en-US" altLang="en-US" sz="4000" smtClean="0"/>
          </a:p>
        </p:txBody>
      </p:sp>
      <p:sp>
        <p:nvSpPr>
          <p:cNvPr id="167944"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A6E1212-491F-4A36-8F59-6065D1F53D66}"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Title 1"/>
          <p:cNvSpPr>
            <a:spLocks noGrp="1"/>
          </p:cNvSpPr>
          <p:nvPr>
            <p:ph type="title"/>
          </p:nvPr>
        </p:nvSpPr>
        <p:spPr>
          <a:xfrm>
            <a:off x="723900" y="685800"/>
            <a:ext cx="7772400" cy="1143000"/>
          </a:xfrm>
        </p:spPr>
        <p:txBody>
          <a:bodyPr/>
          <a:lstStyle/>
          <a:p>
            <a:r>
              <a:rPr lang="en-US" altLang="en-US" smtClean="0"/>
              <a:t>Searching</a:t>
            </a:r>
            <a:endParaRPr lang="en-US" altLang="en-US" smtClean="0"/>
          </a:p>
        </p:txBody>
      </p:sp>
      <p:sp>
        <p:nvSpPr>
          <p:cNvPr id="168963" name="Rectangle 2"/>
          <p:cNvSpPr>
            <a:spLocks noChangeArrowheads="1"/>
          </p:cNvSpPr>
          <p:nvPr/>
        </p:nvSpPr>
        <p:spPr bwMode="auto">
          <a:xfrm>
            <a:off x="304800" y="1828800"/>
            <a:ext cx="8305800" cy="492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New Roman" panose="02020603050405020304" pitchFamily="18" charset="0"/>
              </a:defRPr>
            </a:lvl1pPr>
            <a:lvl2pPr marL="579755" indent="-342900">
              <a:spcBef>
                <a:spcPct val="20000"/>
              </a:spcBef>
              <a:buChar char="–"/>
              <a:defRPr sz="2800">
                <a:solidFill>
                  <a:schemeClr val="tx1"/>
                </a:solidFill>
                <a:latin typeface="Times New Roman" panose="02020603050405020304" pitchFamily="18" charset="0"/>
              </a:defRPr>
            </a:lvl2pPr>
            <a:lvl3pPr marL="1036955" indent="-342900">
              <a:spcBef>
                <a:spcPct val="20000"/>
              </a:spcBef>
              <a:buChar char="•"/>
              <a:defRPr sz="2400">
                <a:solidFill>
                  <a:schemeClr val="tx1"/>
                </a:solidFill>
                <a:latin typeface="Times New Roman" panose="02020603050405020304" pitchFamily="18" charset="0"/>
              </a:defRPr>
            </a:lvl3pPr>
            <a:lvl4pPr marL="1494155" indent="-3429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lvl="1" eaLnBrk="1" hangingPunct="1">
              <a:spcBef>
                <a:spcPct val="0"/>
              </a:spcBef>
              <a:buFont typeface="Arial" panose="020B0604020202020204" pitchFamily="34" charset="0"/>
              <a:buChar char="•"/>
            </a:pPr>
            <a:r>
              <a:rPr lang="en-US" altLang="en-US" sz="2400"/>
              <a:t>Searching is the process of finding relevant documents that matches users query using similarity measure</a:t>
            </a:r>
            <a:endParaRPr lang="en-US" altLang="en-US" sz="2400"/>
          </a:p>
          <a:p>
            <a:pPr lvl="1" eaLnBrk="1" hangingPunct="1">
              <a:spcBef>
                <a:spcPct val="0"/>
              </a:spcBef>
              <a:buFont typeface="Arial" panose="020B0604020202020204" pitchFamily="34" charset="0"/>
              <a:buChar char="•"/>
            </a:pPr>
            <a:r>
              <a:rPr lang="en-US" altLang="en-US" sz="2200"/>
              <a:t>There are two basic modules during searching:</a:t>
            </a:r>
            <a:endParaRPr lang="en-US" altLang="en-US" sz="2200"/>
          </a:p>
          <a:p>
            <a:pPr lvl="2" eaLnBrk="1" hangingPunct="1">
              <a:spcBef>
                <a:spcPct val="0"/>
              </a:spcBef>
              <a:buFont typeface="Wingdings" panose="05000000000000000000" pitchFamily="2" charset="2"/>
              <a:buChar char="ü"/>
            </a:pPr>
            <a:r>
              <a:rPr lang="en-US" altLang="en-US" sz="2200"/>
              <a:t>first using </a:t>
            </a:r>
            <a:r>
              <a:rPr lang="en-US" altLang="en-US" sz="2200" b="1">
                <a:solidFill>
                  <a:srgbClr val="CC3300"/>
                </a:solidFill>
              </a:rPr>
              <a:t>matching</a:t>
            </a:r>
            <a:r>
              <a:rPr lang="en-US" altLang="en-US" sz="2200"/>
              <a:t> techniques a comparison is made to find documents that are related with users’ query.</a:t>
            </a:r>
            <a:endParaRPr lang="en-US" altLang="en-US" sz="2200"/>
          </a:p>
          <a:p>
            <a:pPr lvl="3" eaLnBrk="1" hangingPunct="1">
              <a:spcBef>
                <a:spcPct val="0"/>
              </a:spcBef>
              <a:buFont typeface="Wingdings" panose="05000000000000000000" pitchFamily="2" charset="2"/>
              <a:buChar char="ü"/>
            </a:pPr>
            <a:r>
              <a:rPr lang="en-US" altLang="en-US" sz="2200"/>
              <a:t>There are different matching or similarity measures such as cosine similarity, Euclidean distance, Manhattan distance, string editing, etc.</a:t>
            </a:r>
            <a:endParaRPr lang="en-US" altLang="en-US" sz="2200"/>
          </a:p>
          <a:p>
            <a:pPr lvl="2" eaLnBrk="1" hangingPunct="1">
              <a:spcBef>
                <a:spcPct val="0"/>
              </a:spcBef>
              <a:buFont typeface="Wingdings" panose="05000000000000000000" pitchFamily="2" charset="2"/>
              <a:buChar char="ü"/>
            </a:pPr>
            <a:r>
              <a:rPr lang="en-US" altLang="en-US" sz="2200"/>
              <a:t>Then the retrieved documents are </a:t>
            </a:r>
            <a:r>
              <a:rPr lang="en-US" altLang="en-US" sz="2200" b="1">
                <a:solidFill>
                  <a:srgbClr val="CC3300"/>
                </a:solidFill>
              </a:rPr>
              <a:t>ranked</a:t>
            </a:r>
            <a:r>
              <a:rPr lang="en-US" altLang="en-US" sz="2200"/>
              <a:t> using sorting algorithms according to the likelihood of their relevance before presenting to the user</a:t>
            </a:r>
            <a:endParaRPr lang="en-US" altLang="en-US" sz="2200"/>
          </a:p>
          <a:p>
            <a:pPr lvl="3" eaLnBrk="1" hangingPunct="1">
              <a:spcBef>
                <a:spcPct val="0"/>
              </a:spcBef>
              <a:buFont typeface="Wingdings" panose="05000000000000000000" pitchFamily="2" charset="2"/>
              <a:buChar char="ü"/>
            </a:pPr>
            <a:r>
              <a:rPr lang="en-US" altLang="en-US" sz="2200"/>
              <a:t>How many sorting algorithms you know from your ‘data structure and algorithm’ course?</a:t>
            </a:r>
            <a:endParaRPr lang="en-US" altLang="en-US" sz="2200"/>
          </a:p>
          <a:p>
            <a:pPr lvl="2" eaLnBrk="1" hangingPunct="1">
              <a:spcBef>
                <a:spcPct val="0"/>
              </a:spcBef>
            </a:pPr>
            <a:endParaRPr lang="en-US" altLang="en-US"/>
          </a:p>
        </p:txBody>
      </p:sp>
      <p:sp>
        <p:nvSpPr>
          <p:cNvPr id="168964"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4395414-6120-4847-901D-8FFC78C3C7C0}" type="slidenum">
              <a:rPr lang="en-US" altLang="en-US" sz="1400" smtClean="0"/>
            </a:fld>
            <a:endParaRPr lang="en-US" altLang="en-US" sz="1400" smtClean="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457200" y="274638"/>
            <a:ext cx="8229600" cy="639762"/>
          </a:xfrm>
        </p:spPr>
        <p:txBody>
          <a:bodyPr/>
          <a:lstStyle/>
          <a:p>
            <a:pPr eaLnBrk="1" hangingPunct="1"/>
            <a:r>
              <a:rPr lang="en-US" altLang="en-US" smtClean="0"/>
              <a:t>Searching Subsystem</a:t>
            </a:r>
            <a:endParaRPr lang="en-US" altLang="en-US" smtClean="0"/>
          </a:p>
        </p:txBody>
      </p:sp>
      <p:grpSp>
        <p:nvGrpSpPr>
          <p:cNvPr id="169987" name="Group 3"/>
          <p:cNvGrpSpPr/>
          <p:nvPr/>
        </p:nvGrpSpPr>
        <p:grpSpPr bwMode="auto">
          <a:xfrm>
            <a:off x="457200" y="1600200"/>
            <a:ext cx="1365250" cy="927100"/>
            <a:chOff x="1688" y="2032"/>
            <a:chExt cx="860" cy="584"/>
          </a:xfrm>
        </p:grpSpPr>
        <p:sp>
          <p:nvSpPr>
            <p:cNvPr id="170010" name="Line 4"/>
            <p:cNvSpPr>
              <a:spLocks noChangeShapeType="1"/>
            </p:cNvSpPr>
            <p:nvPr/>
          </p:nvSpPr>
          <p:spPr bwMode="auto">
            <a:xfrm>
              <a:off x="2004" y="2344"/>
              <a:ext cx="544" cy="0"/>
            </a:xfrm>
            <a:prstGeom prst="line">
              <a:avLst/>
            </a:prstGeom>
            <a:noFill/>
            <a:ln w="25400">
              <a:solidFill>
                <a:schemeClr val="bg2"/>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170011" name="Line 5"/>
            <p:cNvSpPr>
              <a:spLocks noChangeShapeType="1"/>
            </p:cNvSpPr>
            <p:nvPr/>
          </p:nvSpPr>
          <p:spPr bwMode="auto">
            <a:xfrm flipH="1">
              <a:off x="2076" y="2352"/>
              <a:ext cx="64" cy="240"/>
            </a:xfrm>
            <a:prstGeom prst="line">
              <a:avLst/>
            </a:prstGeom>
            <a:noFill/>
            <a:ln w="25400">
              <a:solidFill>
                <a:schemeClr val="bg2"/>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170012" name="Line 6"/>
            <p:cNvSpPr>
              <a:spLocks noChangeShapeType="1"/>
            </p:cNvSpPr>
            <p:nvPr/>
          </p:nvSpPr>
          <p:spPr bwMode="auto">
            <a:xfrm flipH="1" flipV="1">
              <a:off x="2412" y="2344"/>
              <a:ext cx="64" cy="272"/>
            </a:xfrm>
            <a:prstGeom prst="line">
              <a:avLst/>
            </a:prstGeom>
            <a:noFill/>
            <a:ln w="25400">
              <a:solidFill>
                <a:schemeClr val="bg2"/>
              </a:solidFill>
              <a:round/>
            </a:ln>
            <a:extLst>
              <a:ext uri="{909E8E84-426E-40DD-AFC4-6F175D3DCCD1}">
                <a14:hiddenFill xmlns:a14="http://schemas.microsoft.com/office/drawing/2010/main">
                  <a:noFill/>
                </a14:hiddenFill>
              </a:ext>
            </a:extLst>
          </p:spPr>
          <p:txBody>
            <a:bodyPr wrap="none" anchor="ctr"/>
            <a:lstStyle/>
            <a:p>
              <a:endParaRPr lang="en-US"/>
            </a:p>
          </p:txBody>
        </p:sp>
        <p:grpSp>
          <p:nvGrpSpPr>
            <p:cNvPr id="170013" name="Group 7"/>
            <p:cNvGrpSpPr/>
            <p:nvPr/>
          </p:nvGrpSpPr>
          <p:grpSpPr bwMode="auto">
            <a:xfrm>
              <a:off x="1688" y="2032"/>
              <a:ext cx="341" cy="484"/>
              <a:chOff x="344" y="1456"/>
              <a:chExt cx="341" cy="484"/>
            </a:xfrm>
          </p:grpSpPr>
          <p:sp>
            <p:nvSpPr>
              <p:cNvPr id="170016" name="Oval 8"/>
              <p:cNvSpPr>
                <a:spLocks noChangeArrowheads="1"/>
              </p:cNvSpPr>
              <p:nvPr/>
            </p:nvSpPr>
            <p:spPr bwMode="auto">
              <a:xfrm>
                <a:off x="416" y="1456"/>
                <a:ext cx="64" cy="64"/>
              </a:xfrm>
              <a:prstGeom prst="ellipse">
                <a:avLst/>
              </a:prstGeom>
              <a:solidFill>
                <a:srgbClr val="000000"/>
              </a:solidFill>
              <a:ln w="12700">
                <a:solidFill>
                  <a:srgbClr val="000000"/>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170017" name="Line 9"/>
              <p:cNvSpPr>
                <a:spLocks noChangeShapeType="1"/>
              </p:cNvSpPr>
              <p:nvPr/>
            </p:nvSpPr>
            <p:spPr bwMode="auto">
              <a:xfrm>
                <a:off x="344" y="1540"/>
                <a:ext cx="0" cy="376"/>
              </a:xfrm>
              <a:prstGeom prst="line">
                <a:avLst/>
              </a:prstGeom>
              <a:noFill/>
              <a:ln w="25400">
                <a:solidFill>
                  <a:schemeClr val="bg2"/>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170018" name="Line 10"/>
              <p:cNvSpPr>
                <a:spLocks noChangeShapeType="1"/>
              </p:cNvSpPr>
              <p:nvPr/>
            </p:nvSpPr>
            <p:spPr bwMode="auto">
              <a:xfrm>
                <a:off x="356" y="1776"/>
                <a:ext cx="160" cy="8"/>
              </a:xfrm>
              <a:prstGeom prst="line">
                <a:avLst/>
              </a:prstGeom>
              <a:noFill/>
              <a:ln w="25400">
                <a:solidFill>
                  <a:schemeClr val="bg2"/>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170019" name="Line 11"/>
              <p:cNvSpPr>
                <a:spLocks noChangeShapeType="1"/>
              </p:cNvSpPr>
              <p:nvPr/>
            </p:nvSpPr>
            <p:spPr bwMode="auto">
              <a:xfrm>
                <a:off x="552" y="1788"/>
                <a:ext cx="0" cy="144"/>
              </a:xfrm>
              <a:prstGeom prst="line">
                <a:avLst/>
              </a:prstGeom>
              <a:noFill/>
              <a:ln w="25400">
                <a:solidFill>
                  <a:schemeClr val="bg2"/>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170020" name="Freeform 12"/>
              <p:cNvSpPr/>
              <p:nvPr/>
            </p:nvSpPr>
            <p:spPr bwMode="auto">
              <a:xfrm>
                <a:off x="388" y="1516"/>
                <a:ext cx="65" cy="217"/>
              </a:xfrm>
              <a:custGeom>
                <a:avLst/>
                <a:gdLst>
                  <a:gd name="T0" fmla="*/ 64 w 65"/>
                  <a:gd name="T1" fmla="*/ 0 h 217"/>
                  <a:gd name="T2" fmla="*/ 0 w 65"/>
                  <a:gd name="T3" fmla="*/ 104 h 217"/>
                  <a:gd name="T4" fmla="*/ 0 w 65"/>
                  <a:gd name="T5" fmla="*/ 216 h 217"/>
                  <a:gd name="T6" fmla="*/ 0 60000 65536"/>
                  <a:gd name="T7" fmla="*/ 0 60000 65536"/>
                  <a:gd name="T8" fmla="*/ 0 60000 65536"/>
                  <a:gd name="T9" fmla="*/ 0 w 65"/>
                  <a:gd name="T10" fmla="*/ 0 h 217"/>
                  <a:gd name="T11" fmla="*/ 65 w 65"/>
                  <a:gd name="T12" fmla="*/ 217 h 217"/>
                </a:gdLst>
                <a:ahLst/>
                <a:cxnLst>
                  <a:cxn ang="T6">
                    <a:pos x="T0" y="T1"/>
                  </a:cxn>
                  <a:cxn ang="T7">
                    <a:pos x="T2" y="T3"/>
                  </a:cxn>
                  <a:cxn ang="T8">
                    <a:pos x="T4" y="T5"/>
                  </a:cxn>
                </a:cxnLst>
                <a:rect l="T9" t="T10" r="T11" b="T12"/>
                <a:pathLst>
                  <a:path w="65" h="217">
                    <a:moveTo>
                      <a:pt x="64" y="0"/>
                    </a:moveTo>
                    <a:lnTo>
                      <a:pt x="0" y="104"/>
                    </a:lnTo>
                    <a:lnTo>
                      <a:pt x="0" y="216"/>
                    </a:lnTo>
                  </a:path>
                </a:pathLst>
              </a:custGeom>
              <a:noFill/>
              <a:ln w="25400"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0021" name="Line 13"/>
              <p:cNvSpPr>
                <a:spLocks noChangeShapeType="1"/>
              </p:cNvSpPr>
              <p:nvPr/>
            </p:nvSpPr>
            <p:spPr bwMode="auto">
              <a:xfrm>
                <a:off x="396" y="1740"/>
                <a:ext cx="168" cy="0"/>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170022" name="Line 14"/>
              <p:cNvSpPr>
                <a:spLocks noChangeShapeType="1"/>
              </p:cNvSpPr>
              <p:nvPr/>
            </p:nvSpPr>
            <p:spPr bwMode="auto">
              <a:xfrm>
                <a:off x="588" y="1756"/>
                <a:ext cx="16" cy="184"/>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170023" name="Line 15"/>
              <p:cNvSpPr>
                <a:spLocks noChangeShapeType="1"/>
              </p:cNvSpPr>
              <p:nvPr/>
            </p:nvSpPr>
            <p:spPr bwMode="auto">
              <a:xfrm flipV="1">
                <a:off x="620" y="1916"/>
                <a:ext cx="32" cy="24"/>
              </a:xfrm>
              <a:prstGeom prst="line">
                <a:avLst/>
              </a:prstGeom>
              <a:noFill/>
              <a:ln w="25400">
                <a:solidFill>
                  <a:srgbClr val="000000"/>
                </a:solidFill>
                <a:round/>
              </a:ln>
              <a:extLst>
                <a:ext uri="{909E8E84-426E-40DD-AFC4-6F175D3DCCD1}">
                  <a14:hiddenFill xmlns:a14="http://schemas.microsoft.com/office/drawing/2010/main">
                    <a:noFill/>
                  </a14:hiddenFill>
                </a:ext>
              </a:extLst>
            </p:spPr>
            <p:txBody>
              <a:bodyPr wrap="none" anchor="ctr"/>
              <a:lstStyle/>
              <a:p>
                <a:endParaRPr lang="en-US"/>
              </a:p>
            </p:txBody>
          </p:sp>
          <p:sp>
            <p:nvSpPr>
              <p:cNvPr id="170024" name="Freeform 16"/>
              <p:cNvSpPr/>
              <p:nvPr/>
            </p:nvSpPr>
            <p:spPr bwMode="auto">
              <a:xfrm>
                <a:off x="404" y="1596"/>
                <a:ext cx="281" cy="57"/>
              </a:xfrm>
              <a:custGeom>
                <a:avLst/>
                <a:gdLst>
                  <a:gd name="T0" fmla="*/ 0 w 281"/>
                  <a:gd name="T1" fmla="*/ 0 h 57"/>
                  <a:gd name="T2" fmla="*/ 136 w 281"/>
                  <a:gd name="T3" fmla="*/ 56 h 57"/>
                  <a:gd name="T4" fmla="*/ 280 w 281"/>
                  <a:gd name="T5" fmla="*/ 8 h 57"/>
                  <a:gd name="T6" fmla="*/ 0 60000 65536"/>
                  <a:gd name="T7" fmla="*/ 0 60000 65536"/>
                  <a:gd name="T8" fmla="*/ 0 60000 65536"/>
                  <a:gd name="T9" fmla="*/ 0 w 281"/>
                  <a:gd name="T10" fmla="*/ 0 h 57"/>
                  <a:gd name="T11" fmla="*/ 281 w 281"/>
                  <a:gd name="T12" fmla="*/ 57 h 57"/>
                </a:gdLst>
                <a:ahLst/>
                <a:cxnLst>
                  <a:cxn ang="T6">
                    <a:pos x="T0" y="T1"/>
                  </a:cxn>
                  <a:cxn ang="T7">
                    <a:pos x="T2" y="T3"/>
                  </a:cxn>
                  <a:cxn ang="T8">
                    <a:pos x="T4" y="T5"/>
                  </a:cxn>
                </a:cxnLst>
                <a:rect l="T9" t="T10" r="T11" b="T12"/>
                <a:pathLst>
                  <a:path w="281" h="57">
                    <a:moveTo>
                      <a:pt x="0" y="0"/>
                    </a:moveTo>
                    <a:lnTo>
                      <a:pt x="136" y="56"/>
                    </a:lnTo>
                    <a:lnTo>
                      <a:pt x="280" y="8"/>
                    </a:lnTo>
                  </a:path>
                </a:pathLst>
              </a:custGeom>
              <a:noFill/>
              <a:ln w="25400" cap="rnd">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70014" name="Rectangle 17"/>
            <p:cNvSpPr>
              <a:spLocks noChangeArrowheads="1"/>
            </p:cNvSpPr>
            <p:nvPr/>
          </p:nvSpPr>
          <p:spPr bwMode="auto">
            <a:xfrm>
              <a:off x="2160" y="2064"/>
              <a:ext cx="240" cy="240"/>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170015" name="Rectangle 18"/>
            <p:cNvSpPr>
              <a:spLocks noChangeArrowheads="1"/>
            </p:cNvSpPr>
            <p:nvPr/>
          </p:nvSpPr>
          <p:spPr bwMode="auto">
            <a:xfrm>
              <a:off x="2194" y="2088"/>
              <a:ext cx="162" cy="150"/>
            </a:xfrm>
            <a:prstGeom prst="rect">
              <a:avLst/>
            </a:prstGeom>
            <a:solidFill>
              <a:schemeClr val="bg1"/>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grpSp>
      <p:sp>
        <p:nvSpPr>
          <p:cNvPr id="169988" name="AutoShape 19"/>
          <p:cNvSpPr>
            <a:spLocks noChangeArrowheads="1"/>
          </p:cNvSpPr>
          <p:nvPr/>
        </p:nvSpPr>
        <p:spPr bwMode="auto">
          <a:xfrm>
            <a:off x="3733800" y="5334000"/>
            <a:ext cx="1905000" cy="1143000"/>
          </a:xfrm>
          <a:prstGeom prst="can">
            <a:avLst>
              <a:gd name="adj" fmla="val 25000"/>
            </a:avLst>
          </a:prstGeom>
          <a:solidFill>
            <a:srgbClr val="CCFFFF"/>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169989" name="Text Box 20"/>
          <p:cNvSpPr txBox="1">
            <a:spLocks noChangeArrowheads="1"/>
          </p:cNvSpPr>
          <p:nvPr/>
        </p:nvSpPr>
        <p:spPr bwMode="auto">
          <a:xfrm>
            <a:off x="3810000" y="5791200"/>
            <a:ext cx="1828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n-US" sz="2400"/>
              <a:t>Index File</a:t>
            </a:r>
            <a:endParaRPr lang="en-US" altLang="en-US" sz="2400"/>
          </a:p>
        </p:txBody>
      </p:sp>
      <p:sp>
        <p:nvSpPr>
          <p:cNvPr id="169990" name="Text Box 21"/>
          <p:cNvSpPr txBox="1">
            <a:spLocks noChangeArrowheads="1"/>
          </p:cNvSpPr>
          <p:nvPr/>
        </p:nvSpPr>
        <p:spPr bwMode="auto">
          <a:xfrm>
            <a:off x="1752600" y="1447800"/>
            <a:ext cx="91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n-US" sz="2400"/>
              <a:t>query</a:t>
            </a:r>
            <a:endParaRPr lang="en-US" altLang="en-US" sz="2400"/>
          </a:p>
        </p:txBody>
      </p:sp>
      <p:sp>
        <p:nvSpPr>
          <p:cNvPr id="169991" name="Text Box 22"/>
          <p:cNvSpPr txBox="1">
            <a:spLocks noChangeArrowheads="1"/>
          </p:cNvSpPr>
          <p:nvPr/>
        </p:nvSpPr>
        <p:spPr bwMode="auto">
          <a:xfrm>
            <a:off x="2667000" y="1600200"/>
            <a:ext cx="1905000" cy="466725"/>
          </a:xfrm>
          <a:prstGeom prst="rect">
            <a:avLst/>
          </a:prstGeom>
          <a:solidFill>
            <a:srgbClr val="DDDDDD"/>
          </a:solidFill>
          <a:ln w="9525">
            <a:solidFill>
              <a:schemeClr val="tx1"/>
            </a:solidFill>
            <a:miter lim="800000"/>
          </a:ln>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n-US" sz="2400"/>
              <a:t>Segmentation</a:t>
            </a:r>
            <a:endParaRPr lang="en-US" altLang="en-US" sz="2400"/>
          </a:p>
        </p:txBody>
      </p:sp>
      <p:sp>
        <p:nvSpPr>
          <p:cNvPr id="169992" name="Text Box 23"/>
          <p:cNvSpPr txBox="1">
            <a:spLocks noChangeArrowheads="1"/>
          </p:cNvSpPr>
          <p:nvPr/>
        </p:nvSpPr>
        <p:spPr bwMode="auto">
          <a:xfrm>
            <a:off x="5486400" y="2286000"/>
            <a:ext cx="1828800" cy="831850"/>
          </a:xfrm>
          <a:prstGeom prst="rect">
            <a:avLst/>
          </a:prstGeom>
          <a:solidFill>
            <a:srgbClr val="DDDDDD"/>
          </a:solidFill>
          <a:ln w="9525">
            <a:solidFill>
              <a:schemeClr val="tx1"/>
            </a:solidFill>
            <a:miter lim="800000"/>
          </a:ln>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n-US" sz="2400"/>
              <a:t>Feature Extraction</a:t>
            </a:r>
            <a:endParaRPr lang="en-US" altLang="en-US" sz="2400"/>
          </a:p>
        </p:txBody>
      </p:sp>
      <p:sp>
        <p:nvSpPr>
          <p:cNvPr id="169993" name="Text Box 26"/>
          <p:cNvSpPr txBox="1">
            <a:spLocks noChangeArrowheads="1"/>
          </p:cNvSpPr>
          <p:nvPr/>
        </p:nvSpPr>
        <p:spPr bwMode="auto">
          <a:xfrm>
            <a:off x="5105400" y="1752600"/>
            <a:ext cx="167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n-US" sz="2400"/>
              <a:t>tokens</a:t>
            </a:r>
            <a:endParaRPr lang="en-US" altLang="en-US" sz="2400"/>
          </a:p>
        </p:txBody>
      </p:sp>
      <p:sp>
        <p:nvSpPr>
          <p:cNvPr id="169994" name="Line 28"/>
          <p:cNvSpPr>
            <a:spLocks noChangeShapeType="1"/>
          </p:cNvSpPr>
          <p:nvPr/>
        </p:nvSpPr>
        <p:spPr bwMode="auto">
          <a:xfrm>
            <a:off x="1600200" y="1905000"/>
            <a:ext cx="1066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9995" name="Line 29"/>
          <p:cNvSpPr>
            <a:spLocks noChangeShapeType="1"/>
          </p:cNvSpPr>
          <p:nvPr/>
        </p:nvSpPr>
        <p:spPr bwMode="auto">
          <a:xfrm>
            <a:off x="4572000" y="1828800"/>
            <a:ext cx="1752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169996" name="Line 32"/>
          <p:cNvSpPr>
            <a:spLocks noChangeShapeType="1"/>
          </p:cNvSpPr>
          <p:nvPr/>
        </p:nvSpPr>
        <p:spPr bwMode="auto">
          <a:xfrm>
            <a:off x="6324600" y="1828800"/>
            <a:ext cx="0" cy="4572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9997" name="Line 34"/>
          <p:cNvSpPr>
            <a:spLocks noChangeShapeType="1"/>
          </p:cNvSpPr>
          <p:nvPr/>
        </p:nvSpPr>
        <p:spPr bwMode="auto">
          <a:xfrm flipV="1">
            <a:off x="4953000" y="4724400"/>
            <a:ext cx="0" cy="685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9998" name="Text Box 35"/>
          <p:cNvSpPr txBox="1">
            <a:spLocks noChangeArrowheads="1"/>
          </p:cNvSpPr>
          <p:nvPr/>
        </p:nvSpPr>
        <p:spPr bwMode="auto">
          <a:xfrm>
            <a:off x="4267200" y="3838575"/>
            <a:ext cx="1676400" cy="863600"/>
          </a:xfrm>
          <a:prstGeom prst="rect">
            <a:avLst/>
          </a:prstGeom>
          <a:solidFill>
            <a:srgbClr val="DDDDDD"/>
          </a:solidFill>
          <a:ln w="9525">
            <a:solidFill>
              <a:schemeClr val="tx1"/>
            </a:solidFill>
            <a:miter lim="800000"/>
          </a:ln>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endParaRPr lang="en-US" altLang="en-US" sz="200"/>
          </a:p>
          <a:p>
            <a:pPr algn="ctr">
              <a:spcBef>
                <a:spcPct val="50000"/>
              </a:spcBef>
              <a:buFontTx/>
              <a:buNone/>
            </a:pPr>
            <a:r>
              <a:rPr lang="en-US" altLang="en-US" sz="2400"/>
              <a:t>Matching</a:t>
            </a:r>
            <a:endParaRPr lang="en-US" altLang="en-US" sz="2400"/>
          </a:p>
          <a:p>
            <a:pPr algn="ctr">
              <a:spcBef>
                <a:spcPct val="50000"/>
              </a:spcBef>
              <a:buFontTx/>
              <a:buNone/>
            </a:pPr>
            <a:endParaRPr lang="en-US" altLang="en-US" sz="800"/>
          </a:p>
        </p:txBody>
      </p:sp>
      <p:sp>
        <p:nvSpPr>
          <p:cNvPr id="169999" name="Text Box 36"/>
          <p:cNvSpPr txBox="1">
            <a:spLocks noChangeArrowheads="1"/>
          </p:cNvSpPr>
          <p:nvPr/>
        </p:nvSpPr>
        <p:spPr bwMode="auto">
          <a:xfrm>
            <a:off x="2133600" y="3381375"/>
            <a:ext cx="1295400" cy="466725"/>
          </a:xfrm>
          <a:prstGeom prst="rect">
            <a:avLst/>
          </a:prstGeom>
          <a:solidFill>
            <a:srgbClr val="DDDDDD"/>
          </a:solidFill>
          <a:ln w="9525">
            <a:solidFill>
              <a:schemeClr val="tx1"/>
            </a:solidFill>
            <a:miter lim="800000"/>
          </a:ln>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n-US" sz="2400"/>
              <a:t>Ranking</a:t>
            </a:r>
            <a:endParaRPr lang="en-US" altLang="en-US" sz="2400"/>
          </a:p>
        </p:txBody>
      </p:sp>
      <p:sp>
        <p:nvSpPr>
          <p:cNvPr id="170000" name="Line 37"/>
          <p:cNvSpPr>
            <a:spLocks noChangeShapeType="1"/>
          </p:cNvSpPr>
          <p:nvPr/>
        </p:nvSpPr>
        <p:spPr bwMode="auto">
          <a:xfrm flipH="1" flipV="1">
            <a:off x="6477000" y="3124200"/>
            <a:ext cx="0" cy="124777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170001" name="Line 38"/>
          <p:cNvSpPr>
            <a:spLocks noChangeShapeType="1"/>
          </p:cNvSpPr>
          <p:nvPr/>
        </p:nvSpPr>
        <p:spPr bwMode="auto">
          <a:xfrm flipH="1" flipV="1">
            <a:off x="5943600" y="4371975"/>
            <a:ext cx="5334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0002" name="Line 39"/>
          <p:cNvSpPr>
            <a:spLocks noChangeShapeType="1"/>
          </p:cNvSpPr>
          <p:nvPr/>
        </p:nvSpPr>
        <p:spPr bwMode="auto">
          <a:xfrm flipH="1">
            <a:off x="2895600" y="4343400"/>
            <a:ext cx="1371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170003" name="Line 40"/>
          <p:cNvSpPr>
            <a:spLocks noChangeShapeType="1"/>
          </p:cNvSpPr>
          <p:nvPr/>
        </p:nvSpPr>
        <p:spPr bwMode="auto">
          <a:xfrm flipH="1" flipV="1">
            <a:off x="2895600" y="3886200"/>
            <a:ext cx="0" cy="4572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0004" name="Line 41"/>
          <p:cNvSpPr>
            <a:spLocks noChangeShapeType="1"/>
          </p:cNvSpPr>
          <p:nvPr/>
        </p:nvSpPr>
        <p:spPr bwMode="auto">
          <a:xfrm flipH="1">
            <a:off x="1524000" y="3581400"/>
            <a:ext cx="6096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170005" name="Line 42"/>
          <p:cNvSpPr>
            <a:spLocks noChangeShapeType="1"/>
          </p:cNvSpPr>
          <p:nvPr/>
        </p:nvSpPr>
        <p:spPr bwMode="auto">
          <a:xfrm flipH="1" flipV="1">
            <a:off x="1524000" y="2209800"/>
            <a:ext cx="0" cy="13716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0006" name="Text Box 43"/>
          <p:cNvSpPr txBox="1">
            <a:spLocks noChangeArrowheads="1"/>
          </p:cNvSpPr>
          <p:nvPr/>
        </p:nvSpPr>
        <p:spPr bwMode="auto">
          <a:xfrm>
            <a:off x="2500313" y="3930650"/>
            <a:ext cx="1966912"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n-US" sz="2400"/>
              <a:t>relevant multimedia data</a:t>
            </a:r>
            <a:endParaRPr lang="en-US" altLang="en-US" sz="2400"/>
          </a:p>
        </p:txBody>
      </p:sp>
      <p:sp>
        <p:nvSpPr>
          <p:cNvPr id="170007" name="Text Box 44"/>
          <p:cNvSpPr txBox="1">
            <a:spLocks noChangeArrowheads="1"/>
          </p:cNvSpPr>
          <p:nvPr/>
        </p:nvSpPr>
        <p:spPr bwMode="auto">
          <a:xfrm>
            <a:off x="581025" y="2843213"/>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n-US" sz="2400"/>
              <a:t>ranked list</a:t>
            </a:r>
            <a:endParaRPr lang="en-US" altLang="en-US" sz="2400"/>
          </a:p>
        </p:txBody>
      </p:sp>
      <p:sp>
        <p:nvSpPr>
          <p:cNvPr id="170008" name="Text Box 46"/>
          <p:cNvSpPr txBox="1">
            <a:spLocks noChangeArrowheads="1"/>
          </p:cNvSpPr>
          <p:nvPr/>
        </p:nvSpPr>
        <p:spPr bwMode="auto">
          <a:xfrm>
            <a:off x="6429375" y="3362325"/>
            <a:ext cx="1371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n-US" sz="2400"/>
              <a:t>features of tokens</a:t>
            </a:r>
            <a:endParaRPr lang="en-US" altLang="en-US" sz="2400"/>
          </a:p>
        </p:txBody>
      </p:sp>
      <p:sp>
        <p:nvSpPr>
          <p:cNvPr id="170009"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5C0EB36-7C34-4030-AD1D-7D56564B0F5B}"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85800" y="152400"/>
            <a:ext cx="7772400" cy="1143000"/>
          </a:xfrm>
        </p:spPr>
        <p:txBody>
          <a:bodyPr/>
          <a:lstStyle/>
          <a:p>
            <a:pPr eaLnBrk="1" hangingPunct="1"/>
            <a:r>
              <a:rPr lang="en-US" altLang="en-US" smtClean="0"/>
              <a:t>Multimedia is a Multidisciplinary subject</a:t>
            </a:r>
            <a:endParaRPr lang="en-US" altLang="en-US" smtClean="0"/>
          </a:p>
        </p:txBody>
      </p:sp>
      <p:sp>
        <p:nvSpPr>
          <p:cNvPr id="20483" name="Oval 3"/>
          <p:cNvSpPr>
            <a:spLocks noChangeArrowheads="1"/>
          </p:cNvSpPr>
          <p:nvPr/>
        </p:nvSpPr>
        <p:spPr bwMode="auto">
          <a:xfrm>
            <a:off x="304800" y="2798763"/>
            <a:ext cx="5181600" cy="2286000"/>
          </a:xfrm>
          <a:prstGeom prst="ellipse">
            <a:avLst/>
          </a:prstGeom>
          <a:solidFill>
            <a:schemeClr val="folHlink"/>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20484" name="Oval 4"/>
          <p:cNvSpPr>
            <a:spLocks noChangeArrowheads="1"/>
          </p:cNvSpPr>
          <p:nvPr/>
        </p:nvSpPr>
        <p:spPr bwMode="auto">
          <a:xfrm>
            <a:off x="3581400" y="2951163"/>
            <a:ext cx="4724400" cy="1981200"/>
          </a:xfrm>
          <a:prstGeom prst="ellipse">
            <a:avLst/>
          </a:prstGeom>
          <a:solidFill>
            <a:srgbClr val="FF0000"/>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20485" name="Text Box 5"/>
          <p:cNvSpPr txBox="1">
            <a:spLocks noChangeArrowheads="1"/>
          </p:cNvSpPr>
          <p:nvPr/>
        </p:nvSpPr>
        <p:spPr bwMode="auto">
          <a:xfrm>
            <a:off x="990600" y="3332163"/>
            <a:ext cx="2209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Image, audio, speech processing</a:t>
            </a:r>
            <a:endParaRPr lang="en-US" altLang="en-US" sz="2400"/>
          </a:p>
        </p:txBody>
      </p:sp>
      <p:sp>
        <p:nvSpPr>
          <p:cNvPr id="20486" name="Text Box 6"/>
          <p:cNvSpPr txBox="1">
            <a:spLocks noChangeArrowheads="1"/>
          </p:cNvSpPr>
          <p:nvPr/>
        </p:nvSpPr>
        <p:spPr bwMode="auto">
          <a:xfrm>
            <a:off x="5638800" y="3262313"/>
            <a:ext cx="2514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Computer vision,</a:t>
            </a:r>
            <a:endParaRPr lang="en-US" altLang="en-US" sz="2400"/>
          </a:p>
          <a:p>
            <a:pPr eaLnBrk="1" hangingPunct="1">
              <a:spcBef>
                <a:spcPct val="0"/>
              </a:spcBef>
              <a:buFontTx/>
              <a:buNone/>
            </a:pPr>
            <a:r>
              <a:rPr lang="en-US" altLang="en-US" sz="2400"/>
              <a:t>pattern recognition</a:t>
            </a:r>
            <a:endParaRPr lang="en-US" altLang="en-US" sz="2400"/>
          </a:p>
        </p:txBody>
      </p:sp>
      <p:sp>
        <p:nvSpPr>
          <p:cNvPr id="20487" name="Oval 7"/>
          <p:cNvSpPr>
            <a:spLocks noChangeArrowheads="1"/>
          </p:cNvSpPr>
          <p:nvPr/>
        </p:nvSpPr>
        <p:spPr bwMode="auto">
          <a:xfrm>
            <a:off x="3581400" y="1427163"/>
            <a:ext cx="2057400" cy="3429000"/>
          </a:xfrm>
          <a:prstGeom prst="ellipse">
            <a:avLst/>
          </a:prstGeom>
          <a:solidFill>
            <a:srgbClr val="FFFF00"/>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20488" name="Text Box 8"/>
          <p:cNvSpPr txBox="1">
            <a:spLocks noChangeArrowheads="1"/>
          </p:cNvSpPr>
          <p:nvPr/>
        </p:nvSpPr>
        <p:spPr bwMode="auto">
          <a:xfrm>
            <a:off x="3886200" y="1724025"/>
            <a:ext cx="14478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Operating system, Computer</a:t>
            </a:r>
            <a:endParaRPr lang="en-US" altLang="en-US" sz="2400"/>
          </a:p>
          <a:p>
            <a:pPr eaLnBrk="1" hangingPunct="1">
              <a:spcBef>
                <a:spcPct val="0"/>
              </a:spcBef>
              <a:buFontTx/>
              <a:buNone/>
            </a:pPr>
            <a:r>
              <a:rPr lang="en-US" altLang="en-US" sz="2400"/>
              <a:t>networks</a:t>
            </a:r>
            <a:endParaRPr lang="en-US" altLang="en-US" sz="2400"/>
          </a:p>
        </p:txBody>
      </p:sp>
      <p:sp>
        <p:nvSpPr>
          <p:cNvPr id="20489" name="Oval 9"/>
          <p:cNvSpPr>
            <a:spLocks noChangeArrowheads="1"/>
          </p:cNvSpPr>
          <p:nvPr/>
        </p:nvSpPr>
        <p:spPr bwMode="auto">
          <a:xfrm rot="2700000">
            <a:off x="2702719" y="3078956"/>
            <a:ext cx="2057400" cy="3932238"/>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20490" name="Text Box 10"/>
          <p:cNvSpPr txBox="1">
            <a:spLocks noChangeArrowheads="1"/>
          </p:cNvSpPr>
          <p:nvPr/>
        </p:nvSpPr>
        <p:spPr bwMode="auto">
          <a:xfrm>
            <a:off x="2286000" y="4932363"/>
            <a:ext cx="24304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Human-computer </a:t>
            </a:r>
            <a:endParaRPr lang="en-US" altLang="en-US" sz="2400"/>
          </a:p>
          <a:p>
            <a:pPr eaLnBrk="1" hangingPunct="1">
              <a:spcBef>
                <a:spcPct val="0"/>
              </a:spcBef>
              <a:buFontTx/>
              <a:buNone/>
            </a:pPr>
            <a:r>
              <a:rPr lang="en-US" altLang="en-US" sz="2400"/>
              <a:t>interaction</a:t>
            </a:r>
            <a:endParaRPr lang="en-US" altLang="en-US" sz="2400"/>
          </a:p>
        </p:txBody>
      </p:sp>
      <p:sp>
        <p:nvSpPr>
          <p:cNvPr id="20491" name="Oval 11"/>
          <p:cNvSpPr>
            <a:spLocks noChangeArrowheads="1"/>
          </p:cNvSpPr>
          <p:nvPr/>
        </p:nvSpPr>
        <p:spPr bwMode="auto">
          <a:xfrm rot="2700000">
            <a:off x="3426618" y="4015582"/>
            <a:ext cx="3770313" cy="1574800"/>
          </a:xfrm>
          <a:prstGeom prst="ellipse">
            <a:avLst/>
          </a:prstGeom>
          <a:solidFill>
            <a:srgbClr val="0099FF"/>
          </a:solidFill>
          <a:ln w="9525">
            <a:solidFill>
              <a:schemeClr val="tx1"/>
            </a:solidFill>
            <a:round/>
          </a:ln>
        </p:spPr>
        <p:txBody>
          <a:bodyPr rot="10800000" vert="eaVert"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20492" name="Text Box 12"/>
          <p:cNvSpPr txBox="1">
            <a:spLocks noChangeArrowheads="1"/>
          </p:cNvSpPr>
          <p:nvPr/>
        </p:nvSpPr>
        <p:spPr bwMode="auto">
          <a:xfrm>
            <a:off x="4648200" y="4475163"/>
            <a:ext cx="170656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Computer</a:t>
            </a:r>
            <a:endParaRPr lang="en-US" altLang="en-US" sz="2400"/>
          </a:p>
          <a:p>
            <a:pPr eaLnBrk="1" hangingPunct="1">
              <a:spcBef>
                <a:spcPct val="0"/>
              </a:spcBef>
              <a:buFontTx/>
              <a:buNone/>
            </a:pPr>
            <a:r>
              <a:rPr lang="en-US" altLang="en-US" sz="2400"/>
              <a:t>graphics</a:t>
            </a:r>
            <a:endParaRPr lang="en-US" altLang="en-US" sz="2400"/>
          </a:p>
        </p:txBody>
      </p:sp>
      <p:sp>
        <p:nvSpPr>
          <p:cNvPr id="20493" name="Oval 13"/>
          <p:cNvSpPr>
            <a:spLocks noChangeArrowheads="1"/>
          </p:cNvSpPr>
          <p:nvPr/>
        </p:nvSpPr>
        <p:spPr bwMode="auto">
          <a:xfrm>
            <a:off x="3581400" y="3255963"/>
            <a:ext cx="1828800" cy="1295400"/>
          </a:xfrm>
          <a:prstGeom prst="ellipse">
            <a:avLst/>
          </a:prstGeom>
          <a:solidFill>
            <a:schemeClr val="hlink"/>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Multimedia</a:t>
            </a:r>
            <a:endParaRPr lang="en-US" altLang="en-US" sz="2400"/>
          </a:p>
          <a:p>
            <a:pPr algn="ctr" eaLnBrk="1" hangingPunct="1">
              <a:spcBef>
                <a:spcPct val="0"/>
              </a:spcBef>
              <a:buFontTx/>
              <a:buNone/>
            </a:pPr>
            <a:r>
              <a:rPr lang="en-US" altLang="en-US" sz="2400"/>
              <a:t>computing</a:t>
            </a:r>
            <a:endParaRPr lang="en-US" altLang="en-US" sz="2400"/>
          </a:p>
        </p:txBody>
      </p:sp>
      <p:sp>
        <p:nvSpPr>
          <p:cNvPr id="20494"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7D47FDB-19B8-4E51-960B-4CA57EC5C2F3}"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a:xfrm>
            <a:off x="457200" y="274638"/>
            <a:ext cx="8229600" cy="563562"/>
          </a:xfrm>
        </p:spPr>
        <p:txBody>
          <a:bodyPr/>
          <a:lstStyle/>
          <a:p>
            <a:pPr eaLnBrk="1" hangingPunct="1"/>
            <a:r>
              <a:rPr lang="en-GB" altLang="en-US" sz="4000" b="1" smtClean="0">
                <a:solidFill>
                  <a:schemeClr val="tx1"/>
                </a:solidFill>
              </a:rPr>
              <a:t>Matching</a:t>
            </a:r>
            <a:endParaRPr lang="en-US" altLang="en-US" sz="4000" b="1" smtClean="0">
              <a:solidFill>
                <a:schemeClr val="tx1"/>
              </a:solidFill>
            </a:endParaRPr>
          </a:p>
        </p:txBody>
      </p:sp>
      <p:sp>
        <p:nvSpPr>
          <p:cNvPr id="17411" name="Rectangle 3"/>
          <p:cNvSpPr>
            <a:spLocks noGrp="1" noChangeArrowheads="1"/>
          </p:cNvSpPr>
          <p:nvPr>
            <p:ph type="body" idx="1"/>
          </p:nvPr>
        </p:nvSpPr>
        <p:spPr>
          <a:xfrm>
            <a:off x="228600" y="990600"/>
            <a:ext cx="8686800" cy="5638800"/>
          </a:xfrm>
        </p:spPr>
        <p:txBody>
          <a:bodyPr>
            <a:normAutofit fontScale="92500" lnSpcReduction="10000"/>
          </a:bodyPr>
          <a:lstStyle/>
          <a:p>
            <a:pPr marL="225425" indent="-225425" eaLnBrk="1" hangingPunct="1">
              <a:defRPr/>
            </a:pPr>
            <a:r>
              <a:rPr lang="en-GB" dirty="0" smtClean="0"/>
              <a:t>Matching is a similarity measure that identifies documents near to users query</a:t>
            </a:r>
            <a:r>
              <a:rPr lang="en-GB" i="1" dirty="0" smtClean="0"/>
              <a:t> </a:t>
            </a:r>
            <a:endParaRPr lang="en-GB" i="1" dirty="0" smtClean="0"/>
          </a:p>
          <a:p>
            <a:pPr marL="225425" indent="-225425" eaLnBrk="1" hangingPunct="1">
              <a:defRPr/>
            </a:pPr>
            <a:r>
              <a:rPr lang="en-GB" b="1" i="1" dirty="0" smtClean="0"/>
              <a:t>What is a Pattern?</a:t>
            </a:r>
            <a:r>
              <a:rPr lang="en-GB" dirty="0" smtClean="0"/>
              <a:t> </a:t>
            </a:r>
            <a:endParaRPr lang="en-GB" dirty="0" smtClean="0"/>
          </a:p>
          <a:p>
            <a:pPr marL="625475" lvl="1" indent="-225425" eaLnBrk="1" hangingPunct="1">
              <a:defRPr/>
            </a:pPr>
            <a:r>
              <a:rPr lang="en-GB" dirty="0" smtClean="0"/>
              <a:t>An expression that defines a </a:t>
            </a:r>
            <a:r>
              <a:rPr lang="en-GB" i="1" dirty="0" smtClean="0"/>
              <a:t>set </a:t>
            </a:r>
            <a:r>
              <a:rPr lang="en-GB" dirty="0" smtClean="0"/>
              <a:t>of index terms (i.e. patterns or representational feature vectors of objects). </a:t>
            </a:r>
            <a:endParaRPr lang="en-GB" dirty="0" smtClean="0"/>
          </a:p>
          <a:p>
            <a:pPr marL="225425" indent="-225425" eaLnBrk="1" hangingPunct="1">
              <a:defRPr/>
            </a:pPr>
            <a:r>
              <a:rPr lang="en-GB" dirty="0" smtClean="0"/>
              <a:t> </a:t>
            </a:r>
            <a:r>
              <a:rPr lang="en-GB" b="1" i="1" dirty="0" smtClean="0"/>
              <a:t>Pattern matching</a:t>
            </a:r>
            <a:r>
              <a:rPr lang="en-GB" dirty="0" smtClean="0"/>
              <a:t>: </a:t>
            </a:r>
            <a:endParaRPr lang="en-GB" dirty="0" smtClean="0"/>
          </a:p>
          <a:p>
            <a:pPr marL="625475" lvl="1" indent="-225425" eaLnBrk="1" hangingPunct="1">
              <a:defRPr/>
            </a:pPr>
            <a:r>
              <a:rPr lang="en-GB" dirty="0" smtClean="0"/>
              <a:t>An index term </a:t>
            </a:r>
            <a:r>
              <a:rPr lang="en-GB" i="1" dirty="0" smtClean="0"/>
              <a:t>matches </a:t>
            </a:r>
            <a:r>
              <a:rPr lang="en-GB" dirty="0" smtClean="0"/>
              <a:t>a pattern if it is equal to </a:t>
            </a:r>
            <a:r>
              <a:rPr lang="en-GB" i="1" dirty="0" smtClean="0"/>
              <a:t>one </a:t>
            </a:r>
            <a:r>
              <a:rPr lang="en-GB" dirty="0" smtClean="0"/>
              <a:t>of the index terms defined by the pattern. </a:t>
            </a:r>
            <a:endParaRPr lang="en-GB" dirty="0" smtClean="0"/>
          </a:p>
          <a:p>
            <a:pPr marL="520700" lvl="1" indent="-180975" eaLnBrk="1" hangingPunct="1">
              <a:defRPr/>
            </a:pPr>
            <a:r>
              <a:rPr lang="en-GB" dirty="0" smtClean="0"/>
              <a:t>In other words, the semantics are of </a:t>
            </a:r>
            <a:r>
              <a:rPr lang="en-GB" i="1" dirty="0" smtClean="0"/>
              <a:t>disjunction</a:t>
            </a:r>
            <a:r>
              <a:rPr lang="en-GB" dirty="0" smtClean="0"/>
              <a:t>: A pattern </a:t>
            </a:r>
            <a:r>
              <a:rPr lang="en-GB" i="1" dirty="0" smtClean="0"/>
              <a:t>P </a:t>
            </a:r>
            <a:r>
              <a:rPr lang="en-GB" dirty="0" smtClean="0"/>
              <a:t>that defines </a:t>
            </a:r>
            <a:r>
              <a:rPr lang="en-GB" i="1" dirty="0" smtClean="0"/>
              <a:t>w</a:t>
            </a:r>
            <a:r>
              <a:rPr lang="en-GB" baseline="-25000" dirty="0" smtClean="0"/>
              <a:t>1</a:t>
            </a:r>
            <a:r>
              <a:rPr lang="en-GB" dirty="0" smtClean="0"/>
              <a:t>, </a:t>
            </a:r>
            <a:r>
              <a:rPr lang="en-GB" i="1" dirty="0" smtClean="0"/>
              <a:t>w</a:t>
            </a:r>
            <a:r>
              <a:rPr lang="en-GB" baseline="-25000" dirty="0" smtClean="0"/>
              <a:t>2</a:t>
            </a:r>
            <a:r>
              <a:rPr lang="en-GB" dirty="0" smtClean="0"/>
              <a:t>, …, </a:t>
            </a:r>
            <a:r>
              <a:rPr lang="en-GB" i="1" dirty="0" err="1" smtClean="0"/>
              <a:t>w</a:t>
            </a:r>
            <a:r>
              <a:rPr lang="en-GB" baseline="-25000" dirty="0" err="1" smtClean="0"/>
              <a:t>n</a:t>
            </a:r>
            <a:r>
              <a:rPr lang="en-GB" i="1" dirty="0" smtClean="0"/>
              <a:t> </a:t>
            </a:r>
            <a:r>
              <a:rPr lang="en-GB" dirty="0" smtClean="0"/>
              <a:t>is interpreted as </a:t>
            </a:r>
            <a:r>
              <a:rPr lang="en-GB" i="1" dirty="0" smtClean="0"/>
              <a:t>w</a:t>
            </a:r>
            <a:r>
              <a:rPr lang="en-GB" baseline="-25000" dirty="0" smtClean="0"/>
              <a:t>1</a:t>
            </a:r>
            <a:r>
              <a:rPr lang="en-GB" dirty="0" smtClean="0"/>
              <a:t> </a:t>
            </a:r>
            <a:r>
              <a:rPr lang="en-US" sz="2400" dirty="0" smtClean="0">
                <a:cs typeface="Arial" panose="020B0604020202020204" pitchFamily="34" charset="0"/>
              </a:rPr>
              <a:t>v</a:t>
            </a:r>
            <a:r>
              <a:rPr lang="en-US" dirty="0" smtClean="0">
                <a:cs typeface="Arial" panose="020B0604020202020204" pitchFamily="34" charset="0"/>
              </a:rPr>
              <a:t> </a:t>
            </a:r>
            <a:r>
              <a:rPr lang="en-GB" i="1" dirty="0" smtClean="0"/>
              <a:t>w</a:t>
            </a:r>
            <a:r>
              <a:rPr lang="en-GB" baseline="-25000" dirty="0" smtClean="0"/>
              <a:t>2</a:t>
            </a:r>
            <a:r>
              <a:rPr lang="en-GB" dirty="0" smtClean="0"/>
              <a:t> </a:t>
            </a:r>
            <a:r>
              <a:rPr lang="en-US" sz="2400" dirty="0" smtClean="0">
                <a:cs typeface="Arial" panose="020B0604020202020204" pitchFamily="34" charset="0"/>
              </a:rPr>
              <a:t>v</a:t>
            </a:r>
            <a:r>
              <a:rPr lang="en-US" dirty="0" smtClean="0">
                <a:cs typeface="Arial" panose="020B0604020202020204" pitchFamily="34" charset="0"/>
              </a:rPr>
              <a:t> </a:t>
            </a:r>
            <a:r>
              <a:rPr lang="en-GB" dirty="0" smtClean="0"/>
              <a:t>… </a:t>
            </a:r>
            <a:r>
              <a:rPr lang="en-US" sz="2400" dirty="0" smtClean="0">
                <a:cs typeface="Arial" panose="020B0604020202020204" pitchFamily="34" charset="0"/>
              </a:rPr>
              <a:t>v</a:t>
            </a:r>
            <a:r>
              <a:rPr lang="en-US" dirty="0" smtClean="0">
                <a:cs typeface="Arial" panose="020B0604020202020204" pitchFamily="34" charset="0"/>
              </a:rPr>
              <a:t> </a:t>
            </a:r>
            <a:r>
              <a:rPr lang="en-GB" i="1" dirty="0" err="1" smtClean="0"/>
              <a:t>w</a:t>
            </a:r>
            <a:r>
              <a:rPr lang="en-GB" baseline="-25000" dirty="0" err="1" smtClean="0"/>
              <a:t>n</a:t>
            </a:r>
            <a:endParaRPr lang="en-GB" dirty="0" smtClean="0"/>
          </a:p>
          <a:p>
            <a:pPr marL="120650" indent="-180975" eaLnBrk="1" hangingPunct="1">
              <a:defRPr/>
            </a:pPr>
            <a:r>
              <a:rPr lang="en-GB" dirty="0" smtClean="0"/>
              <a:t>The two well known similarity measures</a:t>
            </a:r>
            <a:endParaRPr lang="en-GB" dirty="0" smtClean="0"/>
          </a:p>
          <a:p>
            <a:pPr marL="520700" lvl="1" indent="-180975" eaLnBrk="1" hangingPunct="1">
              <a:defRPr/>
            </a:pPr>
            <a:r>
              <a:rPr lang="en-GB" dirty="0" smtClean="0"/>
              <a:t>Euclidean distance &amp; Cosine similarity</a:t>
            </a:r>
            <a:endParaRPr lang="en-GB" dirty="0" smtClean="0"/>
          </a:p>
        </p:txBody>
      </p:sp>
      <p:sp>
        <p:nvSpPr>
          <p:cNvPr id="171012"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DC7CC96-1514-4981-AC19-E4B8EA1A3928}" type="slidenum">
              <a:rPr lang="en-US" altLang="en-US" sz="1400" smtClean="0"/>
            </a:fld>
            <a:endParaRPr lang="en-US" altLang="en-US" sz="1400" smtClean="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561AA523-DBFF-4726-99F1-F3105C976019}" type="slidenum">
              <a:rPr lang="en-US" altLang="en-US" sz="1400" smtClean="0">
                <a:latin typeface="Tahoma" panose="020B0604030504040204" pitchFamily="34" charset="0"/>
                <a:ea typeface="Arial Unicode MS" panose="020B0604020202020204" pitchFamily="34" charset="-128"/>
                <a:cs typeface="Arial" panose="020B0604020202020204" pitchFamily="34" charset="0"/>
              </a:rPr>
            </a:fld>
            <a:endParaRPr lang="en-US" altLang="en-US" sz="1400" smtClean="0">
              <a:latin typeface="Tahoma" panose="020B0604030504040204" pitchFamily="34" charset="0"/>
              <a:ea typeface="Arial Unicode MS" panose="020B0604020202020204" pitchFamily="34" charset="-128"/>
              <a:cs typeface="Arial" panose="020B0604020202020204" pitchFamily="34" charset="0"/>
            </a:endParaRPr>
          </a:p>
        </p:txBody>
      </p:sp>
      <p:sp>
        <p:nvSpPr>
          <p:cNvPr id="172035" name="Rectangle 2"/>
          <p:cNvSpPr>
            <a:spLocks noGrp="1" noChangeArrowheads="1"/>
          </p:cNvSpPr>
          <p:nvPr>
            <p:ph type="title"/>
          </p:nvPr>
        </p:nvSpPr>
        <p:spPr>
          <a:xfrm>
            <a:off x="152400" y="152400"/>
            <a:ext cx="8839200" cy="685800"/>
          </a:xfrm>
        </p:spPr>
        <p:txBody>
          <a:bodyPr/>
          <a:lstStyle/>
          <a:p>
            <a:pPr eaLnBrk="1" hangingPunct="1"/>
            <a:r>
              <a:rPr lang="en-US" altLang="en-US" sz="3600" smtClean="0"/>
              <a:t>Similarity Measures</a:t>
            </a:r>
            <a:endParaRPr lang="en-US" altLang="en-US" sz="3600" smtClean="0"/>
          </a:p>
        </p:txBody>
      </p:sp>
      <p:sp>
        <p:nvSpPr>
          <p:cNvPr id="2" name="Rectangle 3"/>
          <p:cNvSpPr>
            <a:spLocks noGrp="1" noChangeArrowheads="1"/>
          </p:cNvSpPr>
          <p:nvPr>
            <p:ph type="body" idx="1"/>
          </p:nvPr>
        </p:nvSpPr>
        <p:spPr>
          <a:xfrm>
            <a:off x="76200" y="838200"/>
            <a:ext cx="8915400" cy="5410200"/>
          </a:xfrm>
        </p:spPr>
        <p:txBody>
          <a:bodyPr/>
          <a:lstStyle/>
          <a:p>
            <a:pPr eaLnBrk="1" hangingPunct="1">
              <a:lnSpc>
                <a:spcPct val="110000"/>
              </a:lnSpc>
              <a:defRPr/>
            </a:pPr>
            <a:r>
              <a:rPr lang="en-US" sz="2600" b="1" dirty="0" smtClean="0"/>
              <a:t>Euclidean</a:t>
            </a:r>
            <a:r>
              <a:rPr lang="en-US" sz="2600" dirty="0" smtClean="0"/>
              <a:t> distance:</a:t>
            </a:r>
            <a:endParaRPr lang="en-US" sz="2600" dirty="0" smtClean="0"/>
          </a:p>
          <a:p>
            <a:pPr eaLnBrk="1" hangingPunct="1">
              <a:lnSpc>
                <a:spcPct val="110000"/>
              </a:lnSpc>
              <a:defRPr/>
            </a:pPr>
            <a:endParaRPr lang="en-US" sz="2600" dirty="0" smtClean="0"/>
          </a:p>
          <a:p>
            <a:pPr lvl="1" eaLnBrk="1" hangingPunct="1">
              <a:lnSpc>
                <a:spcPct val="110000"/>
              </a:lnSpc>
              <a:defRPr/>
            </a:pPr>
            <a:endParaRPr lang="en-US" sz="2600" dirty="0" smtClean="0"/>
          </a:p>
          <a:p>
            <a:pPr eaLnBrk="1" hangingPunct="1">
              <a:lnSpc>
                <a:spcPct val="110000"/>
              </a:lnSpc>
              <a:defRPr/>
            </a:pPr>
            <a:r>
              <a:rPr lang="en-US" b="1" dirty="0" smtClean="0">
                <a:solidFill>
                  <a:srgbClr val="170981"/>
                </a:solidFill>
              </a:rPr>
              <a:t>Cosine Similarity</a:t>
            </a:r>
            <a:endParaRPr lang="en-US" b="1" dirty="0" smtClean="0">
              <a:solidFill>
                <a:srgbClr val="170981"/>
              </a:solidFill>
            </a:endParaRPr>
          </a:p>
          <a:p>
            <a:pPr marL="628650" lvl="1" indent="-228600" eaLnBrk="1" hangingPunct="1">
              <a:lnSpc>
                <a:spcPct val="90000"/>
              </a:lnSpc>
              <a:defRPr/>
            </a:pPr>
            <a:r>
              <a:rPr lang="en-US" sz="2600" dirty="0" smtClean="0">
                <a:cs typeface="Times New Roman" panose="02020603050405020304" pitchFamily="18" charset="0"/>
              </a:rPr>
              <a:t>If </a:t>
            </a:r>
            <a:r>
              <a:rPr lang="en-US" sz="2600" i="1" dirty="0" smtClean="0">
                <a:cs typeface="Times New Roman" panose="02020603050405020304" pitchFamily="18" charset="0"/>
              </a:rPr>
              <a:t>X </a:t>
            </a:r>
            <a:r>
              <a:rPr lang="en-US" sz="2600" dirty="0" smtClean="0">
                <a:cs typeface="Times New Roman" panose="02020603050405020304" pitchFamily="18" charset="0"/>
              </a:rPr>
              <a:t>and </a:t>
            </a:r>
            <a:r>
              <a:rPr lang="en-US" sz="2600" i="1" dirty="0" smtClean="0">
                <a:cs typeface="Times New Roman" panose="02020603050405020304" pitchFamily="18" charset="0"/>
              </a:rPr>
              <a:t>Y</a:t>
            </a:r>
            <a:r>
              <a:rPr lang="en-US" sz="2600" dirty="0" smtClean="0">
                <a:cs typeface="Times New Roman" panose="02020603050405020304" pitchFamily="18" charset="0"/>
              </a:rPr>
              <a:t> are two vector attributes of data objects, then cosine similarity measure is given by: </a:t>
            </a:r>
            <a:endParaRPr lang="en-US" sz="2600" dirty="0" smtClean="0">
              <a:cs typeface="Times New Roman" panose="02020603050405020304" pitchFamily="18" charset="0"/>
            </a:endParaRPr>
          </a:p>
          <a:p>
            <a:pPr algn="just" eaLnBrk="1" hangingPunct="1">
              <a:lnSpc>
                <a:spcPct val="90000"/>
              </a:lnSpc>
              <a:buFont typeface="Wingdings" panose="05000000000000000000" pitchFamily="2" charset="2"/>
              <a:buNone/>
              <a:defRPr/>
            </a:pPr>
            <a:endParaRPr lang="en-US" sz="2600" dirty="0" smtClean="0">
              <a:cs typeface="Times New Roman" panose="02020603050405020304" pitchFamily="18" charset="0"/>
            </a:endParaRPr>
          </a:p>
          <a:p>
            <a:pPr algn="just" eaLnBrk="1" hangingPunct="1">
              <a:lnSpc>
                <a:spcPct val="90000"/>
              </a:lnSpc>
              <a:buFont typeface="Wingdings" panose="05000000000000000000" pitchFamily="2" charset="2"/>
              <a:buNone/>
              <a:defRPr/>
            </a:pPr>
            <a:endParaRPr lang="en-US" sz="2600" dirty="0" smtClean="0">
              <a:cs typeface="Times New Roman" panose="02020603050405020304" pitchFamily="18" charset="0"/>
            </a:endParaRPr>
          </a:p>
          <a:p>
            <a:pPr algn="just" eaLnBrk="1" hangingPunct="1">
              <a:lnSpc>
                <a:spcPct val="90000"/>
              </a:lnSpc>
              <a:buFont typeface="Wingdings" panose="05000000000000000000" pitchFamily="2" charset="2"/>
              <a:buNone/>
              <a:defRPr/>
            </a:pPr>
            <a:endParaRPr lang="en-US" sz="2600" dirty="0" smtClean="0">
              <a:cs typeface="Times New Roman" panose="02020603050405020304" pitchFamily="18" charset="0"/>
            </a:endParaRPr>
          </a:p>
          <a:p>
            <a:pPr algn="just" eaLnBrk="1" hangingPunct="1">
              <a:lnSpc>
                <a:spcPct val="90000"/>
              </a:lnSpc>
              <a:buFont typeface="Wingdings" panose="05000000000000000000" pitchFamily="2" charset="2"/>
              <a:buNone/>
              <a:defRPr/>
            </a:pPr>
            <a:endParaRPr lang="en-US" sz="2600" dirty="0" smtClean="0">
              <a:cs typeface="Times New Roman" panose="02020603050405020304" pitchFamily="18" charset="0"/>
            </a:endParaRPr>
          </a:p>
          <a:p>
            <a:pPr algn="just" eaLnBrk="1" hangingPunct="1">
              <a:lnSpc>
                <a:spcPct val="90000"/>
              </a:lnSpc>
              <a:buFont typeface="Wingdings" panose="05000000000000000000" pitchFamily="2" charset="2"/>
              <a:buNone/>
              <a:defRPr/>
            </a:pPr>
            <a:r>
              <a:rPr lang="en-US" sz="2600" dirty="0" smtClean="0">
                <a:cs typeface="Times New Roman" panose="02020603050405020304" pitchFamily="18" charset="0"/>
              </a:rPr>
              <a:t>where </a:t>
            </a:r>
            <a:r>
              <a:rPr lang="en-US" sz="2600" dirty="0" smtClean="0">
                <a:cs typeface="Times New Roman" panose="02020603050405020304" pitchFamily="18" charset="0"/>
                <a:sym typeface="Symbol" panose="05050102010706020507" pitchFamily="18" charset="2"/>
              </a:rPr>
              <a:t></a:t>
            </a:r>
            <a:r>
              <a:rPr lang="en-US" sz="2600" dirty="0" smtClean="0">
                <a:cs typeface="Times New Roman" panose="02020603050405020304" pitchFamily="18" charset="0"/>
              </a:rPr>
              <a:t> indicates vector dot product, ||x</a:t>
            </a:r>
            <a:r>
              <a:rPr lang="en-US" sz="2600" baseline="-25000" dirty="0" smtClean="0">
                <a:cs typeface="Times New Roman" panose="02020603050405020304" pitchFamily="18" charset="0"/>
              </a:rPr>
              <a:t>i</a:t>
            </a:r>
            <a:r>
              <a:rPr lang="en-US" sz="2600" dirty="0" smtClean="0">
                <a:cs typeface="Times New Roman" panose="02020603050405020304" pitchFamily="18" charset="0"/>
              </a:rPr>
              <a:t>|| the length of vector </a:t>
            </a:r>
            <a:r>
              <a:rPr lang="en-US" sz="2600" i="1" dirty="0" smtClean="0">
                <a:cs typeface="Times New Roman" panose="02020603050405020304" pitchFamily="18" charset="0"/>
              </a:rPr>
              <a:t>d</a:t>
            </a:r>
            <a:endParaRPr lang="en-US" sz="2600" dirty="0" smtClean="0"/>
          </a:p>
        </p:txBody>
      </p:sp>
      <p:graphicFrame>
        <p:nvGraphicFramePr>
          <p:cNvPr id="2050" name="Object 6"/>
          <p:cNvGraphicFramePr>
            <a:graphicFrameLocks noChangeAspect="1"/>
          </p:cNvGraphicFramePr>
          <p:nvPr/>
        </p:nvGraphicFramePr>
        <p:xfrm>
          <a:off x="2924175" y="3986892"/>
          <a:ext cx="3933825" cy="1194708"/>
        </p:xfrm>
        <a:graphic>
          <a:graphicData uri="http://schemas.openxmlformats.org/presentationml/2006/ole">
            <mc:AlternateContent xmlns:mc="http://schemas.openxmlformats.org/markup-compatibility/2006">
              <mc:Choice xmlns:v="urn:schemas-microsoft-com:vml" Requires="v">
                <p:oleObj spid="_x0000_s172127" name="Equation" r:id="rId1" imgW="1968500" imgH="1016000" progId="Equation.3">
                  <p:embed/>
                </p:oleObj>
              </mc:Choice>
              <mc:Fallback>
                <p:oleObj name="Equation" r:id="rId1" imgW="1968500" imgH="1016000" progId="Equation.3">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75" y="3986892"/>
                        <a:ext cx="3933825" cy="1194708"/>
                      </a:xfrm>
                      <a:prstGeom prst="rect">
                        <a:avLst/>
                      </a:prstGeom>
                      <a:noFill/>
                      <a:ln>
                        <a:noFill/>
                      </a:ln>
                      <a:effectLst/>
                    </p:spPr>
                  </p:pic>
                </p:oleObj>
              </mc:Fallback>
            </mc:AlternateContent>
          </a:graphicData>
        </a:graphic>
      </p:graphicFrame>
      <p:graphicFrame>
        <p:nvGraphicFramePr>
          <p:cNvPr id="172038" name="Object 1024"/>
          <p:cNvGraphicFramePr>
            <a:graphicFrameLocks noChangeAspect="1"/>
          </p:cNvGraphicFramePr>
          <p:nvPr/>
        </p:nvGraphicFramePr>
        <p:xfrm>
          <a:off x="2133601" y="1416332"/>
          <a:ext cx="3886199" cy="1022068"/>
        </p:xfrm>
        <a:graphic>
          <a:graphicData uri="http://schemas.openxmlformats.org/presentationml/2006/ole">
            <mc:AlternateContent xmlns:mc="http://schemas.openxmlformats.org/markup-compatibility/2006">
              <mc:Choice xmlns:v="urn:schemas-microsoft-com:vml" Requires="v">
                <p:oleObj spid="_x0000_s172128" name="Equation" r:id="rId3" imgW="2717800" imgH="698500" progId="Equation.3">
                  <p:embed/>
                </p:oleObj>
              </mc:Choice>
              <mc:Fallback>
                <p:oleObj name="Equation" r:id="rId3" imgW="2717800" imgH="698500" progId="Equation.3">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1" y="1416332"/>
                        <a:ext cx="3886199" cy="1022068"/>
                      </a:xfrm>
                      <a:prstGeom prst="rect">
                        <a:avLst/>
                      </a:prstGeom>
                      <a:noFill/>
                      <a:ln>
                        <a:noFill/>
                      </a:ln>
                      <a:effec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blinds(horizontal)">
                                      <p:cBhvr>
                                        <p:cTn id="7" dur="500"/>
                                        <p:tgtEl>
                                          <p:spTgt spid="2">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blinds(horizontal)">
                                      <p:cBhvr>
                                        <p:cTn id="10" dur="500"/>
                                        <p:tgtEl>
                                          <p:spTgt spid="2">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animEffect transition="in" filter="blinds(horizontal)">
                                      <p:cBhvr>
                                        <p:cTn id="13" dur="500"/>
                                        <p:tgtEl>
                                          <p:spTgt spid="2">
                                            <p:txEl>
                                              <p:pRg st="9" end="9"/>
                                            </p:txEl>
                                          </p:spTgt>
                                        </p:tgtEl>
                                      </p:cBhvr>
                                    </p:animEffect>
                                  </p:childTnLst>
                                </p:cTn>
                              </p:par>
                              <p:par>
                                <p:cTn id="14" presetID="21" presetClass="entr" presetSubtype="4"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wheel(4)">
                                      <p:cBhvr>
                                        <p:cTn id="16"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15D20669-DB9E-4080-8262-9F33BC377ED0}" type="slidenum">
              <a:rPr lang="en-US" altLang="en-US" sz="1400" smtClean="0">
                <a:latin typeface="Tahoma" panose="020B0604030504040204" pitchFamily="34" charset="0"/>
                <a:ea typeface="Arial Unicode MS" panose="020B0604020202020204" pitchFamily="34" charset="-128"/>
                <a:cs typeface="Arial" panose="020B0604020202020204" pitchFamily="34" charset="0"/>
              </a:rPr>
            </a:fld>
            <a:endParaRPr lang="en-US" altLang="en-US" sz="1400" smtClean="0">
              <a:latin typeface="Tahoma" panose="020B0604030504040204" pitchFamily="34" charset="0"/>
              <a:ea typeface="Arial Unicode MS" panose="020B0604020202020204" pitchFamily="34" charset="-128"/>
              <a:cs typeface="Arial" panose="020B0604020202020204" pitchFamily="34" charset="0"/>
            </a:endParaRPr>
          </a:p>
        </p:txBody>
      </p:sp>
      <p:sp>
        <p:nvSpPr>
          <p:cNvPr id="173059" name="Rectangle 2"/>
          <p:cNvSpPr>
            <a:spLocks noGrp="1" noChangeArrowheads="1"/>
          </p:cNvSpPr>
          <p:nvPr>
            <p:ph type="title"/>
          </p:nvPr>
        </p:nvSpPr>
        <p:spPr>
          <a:xfrm>
            <a:off x="752475" y="304800"/>
            <a:ext cx="7626350" cy="609600"/>
          </a:xfrm>
          <a:noFill/>
        </p:spPr>
        <p:txBody>
          <a:bodyPr lIns="92075" tIns="46038" rIns="92075" bIns="46038"/>
          <a:lstStyle/>
          <a:p>
            <a:pPr eaLnBrk="1" hangingPunct="1"/>
            <a:r>
              <a:rPr lang="en-US" altLang="en-US" smtClean="0">
                <a:solidFill>
                  <a:srgbClr val="170981"/>
                </a:solidFill>
              </a:rPr>
              <a:t> Example: Similarity measure</a:t>
            </a:r>
            <a:endParaRPr lang="en-US" altLang="en-US" smtClean="0">
              <a:solidFill>
                <a:srgbClr val="170981"/>
              </a:solidFill>
            </a:endParaRPr>
          </a:p>
        </p:txBody>
      </p:sp>
      <p:sp>
        <p:nvSpPr>
          <p:cNvPr id="24580" name="Rectangle 3"/>
          <p:cNvSpPr>
            <a:spLocks noGrp="1" noChangeArrowheads="1"/>
          </p:cNvSpPr>
          <p:nvPr>
            <p:ph type="body" idx="1"/>
          </p:nvPr>
        </p:nvSpPr>
        <p:spPr>
          <a:xfrm>
            <a:off x="76200" y="1066800"/>
            <a:ext cx="8839200" cy="5257800"/>
          </a:xfrm>
        </p:spPr>
        <p:txBody>
          <a:bodyPr lIns="92075" tIns="46038" rIns="92075" bIns="46038"/>
          <a:lstStyle/>
          <a:p>
            <a:pPr algn="just" eaLnBrk="1" hangingPunct="1">
              <a:defRPr/>
            </a:pPr>
            <a:r>
              <a:rPr lang="en-US" sz="2800" dirty="0" smtClean="0">
                <a:cs typeface="Times New Roman" panose="02020603050405020304" pitchFamily="18" charset="0"/>
              </a:rPr>
              <a:t>Ex: Find the </a:t>
            </a:r>
            <a:r>
              <a:rPr lang="en-US" sz="2800" b="1" dirty="0" smtClean="0">
                <a:cs typeface="Times New Roman" panose="02020603050405020304" pitchFamily="18" charset="0"/>
              </a:rPr>
              <a:t>similarity</a:t>
            </a:r>
            <a:r>
              <a:rPr lang="en-US" sz="2800" dirty="0" smtClean="0">
                <a:cs typeface="Times New Roman" panose="02020603050405020304" pitchFamily="18" charset="0"/>
              </a:rPr>
              <a:t> between documents 1 and 2.</a:t>
            </a:r>
            <a:endParaRPr lang="en-US" sz="2800" dirty="0" smtClean="0">
              <a:cs typeface="Times New Roman" panose="02020603050405020304" pitchFamily="18" charset="0"/>
            </a:endParaRPr>
          </a:p>
          <a:p>
            <a:pPr lvl="1" algn="just" eaLnBrk="1" hangingPunct="1">
              <a:buFont typeface="Wingdings" panose="05000000000000000000" pitchFamily="2" charset="2"/>
              <a:buNone/>
              <a:defRPr/>
            </a:pPr>
            <a:r>
              <a:rPr lang="en-US" i="1" dirty="0" smtClean="0">
                <a:cs typeface="Times New Roman" panose="02020603050405020304" pitchFamily="18" charset="0"/>
              </a:rPr>
              <a:t>d</a:t>
            </a:r>
            <a:r>
              <a:rPr lang="en-US" i="1" baseline="-30000" dirty="0" smtClean="0">
                <a:cs typeface="Times New Roman" panose="02020603050405020304" pitchFamily="18" charset="0"/>
              </a:rPr>
              <a:t>1</a:t>
            </a:r>
            <a:r>
              <a:rPr lang="en-US" i="1" dirty="0" smtClean="0">
                <a:cs typeface="Times New Roman" panose="02020603050405020304" pitchFamily="18" charset="0"/>
              </a:rPr>
              <a:t> </a:t>
            </a:r>
            <a:r>
              <a:rPr lang="en-US" b="1" dirty="0" smtClean="0">
                <a:cs typeface="Times New Roman" panose="02020603050405020304" pitchFamily="18" charset="0"/>
              </a:rPr>
              <a:t>=  </a:t>
            </a:r>
            <a:r>
              <a:rPr lang="en-US" dirty="0" smtClean="0">
                <a:cs typeface="Times New Roman" panose="02020603050405020304" pitchFamily="18" charset="0"/>
              </a:rPr>
              <a:t>(5, 0, 3, 0, 2, 0, 0, 2, 0, 0)</a:t>
            </a:r>
            <a:endParaRPr lang="en-US" dirty="0" smtClean="0">
              <a:cs typeface="Times New Roman" panose="02020603050405020304" pitchFamily="18" charset="0"/>
            </a:endParaRPr>
          </a:p>
          <a:p>
            <a:pPr lvl="1" algn="just" eaLnBrk="1" hangingPunct="1">
              <a:buFont typeface="Wingdings" panose="05000000000000000000" pitchFamily="2" charset="2"/>
              <a:buNone/>
              <a:defRPr/>
            </a:pPr>
            <a:r>
              <a:rPr lang="en-US" i="1" dirty="0" smtClean="0">
                <a:cs typeface="Times New Roman" panose="02020603050405020304" pitchFamily="18" charset="0"/>
              </a:rPr>
              <a:t>d</a:t>
            </a:r>
            <a:r>
              <a:rPr lang="en-US" i="1" baseline="-30000" dirty="0" smtClean="0">
                <a:cs typeface="Times New Roman" panose="02020603050405020304" pitchFamily="18" charset="0"/>
              </a:rPr>
              <a:t>2</a:t>
            </a:r>
            <a:r>
              <a:rPr lang="en-US" b="1" dirty="0" smtClean="0">
                <a:cs typeface="Times New Roman" panose="02020603050405020304" pitchFamily="18" charset="0"/>
              </a:rPr>
              <a:t> =  </a:t>
            </a:r>
            <a:r>
              <a:rPr lang="en-US" dirty="0" smtClean="0">
                <a:cs typeface="Times New Roman" panose="02020603050405020304" pitchFamily="18" charset="0"/>
              </a:rPr>
              <a:t>(3, 0, 2, 0, 1, 1, 0, 1, 0, 1)</a:t>
            </a:r>
            <a:endParaRPr lang="en-US" dirty="0" smtClean="0">
              <a:cs typeface="Times New Roman" panose="02020603050405020304" pitchFamily="18" charset="0"/>
            </a:endParaRPr>
          </a:p>
          <a:p>
            <a:pPr lvl="1" algn="just" eaLnBrk="1" hangingPunct="1">
              <a:buFont typeface="Wingdings" panose="05000000000000000000" pitchFamily="2" charset="2"/>
              <a:buNone/>
              <a:defRPr/>
            </a:pPr>
            <a:endParaRPr lang="en-US" sz="1050" i="1" dirty="0" smtClean="0">
              <a:cs typeface="Times New Roman" panose="02020603050405020304" pitchFamily="18" charset="0"/>
            </a:endParaRPr>
          </a:p>
          <a:p>
            <a:pPr marL="285750" lvl="1" algn="just" eaLnBrk="1" hangingPunct="1">
              <a:buFont typeface="Wingdings" panose="05000000000000000000" pitchFamily="2" charset="2"/>
              <a:buNone/>
              <a:defRPr/>
            </a:pPr>
            <a:r>
              <a:rPr lang="en-US" i="1" dirty="0" smtClean="0">
                <a:cs typeface="Times New Roman" panose="02020603050405020304" pitchFamily="18" charset="0"/>
              </a:rPr>
              <a:t>d</a:t>
            </a:r>
            <a:r>
              <a:rPr lang="en-US" i="1" baseline="-30000" dirty="0" smtClean="0">
                <a:cs typeface="Times New Roman" panose="02020603050405020304" pitchFamily="18" charset="0"/>
              </a:rPr>
              <a:t>1</a:t>
            </a:r>
            <a:r>
              <a:rPr lang="en-US" dirty="0" smtClean="0">
                <a:cs typeface="Times New Roman" panose="02020603050405020304" pitchFamily="18" charset="0"/>
                <a:sym typeface="Symbol" panose="05050102010706020507" pitchFamily="18" charset="2"/>
              </a:rPr>
              <a:t></a:t>
            </a:r>
            <a:r>
              <a:rPr lang="en-US" i="1" dirty="0" smtClean="0">
                <a:cs typeface="Times New Roman" panose="02020603050405020304" pitchFamily="18" charset="0"/>
              </a:rPr>
              <a:t>d</a:t>
            </a:r>
            <a:r>
              <a:rPr lang="en-US" i="1" baseline="-30000" dirty="0" smtClean="0">
                <a:cs typeface="Times New Roman" panose="02020603050405020304" pitchFamily="18" charset="0"/>
              </a:rPr>
              <a:t>2</a:t>
            </a:r>
            <a:r>
              <a:rPr lang="en-US" dirty="0" smtClean="0">
                <a:cs typeface="Times New Roman" panose="02020603050405020304" pitchFamily="18" charset="0"/>
              </a:rPr>
              <a:t>=5*3+0*0+3*2+0*0+2*1+0*1+0*1+2*1+0*0+0*1= 25</a:t>
            </a:r>
            <a:endParaRPr lang="en-US" dirty="0" smtClean="0">
              <a:cs typeface="Times New Roman" panose="02020603050405020304" pitchFamily="18" charset="0"/>
            </a:endParaRPr>
          </a:p>
          <a:p>
            <a:pPr marL="285750" lvl="1" algn="just" eaLnBrk="1" hangingPunct="1">
              <a:buFont typeface="Wingdings" panose="05000000000000000000" pitchFamily="2" charset="2"/>
              <a:buNone/>
              <a:defRPr/>
            </a:pPr>
            <a:endParaRPr lang="en-US" sz="1050" dirty="0" smtClean="0">
              <a:cs typeface="Times New Roman" panose="02020603050405020304" pitchFamily="18" charset="0"/>
            </a:endParaRPr>
          </a:p>
          <a:p>
            <a:pPr marL="228600" lvl="1" indent="-182880" algn="just" eaLnBrk="1" hangingPunct="1">
              <a:buFont typeface="Wingdings" panose="05000000000000000000" pitchFamily="2" charset="2"/>
              <a:buNone/>
              <a:defRPr/>
            </a:pPr>
            <a:r>
              <a:rPr lang="en-US" dirty="0" smtClean="0">
                <a:cs typeface="Times New Roman" panose="02020603050405020304" pitchFamily="18" charset="0"/>
              </a:rPr>
              <a:t>||</a:t>
            </a:r>
            <a:r>
              <a:rPr lang="en-US" i="1" dirty="0" smtClean="0">
                <a:cs typeface="Times New Roman" panose="02020603050405020304" pitchFamily="18" charset="0"/>
              </a:rPr>
              <a:t>d</a:t>
            </a:r>
            <a:r>
              <a:rPr lang="en-US" i="1" baseline="-30000" dirty="0" smtClean="0">
                <a:cs typeface="Times New Roman" panose="02020603050405020304" pitchFamily="18" charset="0"/>
              </a:rPr>
              <a:t>1</a:t>
            </a:r>
            <a:r>
              <a:rPr lang="en-US" dirty="0" smtClean="0">
                <a:cs typeface="Times New Roman" panose="02020603050405020304" pitchFamily="18" charset="0"/>
              </a:rPr>
              <a:t>||=(5*5+0*0+3*3+0*0+2*2+0*0+0*0+2*2+0*0+0*0)</a:t>
            </a:r>
            <a:r>
              <a:rPr lang="en-US" baseline="30000" dirty="0" smtClean="0">
                <a:cs typeface="Times New Roman" panose="02020603050405020304" pitchFamily="18" charset="0"/>
              </a:rPr>
              <a:t>½</a:t>
            </a:r>
            <a:r>
              <a:rPr lang="en-US" dirty="0" smtClean="0">
                <a:cs typeface="Times New Roman" panose="02020603050405020304" pitchFamily="18" charset="0"/>
              </a:rPr>
              <a:t> =(42)</a:t>
            </a:r>
            <a:r>
              <a:rPr lang="en-US" baseline="30000" dirty="0" smtClean="0">
                <a:cs typeface="Times New Roman" panose="02020603050405020304" pitchFamily="18" charset="0"/>
              </a:rPr>
              <a:t>½</a:t>
            </a:r>
            <a:r>
              <a:rPr lang="en-US" dirty="0" smtClean="0">
                <a:cs typeface="Times New Roman" panose="02020603050405020304" pitchFamily="18" charset="0"/>
              </a:rPr>
              <a:t> = 6.481</a:t>
            </a:r>
            <a:endParaRPr lang="en-US" sz="1050" dirty="0" smtClean="0">
              <a:cs typeface="Times New Roman" panose="02020603050405020304" pitchFamily="18" charset="0"/>
            </a:endParaRPr>
          </a:p>
          <a:p>
            <a:pPr marL="332105" lvl="1" algn="just" eaLnBrk="1" hangingPunct="1">
              <a:buFont typeface="Wingdings" panose="05000000000000000000" pitchFamily="2" charset="2"/>
              <a:buNone/>
              <a:defRPr/>
            </a:pPr>
            <a:r>
              <a:rPr lang="en-US" dirty="0" smtClean="0">
                <a:cs typeface="Times New Roman" panose="02020603050405020304" pitchFamily="18" charset="0"/>
              </a:rPr>
              <a:t>||</a:t>
            </a:r>
            <a:r>
              <a:rPr lang="en-US" i="1" dirty="0" smtClean="0">
                <a:cs typeface="Times New Roman" panose="02020603050405020304" pitchFamily="18" charset="0"/>
              </a:rPr>
              <a:t>d</a:t>
            </a:r>
            <a:r>
              <a:rPr lang="en-US" i="1" baseline="-30000" dirty="0" smtClean="0">
                <a:cs typeface="Times New Roman" panose="02020603050405020304" pitchFamily="18" charset="0"/>
              </a:rPr>
              <a:t>2</a:t>
            </a:r>
            <a:r>
              <a:rPr lang="en-US" dirty="0" smtClean="0">
                <a:cs typeface="Times New Roman" panose="02020603050405020304" pitchFamily="18" charset="0"/>
              </a:rPr>
              <a:t>||=(3*3+0*0+2*2+0*0+1*1+1*1+0*0+1*1+0*0+1*1)</a:t>
            </a:r>
            <a:r>
              <a:rPr lang="en-US" baseline="30000" dirty="0" smtClean="0">
                <a:cs typeface="Times New Roman" panose="02020603050405020304" pitchFamily="18" charset="0"/>
              </a:rPr>
              <a:t>½ </a:t>
            </a:r>
            <a:r>
              <a:rPr lang="en-US" dirty="0" smtClean="0">
                <a:cs typeface="Times New Roman" panose="02020603050405020304" pitchFamily="18" charset="0"/>
              </a:rPr>
              <a:t>= (17)</a:t>
            </a:r>
            <a:r>
              <a:rPr lang="en-US" baseline="30000" dirty="0" smtClean="0">
                <a:cs typeface="Times New Roman" panose="02020603050405020304" pitchFamily="18" charset="0"/>
              </a:rPr>
              <a:t>½  </a:t>
            </a:r>
            <a:r>
              <a:rPr lang="en-US" dirty="0" smtClean="0">
                <a:cs typeface="Times New Roman" panose="02020603050405020304" pitchFamily="18" charset="0"/>
              </a:rPr>
              <a:t> = 4.12</a:t>
            </a:r>
            <a:endParaRPr lang="en-US" dirty="0" smtClean="0">
              <a:cs typeface="Times New Roman" panose="02020603050405020304" pitchFamily="18" charset="0"/>
            </a:endParaRPr>
          </a:p>
          <a:p>
            <a:pPr lvl="1" algn="just" eaLnBrk="1" hangingPunct="1">
              <a:buFont typeface="Wingdings" panose="05000000000000000000" pitchFamily="2" charset="2"/>
              <a:buNone/>
              <a:defRPr/>
            </a:pPr>
            <a:r>
              <a:rPr lang="en-US" sz="3200" dirty="0" err="1" smtClean="0">
                <a:cs typeface="Times New Roman" panose="02020603050405020304" pitchFamily="18" charset="0"/>
              </a:rPr>
              <a:t>cos</a:t>
            </a:r>
            <a:r>
              <a:rPr lang="en-US" sz="3200" dirty="0" smtClean="0">
                <a:cs typeface="Times New Roman" panose="02020603050405020304" pitchFamily="18" charset="0"/>
              </a:rPr>
              <a:t>(</a:t>
            </a:r>
            <a:r>
              <a:rPr lang="en-US" sz="3200" i="1" dirty="0" smtClean="0">
                <a:cs typeface="Times New Roman" panose="02020603050405020304" pitchFamily="18" charset="0"/>
              </a:rPr>
              <a:t>d</a:t>
            </a:r>
            <a:r>
              <a:rPr lang="en-US" sz="3200" i="1" baseline="-30000" dirty="0" smtClean="0">
                <a:cs typeface="Times New Roman" panose="02020603050405020304" pitchFamily="18" charset="0"/>
              </a:rPr>
              <a:t>1</a:t>
            </a:r>
            <a:r>
              <a:rPr lang="en-US" sz="3200" i="1" dirty="0" smtClean="0">
                <a:cs typeface="Times New Roman" panose="02020603050405020304" pitchFamily="18" charset="0"/>
              </a:rPr>
              <a:t>, d</a:t>
            </a:r>
            <a:r>
              <a:rPr lang="en-US" sz="3200" i="1" baseline="-30000" dirty="0" smtClean="0">
                <a:cs typeface="Times New Roman" panose="02020603050405020304" pitchFamily="18" charset="0"/>
              </a:rPr>
              <a:t>2</a:t>
            </a:r>
            <a:r>
              <a:rPr lang="en-US" sz="3200" dirty="0" smtClean="0">
                <a:cs typeface="Times New Roman" panose="02020603050405020304" pitchFamily="18" charset="0"/>
              </a:rPr>
              <a:t> ) = 0.94</a:t>
            </a:r>
            <a:endParaRPr lang="en-US" sz="3200" dirty="0" smtClean="0">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580">
                                            <p:txEl>
                                              <p:pRg st="4" end="4"/>
                                            </p:txEl>
                                          </p:spTgt>
                                        </p:tgtEl>
                                        <p:attrNameLst>
                                          <p:attrName>style.visibility</p:attrName>
                                        </p:attrNameLst>
                                      </p:cBhvr>
                                      <p:to>
                                        <p:strVal val="visible"/>
                                      </p:to>
                                    </p:set>
                                    <p:animEffect transition="in" filter="blinds(horizontal)">
                                      <p:cBhvr>
                                        <p:cTn id="7" dur="500"/>
                                        <p:tgtEl>
                                          <p:spTgt spid="24580">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4580">
                                            <p:txEl>
                                              <p:pRg st="6" end="6"/>
                                            </p:txEl>
                                          </p:spTgt>
                                        </p:tgtEl>
                                        <p:attrNameLst>
                                          <p:attrName>style.visibility</p:attrName>
                                        </p:attrNameLst>
                                      </p:cBhvr>
                                      <p:to>
                                        <p:strVal val="visible"/>
                                      </p:to>
                                    </p:set>
                                    <p:animEffect transition="in" filter="blinds(horizontal)">
                                      <p:cBhvr>
                                        <p:cTn id="10" dur="500"/>
                                        <p:tgtEl>
                                          <p:spTgt spid="24580">
                                            <p:txEl>
                                              <p:pRg st="6" end="6"/>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4580">
                                            <p:txEl>
                                              <p:pRg st="7" end="7"/>
                                            </p:txEl>
                                          </p:spTgt>
                                        </p:tgtEl>
                                        <p:attrNameLst>
                                          <p:attrName>style.visibility</p:attrName>
                                        </p:attrNameLst>
                                      </p:cBhvr>
                                      <p:to>
                                        <p:strVal val="visible"/>
                                      </p:to>
                                    </p:set>
                                    <p:animEffect transition="in" filter="blinds(horizontal)">
                                      <p:cBhvr>
                                        <p:cTn id="13" dur="500"/>
                                        <p:tgtEl>
                                          <p:spTgt spid="24580">
                                            <p:txEl>
                                              <p:pRg st="7" end="7"/>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4580">
                                            <p:txEl>
                                              <p:pRg st="8" end="8"/>
                                            </p:txEl>
                                          </p:spTgt>
                                        </p:tgtEl>
                                        <p:attrNameLst>
                                          <p:attrName>style.visibility</p:attrName>
                                        </p:attrNameLst>
                                      </p:cBhvr>
                                      <p:to>
                                        <p:strVal val="visible"/>
                                      </p:to>
                                    </p:set>
                                    <p:animEffect transition="in" filter="blinds(horizontal)">
                                      <p:cBhvr>
                                        <p:cTn id="16" dur="500"/>
                                        <p:tgtEl>
                                          <p:spTgt spid="2458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tle 1"/>
          <p:cNvSpPr>
            <a:spLocks noGrp="1"/>
          </p:cNvSpPr>
          <p:nvPr>
            <p:ph type="title"/>
          </p:nvPr>
        </p:nvSpPr>
        <p:spPr>
          <a:xfrm>
            <a:off x="533400" y="2362200"/>
            <a:ext cx="7772400" cy="1143000"/>
          </a:xfrm>
        </p:spPr>
        <p:txBody>
          <a:bodyPr/>
          <a:lstStyle/>
          <a:p>
            <a:r>
              <a:rPr lang="en-US" altLang="en-US" smtClean="0"/>
              <a:t>MIR system evaluation</a:t>
            </a:r>
            <a:endParaRPr lang="en-US" altLang="en-US" smtClean="0"/>
          </a:p>
        </p:txBody>
      </p:sp>
      <p:sp>
        <p:nvSpPr>
          <p:cNvPr id="175107"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EFE3061-CF4F-4CC2-9B33-6604A83FACD8}" type="slidenum">
              <a:rPr lang="en-US" altLang="en-US" sz="1400" smtClean="0"/>
            </a:fld>
            <a:endParaRPr lang="en-US" altLang="en-US" sz="1400" smtClean="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Number Placeholder 4"/>
          <p:cNvSpPr txBox="1">
            <a:spLocks noGrp="1"/>
          </p:cNvSpPr>
          <p:nvPr/>
        </p:nvSpPr>
        <p:spPr bwMode="auto">
          <a:xfrm>
            <a:off x="69342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1" hangingPunct="1">
              <a:spcBef>
                <a:spcPct val="0"/>
              </a:spcBef>
              <a:buFontTx/>
              <a:buNone/>
            </a:pPr>
            <a:fld id="{967A5DD2-CCB3-44B4-BC1B-49CDB31EE97D}" type="slidenum">
              <a:rPr lang="en-US" altLang="en-US" sz="1200">
                <a:latin typeface="Helvetica" panose="020B0604020202020204" pitchFamily="34" charset="0"/>
              </a:rPr>
            </a:fld>
            <a:endParaRPr lang="en-US" altLang="en-US" sz="1200"/>
          </a:p>
        </p:txBody>
      </p:sp>
      <p:sp>
        <p:nvSpPr>
          <p:cNvPr id="176131" name="Rectangle 2"/>
          <p:cNvSpPr>
            <a:spLocks noGrp="1" noChangeArrowheads="1"/>
          </p:cNvSpPr>
          <p:nvPr>
            <p:ph type="title" idx="4294967295"/>
          </p:nvPr>
        </p:nvSpPr>
        <p:spPr>
          <a:xfrm>
            <a:off x="1600200" y="131191"/>
            <a:ext cx="6096000" cy="639763"/>
          </a:xfrm>
        </p:spPr>
        <p:txBody>
          <a:bodyPr/>
          <a:lstStyle/>
          <a:p>
            <a:pPr eaLnBrk="1" hangingPunct="1"/>
            <a:r>
              <a:rPr lang="en-US" altLang="zh-TW" sz="4000" dirty="0" smtClean="0">
                <a:ea typeface="PMingLiU" panose="02020500000000000000" pitchFamily="18" charset="-120"/>
              </a:rPr>
              <a:t>Why System Evaluation?</a:t>
            </a:r>
            <a:endParaRPr lang="en-US" altLang="zh-TW" sz="4000" dirty="0" smtClean="0">
              <a:ea typeface="PMingLiU" panose="02020500000000000000" pitchFamily="18" charset="-120"/>
            </a:endParaRPr>
          </a:p>
        </p:txBody>
      </p:sp>
      <p:sp>
        <p:nvSpPr>
          <p:cNvPr id="176132" name="Rectangle 3"/>
          <p:cNvSpPr>
            <a:spLocks noGrp="1" noChangeArrowheads="1"/>
          </p:cNvSpPr>
          <p:nvPr>
            <p:ph type="body" idx="4294967295"/>
          </p:nvPr>
        </p:nvSpPr>
        <p:spPr>
          <a:xfrm>
            <a:off x="152400" y="792163"/>
            <a:ext cx="5977512" cy="5837237"/>
          </a:xfrm>
        </p:spPr>
        <p:txBody>
          <a:bodyPr/>
          <a:lstStyle/>
          <a:p>
            <a:pPr marL="168275" indent="-168275" eaLnBrk="1" hangingPunct="1">
              <a:spcBef>
                <a:spcPct val="0"/>
              </a:spcBef>
            </a:pPr>
            <a:r>
              <a:rPr lang="en-US" altLang="en-US" sz="2800" dirty="0" smtClean="0"/>
              <a:t>It provides the ability to verify and validate the  MIR system</a:t>
            </a:r>
            <a:endParaRPr lang="en-US" altLang="en-US" sz="2800" dirty="0" smtClean="0"/>
          </a:p>
          <a:p>
            <a:pPr lvl="3" eaLnBrk="1" hangingPunct="1">
              <a:spcBef>
                <a:spcPct val="0"/>
              </a:spcBef>
            </a:pPr>
            <a:endParaRPr lang="en-US" altLang="en-US" sz="600" dirty="0" smtClean="0"/>
          </a:p>
          <a:p>
            <a:pPr marL="168275" indent="-168275" eaLnBrk="1" hangingPunct="1">
              <a:spcBef>
                <a:spcPct val="0"/>
              </a:spcBef>
            </a:pPr>
            <a:r>
              <a:rPr lang="en-US" altLang="en-US" sz="2800" dirty="0" smtClean="0"/>
              <a:t>Evaluation has two steps:</a:t>
            </a:r>
            <a:endParaRPr lang="en-US" altLang="en-US" sz="2800" dirty="0" smtClean="0"/>
          </a:p>
          <a:p>
            <a:pPr marL="463550" lvl="1" indent="-180975" eaLnBrk="1" hangingPunct="1">
              <a:spcBef>
                <a:spcPct val="0"/>
              </a:spcBef>
            </a:pPr>
            <a:r>
              <a:rPr lang="en-US" altLang="en-US" dirty="0" smtClean="0"/>
              <a:t>Verification: helps to check ‘the system is right’; i.e. the first thing we have to evaluate the functionality of the system to correct logical and syntax errors</a:t>
            </a:r>
            <a:endParaRPr lang="en-US" altLang="en-US" dirty="0" smtClean="0"/>
          </a:p>
          <a:p>
            <a:pPr marL="463550" lvl="1" indent="-180975" eaLnBrk="1" hangingPunct="1">
              <a:spcBef>
                <a:spcPct val="0"/>
              </a:spcBef>
            </a:pPr>
            <a:r>
              <a:rPr lang="en-US" altLang="en-US" dirty="0" smtClean="0"/>
              <a:t>Validation: helps to check ‘it is the right system’, i.e. it is also crucial to evaluate whether the system is achieving its goal by retrieving relevant documents for users</a:t>
            </a:r>
            <a:endParaRPr lang="en-US" altLang="en-US" dirty="0" smtClean="0"/>
          </a:p>
        </p:txBody>
      </p:sp>
      <p:grpSp>
        <p:nvGrpSpPr>
          <p:cNvPr id="2" name="Group 4"/>
          <p:cNvGrpSpPr/>
          <p:nvPr/>
        </p:nvGrpSpPr>
        <p:grpSpPr bwMode="auto">
          <a:xfrm>
            <a:off x="6189663" y="1676400"/>
            <a:ext cx="2725737" cy="4124325"/>
            <a:chOff x="3905251" y="1676400"/>
            <a:chExt cx="2724943" cy="4124325"/>
          </a:xfrm>
        </p:grpSpPr>
        <p:sp>
          <p:nvSpPr>
            <p:cNvPr id="176136" name="Rectangle 5"/>
            <p:cNvSpPr>
              <a:spLocks noChangeArrowheads="1"/>
            </p:cNvSpPr>
            <p:nvPr/>
          </p:nvSpPr>
          <p:spPr bwMode="auto">
            <a:xfrm>
              <a:off x="3962400" y="1676400"/>
              <a:ext cx="2057400" cy="1066800"/>
            </a:xfrm>
            <a:prstGeom prst="rect">
              <a:avLst/>
            </a:prstGeom>
            <a:solidFill>
              <a:srgbClr val="98ED87"/>
            </a:solidFill>
            <a:ln w="9525">
              <a:miter lim="800000"/>
            </a:ln>
            <a:scene3d>
              <a:camera prst="legacyObliqueTopRight"/>
              <a:lightRig rig="legacyFlat3" dir="b"/>
            </a:scene3d>
            <a:sp3d extrusionH="430200" prstMaterial="legacyMatte">
              <a:bevelT w="13500" h="13500" prst="angle"/>
              <a:bevelB w="13500" h="13500" prst="angle"/>
              <a:extrusionClr>
                <a:srgbClr val="98ED87"/>
              </a:extrusionClr>
              <a:contourClr>
                <a:srgbClr val="98ED87"/>
              </a:contourClr>
            </a:sp3d>
          </p:spPr>
          <p:txBody>
            <a:bodyPr wrap="none" anchor="ctr">
              <a:flatTx/>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Develop IR</a:t>
              </a:r>
              <a:endParaRPr lang="en-US" altLang="en-US" sz="2400"/>
            </a:p>
            <a:p>
              <a:pPr algn="ctr" eaLnBrk="1" hangingPunct="1">
                <a:spcBef>
                  <a:spcPct val="0"/>
                </a:spcBef>
                <a:buFontTx/>
                <a:buNone/>
              </a:pPr>
              <a:r>
                <a:rPr lang="en-US" altLang="en-US" sz="2400"/>
                <a:t>System</a:t>
              </a:r>
              <a:endParaRPr lang="en-US" altLang="en-US" sz="2400"/>
            </a:p>
          </p:txBody>
        </p:sp>
        <p:sp>
          <p:nvSpPr>
            <p:cNvPr id="176137" name="Line 7"/>
            <p:cNvSpPr>
              <a:spLocks noChangeShapeType="1"/>
            </p:cNvSpPr>
            <p:nvPr/>
          </p:nvSpPr>
          <p:spPr bwMode="auto">
            <a:xfrm>
              <a:off x="4876800" y="2743200"/>
              <a:ext cx="0" cy="4572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en-US"/>
            </a:p>
          </p:txBody>
        </p:sp>
        <p:grpSp>
          <p:nvGrpSpPr>
            <p:cNvPr id="176138" name="Group 30"/>
            <p:cNvGrpSpPr/>
            <p:nvPr/>
          </p:nvGrpSpPr>
          <p:grpSpPr bwMode="auto">
            <a:xfrm>
              <a:off x="3905251" y="3200400"/>
              <a:ext cx="2192342" cy="2600325"/>
              <a:chOff x="243" y="3120"/>
              <a:chExt cx="1381" cy="1638"/>
            </a:xfrm>
          </p:grpSpPr>
          <p:sp>
            <p:nvSpPr>
              <p:cNvPr id="176143" name="Rectangle 31"/>
              <p:cNvSpPr>
                <a:spLocks noChangeArrowheads="1"/>
              </p:cNvSpPr>
              <p:nvPr/>
            </p:nvSpPr>
            <p:spPr bwMode="auto">
              <a:xfrm>
                <a:off x="288" y="3120"/>
                <a:ext cx="1152" cy="576"/>
              </a:xfrm>
              <a:prstGeom prst="rect">
                <a:avLst/>
              </a:prstGeom>
              <a:solidFill>
                <a:schemeClr val="accent1"/>
              </a:solidFill>
              <a:ln w="12700">
                <a:solidFill>
                  <a:schemeClr val="tx1"/>
                </a:solidFill>
                <a:miter lim="800000"/>
              </a:ln>
            </p:spPr>
            <p:txBody>
              <a:bodyPr wrap="none" lIns="90000" tIns="46800" rIns="90000" bIns="46800"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Arial" panose="020B0604020202020204" pitchFamily="34" charset="0"/>
                </a:endParaRPr>
              </a:p>
            </p:txBody>
          </p:sp>
          <p:sp>
            <p:nvSpPr>
              <p:cNvPr id="22543" name="Text Box 32"/>
              <p:cNvSpPr txBox="1">
                <a:spLocks noChangeArrowheads="1"/>
              </p:cNvSpPr>
              <p:nvPr/>
            </p:nvSpPr>
            <p:spPr bwMode="auto">
              <a:xfrm>
                <a:off x="243" y="3137"/>
                <a:ext cx="1140" cy="525"/>
              </a:xfrm>
              <a:prstGeom prst="rect">
                <a:avLst/>
              </a:prstGeom>
            </p:spPr>
            <p:style>
              <a:lnRef idx="1">
                <a:schemeClr val="accent4"/>
              </a:lnRef>
              <a:fillRef idx="2">
                <a:schemeClr val="accent4"/>
              </a:fillRef>
              <a:effectRef idx="1">
                <a:schemeClr val="accent4"/>
              </a:effectRef>
              <a:fontRef idx="minor">
                <a:schemeClr val="dk1"/>
              </a:fontRef>
            </p:style>
            <p:txBody>
              <a:bodyPr lIns="90000" tIns="46800" rIns="90000" bIns="46800">
                <a:spAutoFit/>
              </a:bodyPr>
              <a:lstStyle/>
              <a:p>
                <a:pPr algn="ctr">
                  <a:defRPr/>
                </a:pPr>
                <a:r>
                  <a:rPr lang="en-US" dirty="0"/>
                  <a:t>Evaluate Its Performance</a:t>
                </a:r>
                <a:endParaRPr lang="en-US" dirty="0"/>
              </a:p>
            </p:txBody>
          </p:sp>
          <p:sp>
            <p:nvSpPr>
              <p:cNvPr id="176145" name="Rectangle 31"/>
              <p:cNvSpPr>
                <a:spLocks noChangeArrowheads="1"/>
              </p:cNvSpPr>
              <p:nvPr/>
            </p:nvSpPr>
            <p:spPr bwMode="auto">
              <a:xfrm>
                <a:off x="327" y="3984"/>
                <a:ext cx="1297" cy="234"/>
              </a:xfrm>
              <a:prstGeom prst="rect">
                <a:avLst/>
              </a:prstGeom>
              <a:solidFill>
                <a:schemeClr val="accent1"/>
              </a:solidFill>
              <a:ln w="12700">
                <a:solidFill>
                  <a:schemeClr val="tx1"/>
                </a:solidFill>
                <a:miter lim="800000"/>
              </a:ln>
            </p:spPr>
            <p:txBody>
              <a:bodyPr lIns="90000" tIns="46800" rIns="90000" bIns="46800"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Arial" panose="020B0604020202020204" pitchFamily="34" charset="0"/>
                </a:endParaRPr>
              </a:p>
            </p:txBody>
          </p:sp>
          <p:sp>
            <p:nvSpPr>
              <p:cNvPr id="22545" name="Text Box 32"/>
              <p:cNvSpPr txBox="1">
                <a:spLocks noChangeArrowheads="1"/>
              </p:cNvSpPr>
              <p:nvPr/>
            </p:nvSpPr>
            <p:spPr bwMode="auto">
              <a:xfrm>
                <a:off x="282" y="4001"/>
                <a:ext cx="1294" cy="757"/>
              </a:xfrm>
              <a:prstGeom prst="rect">
                <a:avLst/>
              </a:prstGeom>
            </p:spPr>
            <p:style>
              <a:lnRef idx="3">
                <a:schemeClr val="lt1"/>
              </a:lnRef>
              <a:fillRef idx="1">
                <a:schemeClr val="accent6"/>
              </a:fillRef>
              <a:effectRef idx="1">
                <a:schemeClr val="accent6"/>
              </a:effectRef>
              <a:fontRef idx="minor">
                <a:schemeClr val="lt1"/>
              </a:fontRef>
            </p:style>
            <p:txBody>
              <a:bodyPr lIns="90000" tIns="46800" rIns="90000" bIns="46800">
                <a:spAutoFit/>
              </a:bodyPr>
              <a:lstStyle/>
              <a:p>
                <a:pPr algn="ctr">
                  <a:defRPr/>
                </a:pPr>
                <a:r>
                  <a:rPr lang="en-US" dirty="0"/>
                  <a:t>Identify the gap that needs improvement</a:t>
                </a:r>
                <a:endParaRPr lang="en-US" dirty="0"/>
              </a:p>
            </p:txBody>
          </p:sp>
        </p:grpSp>
        <p:sp>
          <p:nvSpPr>
            <p:cNvPr id="176139" name="Line 7"/>
            <p:cNvSpPr>
              <a:spLocks noChangeShapeType="1"/>
            </p:cNvSpPr>
            <p:nvPr/>
          </p:nvSpPr>
          <p:spPr bwMode="auto">
            <a:xfrm>
              <a:off x="4953000" y="4114800"/>
              <a:ext cx="0" cy="4572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lstStyle/>
            <a:p>
              <a:endParaRPr lang="en-US"/>
            </a:p>
          </p:txBody>
        </p:sp>
        <p:cxnSp>
          <p:nvCxnSpPr>
            <p:cNvPr id="10" name="Straight Connector 9"/>
            <p:cNvCxnSpPr/>
            <p:nvPr/>
          </p:nvCxnSpPr>
          <p:spPr>
            <a:xfrm>
              <a:off x="5866829" y="4876800"/>
              <a:ext cx="761778" cy="1588"/>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rot="5400000" flipH="1" flipV="1">
              <a:off x="5295901" y="3544094"/>
              <a:ext cx="2667000" cy="1587"/>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rot="10800000">
              <a:off x="6171541" y="2209800"/>
              <a:ext cx="457067"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sp>
        <p:nvSpPr>
          <p:cNvPr id="176135" name="Slide Number Placeholder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869B49B-3ED7-4328-8850-517114E301BA}" type="slidenum">
              <a:rPr lang="en-US" altLang="en-US" sz="1400" smtClean="0"/>
            </a:fld>
            <a:endParaRPr lang="en-US" altLang="en-US" sz="1400" smtClean="0"/>
          </a:p>
        </p:txBody>
      </p:sp>
      <p:sp>
        <p:nvSpPr>
          <p:cNvPr id="3" name="TextBox 2"/>
          <p:cNvSpPr txBox="1"/>
          <p:nvPr/>
        </p:nvSpPr>
        <p:spPr>
          <a:xfrm>
            <a:off x="8269301" y="2743200"/>
            <a:ext cx="553998" cy="1508919"/>
          </a:xfrm>
          <a:prstGeom prst="rect">
            <a:avLst/>
          </a:prstGeom>
          <a:noFill/>
        </p:spPr>
        <p:txBody>
          <a:bodyPr vert="vert270" wrap="square" rtlCol="0">
            <a:spAutoFit/>
          </a:bodyPr>
          <a:lstStyle/>
          <a:p>
            <a:pPr algn="ctr"/>
            <a:r>
              <a:rPr lang="en-US" dirty="0" smtClean="0"/>
              <a:t>Redesign</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a:xfrm>
            <a:off x="228600" y="180975"/>
            <a:ext cx="8763000" cy="346075"/>
          </a:xfrm>
        </p:spPr>
        <p:txBody>
          <a:bodyPr/>
          <a:lstStyle/>
          <a:p>
            <a:pPr eaLnBrk="1" hangingPunct="1"/>
            <a:r>
              <a:rPr lang="en-US" altLang="en-US" sz="4000" smtClean="0"/>
              <a:t>Measuring Retrieval Effectiveness</a:t>
            </a:r>
            <a:endParaRPr lang="en-US" altLang="en-US" sz="4000" smtClean="0"/>
          </a:p>
        </p:txBody>
      </p:sp>
      <p:sp>
        <p:nvSpPr>
          <p:cNvPr id="178179" name="Rectangle 3"/>
          <p:cNvSpPr>
            <a:spLocks noGrp="1" noChangeArrowheads="1"/>
          </p:cNvSpPr>
          <p:nvPr>
            <p:ph type="body" idx="4294967295"/>
          </p:nvPr>
        </p:nvSpPr>
        <p:spPr>
          <a:xfrm>
            <a:off x="100013" y="652463"/>
            <a:ext cx="8991600" cy="6062662"/>
          </a:xfrm>
        </p:spPr>
        <p:txBody>
          <a:bodyPr/>
          <a:lstStyle/>
          <a:p>
            <a:pPr marL="177800" indent="-177800" eaLnBrk="1" hangingPunct="1"/>
            <a:r>
              <a:rPr lang="en-US" altLang="en-US" sz="2800" smtClean="0"/>
              <a:t>Retrieval of documents may result in:</a:t>
            </a:r>
            <a:endParaRPr lang="en-US" altLang="en-US" sz="2800" smtClean="0"/>
          </a:p>
          <a:p>
            <a:pPr marL="406400" lvl="1" indent="-114300" eaLnBrk="1" hangingPunct="1"/>
            <a:r>
              <a:rPr lang="en-US" altLang="en-US" sz="2400" b="1" smtClean="0">
                <a:solidFill>
                  <a:schemeClr val="tx2"/>
                </a:solidFill>
              </a:rPr>
              <a:t>False negative (false drop):</a:t>
            </a:r>
            <a:r>
              <a:rPr lang="en-US" altLang="en-US" sz="2400" smtClean="0"/>
              <a:t> some relevant documents may not be retrieved.</a:t>
            </a:r>
            <a:endParaRPr lang="en-US" altLang="en-US" sz="2400" smtClean="0"/>
          </a:p>
          <a:p>
            <a:pPr marL="406400" lvl="1" indent="-114300" eaLnBrk="1" hangingPunct="1"/>
            <a:r>
              <a:rPr lang="en-US" altLang="en-US" sz="2400" b="1" smtClean="0">
                <a:solidFill>
                  <a:schemeClr val="tx2"/>
                </a:solidFill>
              </a:rPr>
              <a:t>False positive:</a:t>
            </a:r>
            <a:r>
              <a:rPr lang="en-US" altLang="en-US" sz="2400" smtClean="0"/>
              <a:t> some irrelevant documents may be retrieved.</a:t>
            </a:r>
            <a:endParaRPr lang="en-US" altLang="en-US" sz="2400" smtClean="0"/>
          </a:p>
          <a:p>
            <a:pPr marL="177800" indent="-177800" eaLnBrk="1" hangingPunct="1"/>
            <a:r>
              <a:rPr lang="en-US" altLang="en-US" sz="2800" smtClean="0"/>
              <a:t>A good MIR system should not permit any false drops, but may permit a few false positives.</a:t>
            </a:r>
            <a:endParaRPr lang="en-US" altLang="en-US" sz="2800" smtClean="0"/>
          </a:p>
        </p:txBody>
      </p:sp>
      <p:sp>
        <p:nvSpPr>
          <p:cNvPr id="178180" name="Rectangle 8"/>
          <p:cNvSpPr>
            <a:spLocks noChangeArrowheads="1"/>
          </p:cNvSpPr>
          <p:nvPr/>
        </p:nvSpPr>
        <p:spPr bwMode="auto">
          <a:xfrm>
            <a:off x="400050" y="5257800"/>
            <a:ext cx="839152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3030" indent="-11303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80000"/>
              </a:lnSpc>
            </a:pPr>
            <a:r>
              <a:rPr lang="en-US" altLang="en-US" sz="2400"/>
              <a:t>Metrics, like recall &amp; precision are often used to evaluate effectiveness of the system</a:t>
            </a:r>
            <a:endParaRPr lang="en-US" altLang="en-US" sz="2400"/>
          </a:p>
        </p:txBody>
      </p:sp>
      <p:graphicFrame>
        <p:nvGraphicFramePr>
          <p:cNvPr id="5" name="Table 4"/>
          <p:cNvGraphicFramePr>
            <a:graphicFrameLocks noGrp="1"/>
          </p:cNvGraphicFramePr>
          <p:nvPr/>
        </p:nvGraphicFramePr>
        <p:xfrm>
          <a:off x="1524000" y="3429000"/>
          <a:ext cx="5715000" cy="1477963"/>
        </p:xfrm>
        <a:graphic>
          <a:graphicData uri="http://schemas.openxmlformats.org/drawingml/2006/table">
            <a:tbl>
              <a:tblPr firstRow="1" bandRow="1">
                <a:tableStyleId>{5C22544A-7EE6-4342-B048-85BDC9FD1C3A}</a:tableStyleId>
              </a:tblPr>
              <a:tblGrid>
                <a:gridCol w="1828800"/>
                <a:gridCol w="1981200"/>
                <a:gridCol w="1905000"/>
              </a:tblGrid>
              <a:tr h="533424">
                <a:tc>
                  <a:txBody>
                    <a:bodyPr/>
                    <a:lstStyle/>
                    <a:p>
                      <a:endParaRPr lang="en-US" sz="2400" dirty="0"/>
                    </a:p>
                  </a:txBody>
                  <a:tcPr marT="45722" marB="45722"/>
                </a:tc>
                <a:tc>
                  <a:txBody>
                    <a:bodyPr/>
                    <a:lstStyle/>
                    <a:p>
                      <a:r>
                        <a:rPr lang="en-US" sz="2400" dirty="0" smtClean="0"/>
                        <a:t>Relevant</a:t>
                      </a:r>
                      <a:endParaRPr lang="en-US" sz="2400" dirty="0"/>
                    </a:p>
                  </a:txBody>
                  <a:tcPr marT="45722" marB="45722"/>
                </a:tc>
                <a:tc>
                  <a:txBody>
                    <a:bodyPr/>
                    <a:lstStyle/>
                    <a:p>
                      <a:r>
                        <a:rPr lang="en-US" sz="2400" dirty="0" smtClean="0"/>
                        <a:t>Irrelevant</a:t>
                      </a:r>
                      <a:endParaRPr lang="en-US" sz="2400" dirty="0"/>
                    </a:p>
                  </a:txBody>
                  <a:tcPr marT="45722" marB="45722"/>
                </a:tc>
              </a:tr>
              <a:tr h="487319">
                <a:tc>
                  <a:txBody>
                    <a:bodyPr/>
                    <a:lstStyle/>
                    <a:p>
                      <a:r>
                        <a:rPr lang="en-US" sz="2400" dirty="0" smtClean="0"/>
                        <a:t>Retrieved</a:t>
                      </a:r>
                      <a:endParaRPr lang="en-US" sz="2400" dirty="0"/>
                    </a:p>
                  </a:txBody>
                  <a:tcPr marT="45722" marB="45722"/>
                </a:tc>
                <a:tc>
                  <a:txBody>
                    <a:bodyPr/>
                    <a:lstStyle/>
                    <a:p>
                      <a:r>
                        <a:rPr lang="en-US" sz="2400" dirty="0" smtClean="0"/>
                        <a:t>True positive</a:t>
                      </a:r>
                      <a:endParaRPr lang="en-US" sz="2400" dirty="0"/>
                    </a:p>
                  </a:txBody>
                  <a:tcPr marT="45722" marB="45722"/>
                </a:tc>
                <a:tc>
                  <a:txBody>
                    <a:bodyPr/>
                    <a:lstStyle/>
                    <a:p>
                      <a:r>
                        <a:rPr lang="en-US" sz="2400" dirty="0" smtClean="0"/>
                        <a:t>False positive</a:t>
                      </a:r>
                      <a:endParaRPr lang="en-US" sz="2400" dirty="0"/>
                    </a:p>
                  </a:txBody>
                  <a:tcPr marT="45722" marB="45722"/>
                </a:tc>
              </a:tr>
              <a:tr h="457220">
                <a:tc>
                  <a:txBody>
                    <a:bodyPr/>
                    <a:lstStyle/>
                    <a:p>
                      <a:r>
                        <a:rPr lang="en-US" sz="2400" dirty="0" smtClean="0"/>
                        <a:t>Not-retrieved</a:t>
                      </a:r>
                      <a:endParaRPr lang="en-US" sz="2400" dirty="0"/>
                    </a:p>
                  </a:txBody>
                  <a:tcPr marT="45722" marB="45722"/>
                </a:tc>
                <a:tc>
                  <a:txBody>
                    <a:bodyPr/>
                    <a:lstStyle/>
                    <a:p>
                      <a:r>
                        <a:rPr lang="en-US" sz="2400" dirty="0" smtClean="0"/>
                        <a:t>False negative</a:t>
                      </a:r>
                      <a:endParaRPr lang="en-US" sz="2400" dirty="0"/>
                    </a:p>
                  </a:txBody>
                  <a:tcPr marT="45722" marB="45722"/>
                </a:tc>
                <a:tc>
                  <a:txBody>
                    <a:bodyPr/>
                    <a:lstStyle/>
                    <a:p>
                      <a:r>
                        <a:rPr lang="en-US" sz="2400" dirty="0" smtClean="0"/>
                        <a:t>True negative</a:t>
                      </a:r>
                      <a:endParaRPr lang="en-US" sz="2400" dirty="0"/>
                    </a:p>
                  </a:txBody>
                  <a:tcPr marT="45722" marB="45722"/>
                </a:tc>
              </a:tr>
            </a:tbl>
          </a:graphicData>
        </a:graphic>
      </p:graphicFrame>
      <p:sp>
        <p:nvSpPr>
          <p:cNvPr id="178199"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CF2F09E-ED23-4DBF-860C-D15EB242E9BC}" type="slidenum">
              <a:rPr lang="en-US" altLang="en-US" sz="1400" smtClean="0"/>
            </a:fld>
            <a:endParaRPr lang="en-US" altLang="en-US" sz="1400" smtClean="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ChangeArrowheads="1"/>
          </p:cNvSpPr>
          <p:nvPr>
            <p:ph type="title"/>
          </p:nvPr>
        </p:nvSpPr>
        <p:spPr>
          <a:xfrm>
            <a:off x="457200" y="198438"/>
            <a:ext cx="8229600" cy="563562"/>
          </a:xfrm>
        </p:spPr>
        <p:txBody>
          <a:bodyPr/>
          <a:lstStyle/>
          <a:p>
            <a:pPr eaLnBrk="1" hangingPunct="1"/>
            <a:r>
              <a:rPr lang="en-US" altLang="en-US" sz="4000" smtClean="0"/>
              <a:t>Measuring Retrieval Effectiveness</a:t>
            </a:r>
            <a:endParaRPr lang="en-US" altLang="en-US" sz="4000" smtClean="0"/>
          </a:p>
        </p:txBody>
      </p:sp>
      <p:sp>
        <p:nvSpPr>
          <p:cNvPr id="179203" name="Rectangle 3"/>
          <p:cNvSpPr>
            <a:spLocks noGrp="1" noChangeArrowheads="1"/>
          </p:cNvSpPr>
          <p:nvPr>
            <p:ph type="body" sz="half" idx="1"/>
          </p:nvPr>
        </p:nvSpPr>
        <p:spPr>
          <a:xfrm>
            <a:off x="381000" y="6172200"/>
            <a:ext cx="8686800" cy="609600"/>
          </a:xfrm>
        </p:spPr>
        <p:txBody>
          <a:bodyPr/>
          <a:lstStyle/>
          <a:p>
            <a:pPr marL="168275" indent="-168275" eaLnBrk="1" hangingPunct="1"/>
            <a:r>
              <a:rPr lang="en-US" altLang="en-US" sz="2000" b="1" smtClean="0"/>
              <a:t>When is precision important?     When is recall important?</a:t>
            </a:r>
            <a:endParaRPr lang="en-US" altLang="en-US" sz="2000" smtClean="0"/>
          </a:p>
        </p:txBody>
      </p:sp>
      <p:graphicFrame>
        <p:nvGraphicFramePr>
          <p:cNvPr id="179204" name="Object 4"/>
          <p:cNvGraphicFramePr>
            <a:graphicFrameLocks noGrp="1" noChangeAspect="1"/>
          </p:cNvGraphicFramePr>
          <p:nvPr>
            <p:ph sz="quarter" idx="2"/>
          </p:nvPr>
        </p:nvGraphicFramePr>
        <p:xfrm>
          <a:off x="76200" y="3048000"/>
          <a:ext cx="5334000" cy="914400"/>
        </p:xfrm>
        <a:graphic>
          <a:graphicData uri="http://schemas.openxmlformats.org/presentationml/2006/ole">
            <mc:AlternateContent xmlns:mc="http://schemas.openxmlformats.org/markup-compatibility/2006">
              <mc:Choice xmlns:v="urn:schemas-microsoft-com:vml" Requires="v">
                <p:oleObj spid="_x0000_s179319" name="Equation" r:id="rId1" imgW="2286000" imgH="419100" progId="Equation.3">
                  <p:embed/>
                </p:oleObj>
              </mc:Choice>
              <mc:Fallback>
                <p:oleObj name="Equation" r:id="rId1" imgW="2286000" imgH="4191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3048000"/>
                        <a:ext cx="53340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829" name="Group 5"/>
          <p:cNvGraphicFramePr>
            <a:graphicFrameLocks noGrp="1"/>
          </p:cNvGraphicFramePr>
          <p:nvPr/>
        </p:nvGraphicFramePr>
        <p:xfrm>
          <a:off x="76200" y="1066800"/>
          <a:ext cx="4953000" cy="1635125"/>
        </p:xfrm>
        <a:graphic>
          <a:graphicData uri="http://schemas.openxmlformats.org/drawingml/2006/table">
            <a:tbl>
              <a:tblPr/>
              <a:tblGrid>
                <a:gridCol w="2166938"/>
                <a:gridCol w="1316037"/>
                <a:gridCol w="1470025"/>
              </a:tblGrid>
              <a:tr h="701312">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2400" b="1" i="0" u="none" strike="noStrike" cap="none" normalizeH="0" baseline="0" smtClean="0">
                        <a:ln>
                          <a:noFill/>
                        </a:ln>
                        <a:solidFill>
                          <a:schemeClr val="tx1"/>
                        </a:solidFill>
                        <a:effectLst/>
                        <a:latin typeface="Arial" panose="020B0604020202020204" pitchFamily="34" charset="0"/>
                      </a:endParaRPr>
                    </a:p>
                  </a:txBody>
                  <a:tcPr marT="45738" marB="45738" horzOverflow="overflow">
                    <a:lnL cap="flat">
                      <a:noFill/>
                    </a:lnL>
                    <a:lnR w="28575" cap="flat" cmpd="sng" algn="ctr">
                      <a:solidFill>
                        <a:srgbClr val="000000"/>
                      </a:solidFill>
                      <a:prstDash val="solid"/>
                      <a:round/>
                      <a:headEnd type="none" w="med" len="med"/>
                      <a:tailEnd type="none" w="med" len="med"/>
                    </a:lnR>
                    <a:lnT cap="fla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000" b="1" i="0" u="none" strike="noStrike" cap="none" normalizeH="0" baseline="0" smtClean="0">
                          <a:ln>
                            <a:noFill/>
                          </a:ln>
                          <a:solidFill>
                            <a:schemeClr val="tx1"/>
                          </a:solidFill>
                          <a:effectLst/>
                          <a:latin typeface="Arial" panose="020B0604020202020204" pitchFamily="34" charset="0"/>
                        </a:rPr>
                        <a:t>Relevant</a:t>
                      </a:r>
                      <a:endParaRPr kumimoji="0" lang="en-US" sz="2000" b="1" i="0" u="none" strike="noStrike" cap="none" normalizeH="0" baseline="0" smtClean="0">
                        <a:ln>
                          <a:noFill/>
                        </a:ln>
                        <a:solidFill>
                          <a:schemeClr val="tx1"/>
                        </a:solidFill>
                        <a:effectLst/>
                        <a:latin typeface="Arial" panose="020B0604020202020204" pitchFamily="34" charset="0"/>
                      </a:endParaRPr>
                    </a:p>
                  </a:txBody>
                  <a:tcPr marT="45738" marB="457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000" b="1" i="0" u="none" strike="noStrike" cap="none" normalizeH="0" baseline="0" smtClean="0">
                          <a:ln>
                            <a:noFill/>
                          </a:ln>
                          <a:solidFill>
                            <a:schemeClr val="tx1"/>
                          </a:solidFill>
                          <a:effectLst/>
                          <a:latin typeface="Arial" panose="020B0604020202020204" pitchFamily="34" charset="0"/>
                        </a:rPr>
                        <a:t>Not relevant</a:t>
                      </a:r>
                      <a:endParaRPr kumimoji="0" lang="en-US" sz="2000" b="1" i="0" u="none" strike="noStrike" cap="none" normalizeH="0" baseline="0" smtClean="0">
                        <a:ln>
                          <a:noFill/>
                        </a:ln>
                        <a:solidFill>
                          <a:schemeClr val="tx1"/>
                        </a:solidFill>
                        <a:effectLst/>
                        <a:latin typeface="Arial" panose="020B0604020202020204" pitchFamily="34" charset="0"/>
                      </a:endParaRPr>
                    </a:p>
                  </a:txBody>
                  <a:tcPr marT="45738" marB="4573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r h="45737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400" b="1" i="0" u="none" strike="noStrike" cap="none" normalizeH="0" baseline="0" smtClean="0">
                          <a:ln>
                            <a:noFill/>
                          </a:ln>
                          <a:solidFill>
                            <a:schemeClr val="tx1"/>
                          </a:solidFill>
                          <a:effectLst/>
                          <a:latin typeface="Arial" panose="020B0604020202020204" pitchFamily="34" charset="0"/>
                        </a:rPr>
                        <a:t>Retrieved</a:t>
                      </a:r>
                      <a:endParaRPr kumimoji="0" lang="en-US" sz="2400" b="1" i="0" u="none" strike="noStrike" cap="none" normalizeH="0" baseline="0" smtClean="0">
                        <a:ln>
                          <a:noFill/>
                        </a:ln>
                        <a:solidFill>
                          <a:schemeClr val="tx1"/>
                        </a:solidFill>
                        <a:effectLst/>
                        <a:latin typeface="Arial" panose="020B0604020202020204" pitchFamily="34" charset="0"/>
                      </a:endParaRPr>
                    </a:p>
                  </a:txBody>
                  <a:tcPr marT="45738" marB="4573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Arial" panose="020B0604020202020204" pitchFamily="34" charset="0"/>
                        </a:rPr>
                        <a:t>A</a:t>
                      </a:r>
                      <a:endParaRPr kumimoji="0" lang="en-US" sz="2400" b="0" i="0" u="none" strike="noStrike" cap="none" normalizeH="0" baseline="0" smtClean="0">
                        <a:ln>
                          <a:noFill/>
                        </a:ln>
                        <a:solidFill>
                          <a:schemeClr val="tx1"/>
                        </a:solidFill>
                        <a:effectLst/>
                        <a:latin typeface="Arial" panose="020B0604020202020204" pitchFamily="34" charset="0"/>
                      </a:endParaRPr>
                    </a:p>
                  </a:txBody>
                  <a:tcPr marT="45738" marB="457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Arial" panose="020B0604020202020204" pitchFamily="34" charset="0"/>
                        </a:rPr>
                        <a:t>B</a:t>
                      </a:r>
                      <a:endParaRPr kumimoji="0" lang="en-US" sz="2400" b="0" i="0" u="none" strike="noStrike" cap="none" normalizeH="0" baseline="0" smtClean="0">
                        <a:ln>
                          <a:noFill/>
                        </a:ln>
                        <a:solidFill>
                          <a:schemeClr val="tx1"/>
                        </a:solidFill>
                        <a:effectLst/>
                        <a:latin typeface="Arial" panose="020B0604020202020204" pitchFamily="34" charset="0"/>
                      </a:endParaRPr>
                    </a:p>
                  </a:txBody>
                  <a:tcPr marT="45738" marB="4573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7643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400" b="1" i="0" u="none" strike="noStrike" cap="none" normalizeH="0" baseline="0" smtClean="0">
                          <a:ln>
                            <a:noFill/>
                          </a:ln>
                          <a:solidFill>
                            <a:schemeClr val="tx1"/>
                          </a:solidFill>
                          <a:effectLst/>
                          <a:latin typeface="Arial" panose="020B0604020202020204" pitchFamily="34" charset="0"/>
                        </a:rPr>
                        <a:t>Not retrieved</a:t>
                      </a:r>
                      <a:endParaRPr kumimoji="0" lang="en-US" sz="2400" b="1" i="0" u="none" strike="noStrike" cap="none" normalizeH="0" baseline="0" smtClean="0">
                        <a:ln>
                          <a:noFill/>
                        </a:ln>
                        <a:solidFill>
                          <a:schemeClr val="tx1"/>
                        </a:solidFill>
                        <a:effectLst/>
                        <a:latin typeface="Arial" panose="020B0604020202020204" pitchFamily="34" charset="0"/>
                      </a:endParaRPr>
                    </a:p>
                  </a:txBody>
                  <a:tcPr marT="45738" marB="45738" horzOverflow="overflow">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Arial" panose="020B0604020202020204" pitchFamily="34" charset="0"/>
                        </a:rPr>
                        <a:t>C</a:t>
                      </a:r>
                      <a:endParaRPr kumimoji="0" lang="en-US" sz="2400" b="0" i="0" u="none" strike="noStrike" cap="none" normalizeH="0" baseline="0" smtClean="0">
                        <a:ln>
                          <a:noFill/>
                        </a:ln>
                        <a:solidFill>
                          <a:schemeClr val="tx1"/>
                        </a:solidFill>
                        <a:effectLst/>
                        <a:latin typeface="Arial" panose="020B0604020202020204" pitchFamily="34" charset="0"/>
                      </a:endParaRPr>
                    </a:p>
                  </a:txBody>
                  <a:tcPr marT="45738" marB="45738"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Arial" panose="020B0604020202020204" pitchFamily="34" charset="0"/>
                        </a:rPr>
                        <a:t>D</a:t>
                      </a:r>
                      <a:endParaRPr kumimoji="0" lang="en-US" sz="2400" b="0" i="0" u="none" strike="noStrike" cap="none" normalizeH="0" baseline="0" smtClean="0">
                        <a:ln>
                          <a:noFill/>
                        </a:ln>
                        <a:solidFill>
                          <a:schemeClr val="tx1"/>
                        </a:solidFill>
                        <a:effectLst/>
                        <a:latin typeface="Arial" panose="020B0604020202020204" pitchFamily="34" charset="0"/>
                      </a:endParaRPr>
                    </a:p>
                  </a:txBody>
                  <a:tcPr marT="45738" marB="45738"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79223" name="Text Box 25"/>
          <p:cNvSpPr txBox="1">
            <a:spLocks noChangeArrowheads="1"/>
          </p:cNvSpPr>
          <p:nvPr/>
        </p:nvSpPr>
        <p:spPr bwMode="auto">
          <a:xfrm>
            <a:off x="5111750" y="1295400"/>
            <a:ext cx="387985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solidFill>
                  <a:srgbClr val="000000"/>
                </a:solidFill>
              </a:rPr>
              <a:t>Collection size = A+B+C+D</a:t>
            </a:r>
            <a:endParaRPr lang="en-US" altLang="en-US" sz="2400">
              <a:solidFill>
                <a:srgbClr val="000000"/>
              </a:solidFill>
            </a:endParaRPr>
          </a:p>
          <a:p>
            <a:pPr>
              <a:spcBef>
                <a:spcPct val="0"/>
              </a:spcBef>
              <a:buFontTx/>
              <a:buNone/>
            </a:pPr>
            <a:r>
              <a:rPr lang="en-US" altLang="en-US" sz="2400">
                <a:solidFill>
                  <a:srgbClr val="000000"/>
                </a:solidFill>
              </a:rPr>
              <a:t>Relevant = A+C</a:t>
            </a:r>
            <a:endParaRPr lang="en-US" altLang="en-US" sz="2400">
              <a:solidFill>
                <a:srgbClr val="000000"/>
              </a:solidFill>
            </a:endParaRPr>
          </a:p>
          <a:p>
            <a:pPr>
              <a:spcBef>
                <a:spcPct val="0"/>
              </a:spcBef>
              <a:buFontTx/>
              <a:buNone/>
            </a:pPr>
            <a:r>
              <a:rPr lang="en-US" altLang="en-US" sz="2400">
                <a:solidFill>
                  <a:srgbClr val="000000"/>
                </a:solidFill>
              </a:rPr>
              <a:t>Retrieved = A+B</a:t>
            </a:r>
            <a:endParaRPr lang="en-US" altLang="en-US" sz="2400">
              <a:solidFill>
                <a:srgbClr val="000000"/>
              </a:solidFill>
            </a:endParaRPr>
          </a:p>
        </p:txBody>
      </p:sp>
      <p:sp>
        <p:nvSpPr>
          <p:cNvPr id="179224" name="Rectangle 26"/>
          <p:cNvSpPr>
            <a:spLocks noChangeArrowheads="1"/>
          </p:cNvSpPr>
          <p:nvPr/>
        </p:nvSpPr>
        <p:spPr bwMode="auto">
          <a:xfrm>
            <a:off x="5376863" y="2898775"/>
            <a:ext cx="3733800" cy="28162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179225" name="Oval 27"/>
          <p:cNvSpPr>
            <a:spLocks noChangeArrowheads="1"/>
          </p:cNvSpPr>
          <p:nvPr/>
        </p:nvSpPr>
        <p:spPr bwMode="auto">
          <a:xfrm>
            <a:off x="5562600" y="2997200"/>
            <a:ext cx="2209800" cy="2357438"/>
          </a:xfrm>
          <a:prstGeom prst="ellipse">
            <a:avLst/>
          </a:prstGeom>
          <a:solidFill>
            <a:srgbClr val="CC99FF">
              <a:alpha val="50195"/>
            </a:srgbClr>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179226" name="Oval 28"/>
          <p:cNvSpPr>
            <a:spLocks noChangeArrowheads="1"/>
          </p:cNvSpPr>
          <p:nvPr/>
        </p:nvSpPr>
        <p:spPr bwMode="auto">
          <a:xfrm>
            <a:off x="6629400" y="2997200"/>
            <a:ext cx="2209800" cy="2357438"/>
          </a:xfrm>
          <a:prstGeom prst="ellipse">
            <a:avLst/>
          </a:prstGeom>
          <a:solidFill>
            <a:schemeClr val="accent1">
              <a:alpha val="50195"/>
            </a:schemeClr>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179227" name="Text Box 29"/>
          <p:cNvSpPr txBox="1">
            <a:spLocks noChangeArrowheads="1"/>
          </p:cNvSpPr>
          <p:nvPr/>
        </p:nvSpPr>
        <p:spPr bwMode="auto">
          <a:xfrm>
            <a:off x="5608638" y="3956050"/>
            <a:ext cx="10302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b="1"/>
              <a:t>Relevant</a:t>
            </a:r>
            <a:endParaRPr lang="en-US" altLang="en-US" sz="1600" b="1"/>
          </a:p>
        </p:txBody>
      </p:sp>
      <p:sp>
        <p:nvSpPr>
          <p:cNvPr id="179228" name="Text Box 30"/>
          <p:cNvSpPr txBox="1">
            <a:spLocks noChangeArrowheads="1"/>
          </p:cNvSpPr>
          <p:nvPr/>
        </p:nvSpPr>
        <p:spPr bwMode="auto">
          <a:xfrm>
            <a:off x="7696200" y="3987800"/>
            <a:ext cx="1109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b="1"/>
              <a:t>Retrieved</a:t>
            </a:r>
            <a:endParaRPr lang="en-US" altLang="en-US" sz="1600" b="1"/>
          </a:p>
        </p:txBody>
      </p:sp>
      <p:sp>
        <p:nvSpPr>
          <p:cNvPr id="179229" name="Text Box 31"/>
          <p:cNvSpPr txBox="1">
            <a:spLocks noChangeArrowheads="1"/>
          </p:cNvSpPr>
          <p:nvPr/>
        </p:nvSpPr>
        <p:spPr bwMode="auto">
          <a:xfrm>
            <a:off x="6629400" y="3835400"/>
            <a:ext cx="12065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b="1"/>
              <a:t>Relevant +</a:t>
            </a:r>
            <a:endParaRPr lang="en-US" altLang="en-US" sz="1600" b="1"/>
          </a:p>
          <a:p>
            <a:pPr>
              <a:spcBef>
                <a:spcPct val="0"/>
              </a:spcBef>
              <a:buFontTx/>
              <a:buNone/>
            </a:pPr>
            <a:r>
              <a:rPr lang="en-US" altLang="en-US" sz="1600" b="1"/>
              <a:t>Retrieved</a:t>
            </a:r>
            <a:endParaRPr lang="en-US" altLang="en-US" sz="1600" b="1"/>
          </a:p>
        </p:txBody>
      </p:sp>
      <p:sp>
        <p:nvSpPr>
          <p:cNvPr id="179230" name="Text Box 32"/>
          <p:cNvSpPr txBox="1">
            <a:spLocks noChangeArrowheads="1"/>
          </p:cNvSpPr>
          <p:nvPr/>
        </p:nvSpPr>
        <p:spPr bwMode="auto">
          <a:xfrm>
            <a:off x="5410200" y="5307013"/>
            <a:ext cx="3675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a:t>Not Relevant + Not Retrieved</a:t>
            </a:r>
            <a:endParaRPr lang="en-US" altLang="en-US" sz="2000" b="1"/>
          </a:p>
        </p:txBody>
      </p:sp>
      <p:graphicFrame>
        <p:nvGraphicFramePr>
          <p:cNvPr id="179231" name="Object 33"/>
          <p:cNvGraphicFramePr>
            <a:graphicFrameLocks noGrp="1" noChangeAspect="1"/>
          </p:cNvGraphicFramePr>
          <p:nvPr>
            <p:ph sz="quarter" idx="3"/>
          </p:nvPr>
        </p:nvGraphicFramePr>
        <p:xfrm>
          <a:off x="349250" y="4435475"/>
          <a:ext cx="4876800" cy="833438"/>
        </p:xfrm>
        <a:graphic>
          <a:graphicData uri="http://schemas.openxmlformats.org/presentationml/2006/ole">
            <mc:AlternateContent xmlns:mc="http://schemas.openxmlformats.org/markup-compatibility/2006">
              <mc:Choice xmlns:v="urn:schemas-microsoft-com:vml" Requires="v">
                <p:oleObj spid="_x0000_s179320" name="Equation" r:id="rId3" imgW="2451100" imgH="419100" progId="Equation.3">
                  <p:embed/>
                </p:oleObj>
              </mc:Choice>
              <mc:Fallback>
                <p:oleObj name="Equation" r:id="rId3" imgW="2451100" imgH="419100" progId="Equation.3">
                  <p:embed/>
                  <p:pic>
                    <p:nvPicPr>
                      <p:cNvPr id="0" name="Object 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 y="4435475"/>
                        <a:ext cx="4876800" cy="833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9232"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0802E48-A892-4CEF-9AFE-5A8FB11B31EF}" type="slidenum">
              <a:rPr lang="en-US" altLang="en-US" sz="1400" smtClean="0"/>
            </a:fld>
            <a:endParaRPr lang="en-US" altLang="en-US" sz="1400" smtClean="0"/>
          </a:p>
        </p:txBody>
      </p:sp>
    </p:spTree>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a:xfrm>
            <a:off x="304800" y="152400"/>
            <a:ext cx="8534400" cy="609600"/>
          </a:xfrm>
        </p:spPr>
        <p:txBody>
          <a:bodyPr/>
          <a:lstStyle/>
          <a:p>
            <a:pPr eaLnBrk="1" hangingPunct="1"/>
            <a:r>
              <a:rPr lang="en-US" altLang="en-US" sz="4000" smtClean="0"/>
              <a:t>Example</a:t>
            </a:r>
            <a:endParaRPr lang="en-US" altLang="en-US" sz="4000" smtClean="0"/>
          </a:p>
        </p:txBody>
      </p:sp>
      <p:sp>
        <p:nvSpPr>
          <p:cNvPr id="180227" name="Rectangle 3"/>
          <p:cNvSpPr>
            <a:spLocks noGrp="1" noChangeArrowheads="1"/>
          </p:cNvSpPr>
          <p:nvPr>
            <p:ph type="body" sz="half" idx="1"/>
          </p:nvPr>
        </p:nvSpPr>
        <p:spPr>
          <a:xfrm>
            <a:off x="76200" y="838200"/>
            <a:ext cx="8915400" cy="381000"/>
          </a:xfrm>
        </p:spPr>
        <p:txBody>
          <a:bodyPr/>
          <a:lstStyle/>
          <a:p>
            <a:pPr marL="609600" indent="-609600" eaLnBrk="1" hangingPunct="1">
              <a:lnSpc>
                <a:spcPct val="90000"/>
              </a:lnSpc>
              <a:buFontTx/>
              <a:buNone/>
            </a:pPr>
            <a:r>
              <a:rPr lang="en-US" altLang="en-US" sz="2400" smtClean="0"/>
              <a:t> Assume that there are a total of 10 relevant document		</a:t>
            </a:r>
            <a:endParaRPr lang="en-US" altLang="en-US" sz="2400" smtClean="0"/>
          </a:p>
        </p:txBody>
      </p:sp>
      <p:graphicFrame>
        <p:nvGraphicFramePr>
          <p:cNvPr id="473173" name="Group 85"/>
          <p:cNvGraphicFramePr>
            <a:graphicFrameLocks noGrp="1"/>
          </p:cNvGraphicFramePr>
          <p:nvPr/>
        </p:nvGraphicFramePr>
        <p:xfrm>
          <a:off x="152400" y="1322388"/>
          <a:ext cx="8077200" cy="5078410"/>
        </p:xfrm>
        <a:graphic>
          <a:graphicData uri="http://schemas.openxmlformats.org/drawingml/2006/table">
            <a:tbl>
              <a:tblPr/>
              <a:tblGrid>
                <a:gridCol w="2209800"/>
                <a:gridCol w="1905000"/>
                <a:gridCol w="1752600"/>
                <a:gridCol w="2209800"/>
              </a:tblGrid>
              <a:tr h="45725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dirty="0" smtClean="0">
                          <a:ln>
                            <a:noFill/>
                          </a:ln>
                          <a:solidFill>
                            <a:schemeClr val="tx1"/>
                          </a:solidFill>
                          <a:effectLst/>
                          <a:latin typeface="Arial" panose="020B0604020202020204" pitchFamily="34" charset="0"/>
                        </a:rPr>
                        <a:t>Result </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dirty="0" smtClean="0">
                          <a:ln>
                            <a:noFill/>
                          </a:ln>
                          <a:solidFill>
                            <a:schemeClr val="tx1"/>
                          </a:solidFill>
                          <a:effectLst/>
                          <a:latin typeface="Arial" panose="020B0604020202020204" pitchFamily="34" charset="0"/>
                        </a:rPr>
                        <a:t>Relevance</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dirty="0" smtClean="0">
                          <a:ln>
                            <a:noFill/>
                          </a:ln>
                          <a:solidFill>
                            <a:schemeClr val="tx1"/>
                          </a:solidFill>
                          <a:effectLst/>
                          <a:latin typeface="Arial" panose="020B0604020202020204" pitchFamily="34" charset="0"/>
                        </a:rPr>
                        <a:t>Recall</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dirty="0" smtClean="0">
                          <a:ln>
                            <a:noFill/>
                          </a:ln>
                          <a:solidFill>
                            <a:schemeClr val="tx1"/>
                          </a:solidFill>
                          <a:effectLst/>
                          <a:latin typeface="Arial" panose="020B0604020202020204" pitchFamily="34" charset="0"/>
                        </a:rPr>
                        <a:t>Precision</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5725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2400" b="0" i="0" u="none" strike="noStrike" cap="none" normalizeH="0" baseline="0" smtClean="0">
                          <a:ln>
                            <a:noFill/>
                          </a:ln>
                          <a:solidFill>
                            <a:schemeClr val="tx1"/>
                          </a:solidFill>
                          <a:effectLst/>
                          <a:latin typeface="Arial" panose="020B0604020202020204" pitchFamily="34" charset="0"/>
                        </a:rPr>
                        <a:t>1. Doc. 50</a:t>
                      </a:r>
                      <a:endParaRPr kumimoji="0" lang="en-US" sz="2400" b="0" i="0" u="none" strike="noStrike" cap="none" normalizeH="0" baseline="0" smtClean="0">
                        <a:ln>
                          <a:noFill/>
                        </a:ln>
                        <a:solidFill>
                          <a:schemeClr val="tx1"/>
                        </a:solidFill>
                        <a:effectLst/>
                        <a:latin typeface="Arial" panose="020B0604020202020204" pitchFamily="34"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2400" b="0" i="0" u="none" strike="noStrike" cap="none" normalizeH="0" baseline="0" dirty="0" err="1" smtClean="0">
                          <a:ln>
                            <a:noFill/>
                          </a:ln>
                          <a:solidFill>
                            <a:schemeClr val="tx1"/>
                          </a:solidFill>
                          <a:effectLst/>
                          <a:latin typeface="Arial" panose="020B0604020202020204" pitchFamily="34" charset="0"/>
                        </a:rPr>
                        <a:t>Rel</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dirty="0" smtClean="0">
                          <a:ln>
                            <a:noFill/>
                          </a:ln>
                          <a:solidFill>
                            <a:schemeClr val="tx1"/>
                          </a:solidFill>
                          <a:effectLst/>
                          <a:latin typeface="Arial" panose="020B0604020202020204" pitchFamily="34" charset="0"/>
                        </a:rPr>
                        <a:t>10%</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dirty="0" smtClean="0">
                          <a:ln>
                            <a:noFill/>
                          </a:ln>
                          <a:solidFill>
                            <a:schemeClr val="tx1"/>
                          </a:solidFill>
                          <a:effectLst/>
                          <a:latin typeface="Arial" panose="020B0604020202020204" pitchFamily="34" charset="0"/>
                        </a:rPr>
                        <a:t>100%</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5725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Arial" panose="020B0604020202020204" pitchFamily="34" charset="0"/>
                        </a:rPr>
                        <a:t>2. Doc. 34</a:t>
                      </a:r>
                      <a:endParaRPr kumimoji="0" lang="en-US" sz="2400" b="0" i="0" u="none" strike="noStrike" cap="none" normalizeH="0" baseline="0" smtClean="0">
                        <a:ln>
                          <a:noFill/>
                        </a:ln>
                        <a:solidFill>
                          <a:schemeClr val="tx1"/>
                        </a:solidFill>
                        <a:effectLst/>
                        <a:latin typeface="Arial" panose="020B0604020202020204" pitchFamily="34"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2400" b="0" i="0" u="none" strike="noStrike" cap="none" normalizeH="0" baseline="0" dirty="0" smtClean="0">
                          <a:ln>
                            <a:noFill/>
                          </a:ln>
                          <a:solidFill>
                            <a:schemeClr val="tx1"/>
                          </a:solidFill>
                          <a:effectLst/>
                          <a:latin typeface="Arial" panose="020B0604020202020204" pitchFamily="34" charset="0"/>
                        </a:rPr>
                        <a:t>Not </a:t>
                      </a:r>
                      <a:r>
                        <a:rPr kumimoji="0" lang="en-GB" sz="2400" b="0" i="0" u="none" strike="noStrike" cap="none" normalizeH="0" baseline="0" dirty="0" err="1" smtClean="0">
                          <a:ln>
                            <a:noFill/>
                          </a:ln>
                          <a:solidFill>
                            <a:schemeClr val="tx1"/>
                          </a:solidFill>
                          <a:effectLst/>
                          <a:latin typeface="Arial" panose="020B0604020202020204" pitchFamily="34" charset="0"/>
                        </a:rPr>
                        <a:t>rel</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GB" sz="2400" b="0" i="0" u="none" strike="noStrike" cap="none" normalizeH="0" baseline="0" dirty="0" smtClean="0">
                          <a:ln>
                            <a:noFill/>
                          </a:ln>
                          <a:solidFill>
                            <a:schemeClr val="tx1"/>
                          </a:solidFill>
                          <a:effectLst/>
                          <a:latin typeface="Arial" panose="020B0604020202020204" pitchFamily="34" charset="0"/>
                        </a:rPr>
                        <a:t>?</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GB" sz="2400" b="0" i="0" u="none" strike="noStrike" cap="none" normalizeH="0" baseline="0" dirty="0" smtClean="0">
                          <a:ln>
                            <a:noFill/>
                          </a:ln>
                          <a:solidFill>
                            <a:schemeClr val="tx1"/>
                          </a:solidFill>
                          <a:effectLst/>
                          <a:latin typeface="Arial" panose="020B0604020202020204" pitchFamily="34" charset="0"/>
                        </a:rPr>
                        <a:t>?</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5725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Arial" panose="020B0604020202020204" pitchFamily="34" charset="0"/>
                        </a:rPr>
                        <a:t>3. Doc. 45</a:t>
                      </a:r>
                      <a:endParaRPr kumimoji="0" lang="en-US" sz="2400" b="0" i="0" u="none" strike="noStrike" cap="none" normalizeH="0" baseline="0" smtClean="0">
                        <a:ln>
                          <a:noFill/>
                        </a:ln>
                        <a:solidFill>
                          <a:schemeClr val="tx1"/>
                        </a:solidFill>
                        <a:effectLst/>
                        <a:latin typeface="Arial" panose="020B0604020202020204" pitchFamily="34"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2400" b="0" i="0" u="none" strike="noStrike" cap="none" normalizeH="0" baseline="0" dirty="0" err="1" smtClean="0">
                          <a:ln>
                            <a:noFill/>
                          </a:ln>
                          <a:solidFill>
                            <a:schemeClr val="tx1"/>
                          </a:solidFill>
                          <a:effectLst/>
                          <a:latin typeface="Arial" panose="020B0604020202020204" pitchFamily="34" charset="0"/>
                        </a:rPr>
                        <a:t>Rel</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dirty="0" smtClean="0">
                          <a:ln>
                            <a:noFill/>
                          </a:ln>
                          <a:solidFill>
                            <a:schemeClr val="tx1"/>
                          </a:solidFill>
                          <a:effectLst/>
                          <a:latin typeface="Arial" panose="020B0604020202020204" pitchFamily="34" charset="0"/>
                        </a:rPr>
                        <a:t>20%</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Arial" panose="020B0604020202020204" pitchFamily="34" charset="0"/>
                        </a:rPr>
                        <a:t>67%</a:t>
                      </a:r>
                      <a:endParaRPr kumimoji="0" lang="en-US" sz="2400" b="0" i="0" u="none" strike="noStrike" cap="none" normalizeH="0" baseline="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74722">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Arial" panose="020B0604020202020204" pitchFamily="34" charset="0"/>
                        </a:rPr>
                        <a:t>4. Doc. 8	</a:t>
                      </a:r>
                      <a:endParaRPr kumimoji="0" lang="en-US" sz="2400" b="0" i="0" u="none" strike="noStrike" cap="none" normalizeH="0" baseline="0" smtClean="0">
                        <a:ln>
                          <a:noFill/>
                        </a:ln>
                        <a:solidFill>
                          <a:schemeClr val="tx1"/>
                        </a:solidFill>
                        <a:effectLst/>
                        <a:latin typeface="Arial" panose="020B0604020202020204" pitchFamily="34"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dirty="0" smtClean="0">
                          <a:ln>
                            <a:noFill/>
                          </a:ln>
                          <a:solidFill>
                            <a:schemeClr val="tx1"/>
                          </a:solidFill>
                          <a:effectLst/>
                          <a:latin typeface="Arial" panose="020B0604020202020204" pitchFamily="34" charset="0"/>
                        </a:rPr>
                        <a:t>Not </a:t>
                      </a:r>
                      <a:r>
                        <a:rPr kumimoji="0" lang="en-US" sz="2400" b="0" i="0" u="none" strike="noStrike" cap="none" normalizeH="0" baseline="0" dirty="0" err="1" smtClean="0">
                          <a:ln>
                            <a:noFill/>
                          </a:ln>
                          <a:solidFill>
                            <a:schemeClr val="tx1"/>
                          </a:solidFill>
                          <a:effectLst/>
                          <a:latin typeface="Arial" panose="020B0604020202020204" pitchFamily="34" charset="0"/>
                        </a:rPr>
                        <a:t>rel</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GB" sz="2400" b="0" i="0" u="none" strike="noStrike" cap="none" normalizeH="0" baseline="0" dirty="0" smtClean="0">
                          <a:ln>
                            <a:noFill/>
                          </a:ln>
                          <a:solidFill>
                            <a:schemeClr val="tx1"/>
                          </a:solidFill>
                          <a:effectLst/>
                          <a:latin typeface="Arial" panose="020B0604020202020204" pitchFamily="34" charset="0"/>
                        </a:rPr>
                        <a:t>?</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GB" sz="2400" b="0" i="0" u="none" strike="noStrike" cap="none" normalizeH="0" baseline="0" smtClean="0">
                          <a:ln>
                            <a:noFill/>
                          </a:ln>
                          <a:solidFill>
                            <a:schemeClr val="tx1"/>
                          </a:solidFill>
                          <a:effectLst/>
                          <a:latin typeface="Arial" panose="020B0604020202020204" pitchFamily="34" charset="0"/>
                        </a:rPr>
                        <a:t>?</a:t>
                      </a:r>
                      <a:endParaRPr kumimoji="0" lang="en-US" sz="2400" b="0" i="0" u="none" strike="noStrike" cap="none" normalizeH="0" baseline="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5725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Arial" panose="020B0604020202020204" pitchFamily="34" charset="0"/>
                        </a:rPr>
                        <a:t>5. Doc. 23</a:t>
                      </a:r>
                      <a:endParaRPr kumimoji="0" lang="en-US" sz="2400" b="0" i="0" u="none" strike="noStrike" cap="none" normalizeH="0" baseline="0" smtClean="0">
                        <a:ln>
                          <a:noFill/>
                        </a:ln>
                        <a:solidFill>
                          <a:schemeClr val="tx1"/>
                        </a:solidFill>
                        <a:effectLst/>
                        <a:latin typeface="Arial" panose="020B0604020202020204" pitchFamily="34"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dirty="0" smtClean="0">
                          <a:ln>
                            <a:noFill/>
                          </a:ln>
                          <a:solidFill>
                            <a:schemeClr val="tx1"/>
                          </a:solidFill>
                          <a:effectLst/>
                          <a:latin typeface="Arial" panose="020B0604020202020204" pitchFamily="34" charset="0"/>
                        </a:rPr>
                        <a:t>Not </a:t>
                      </a:r>
                      <a:r>
                        <a:rPr kumimoji="0" lang="en-US" sz="2400" b="0" i="0" u="none" strike="noStrike" cap="none" normalizeH="0" baseline="0" dirty="0" err="1" smtClean="0">
                          <a:ln>
                            <a:noFill/>
                          </a:ln>
                          <a:solidFill>
                            <a:schemeClr val="tx1"/>
                          </a:solidFill>
                          <a:effectLst/>
                          <a:latin typeface="Arial" panose="020B0604020202020204" pitchFamily="34" charset="0"/>
                        </a:rPr>
                        <a:t>rel</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Arial" panose="020B0604020202020204" pitchFamily="34" charset="0"/>
                        </a:rPr>
                        <a:t>?</a:t>
                      </a:r>
                      <a:endParaRPr kumimoji="0" lang="en-US" sz="2400" b="0" i="0" u="none" strike="noStrike" cap="none" normalizeH="0" baseline="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dirty="0" smtClean="0">
                          <a:ln>
                            <a:noFill/>
                          </a:ln>
                          <a:solidFill>
                            <a:schemeClr val="tx1"/>
                          </a:solidFill>
                          <a:effectLst/>
                          <a:latin typeface="Arial" panose="020B0604020202020204" pitchFamily="34" charset="0"/>
                        </a:rPr>
                        <a:t>?</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5725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Arial" panose="020B0604020202020204" pitchFamily="34" charset="0"/>
                        </a:rPr>
                        <a:t>6. Doc. 16</a:t>
                      </a:r>
                      <a:endParaRPr kumimoji="0" lang="en-US" sz="2400" b="0" i="0" u="none" strike="noStrike" cap="none" normalizeH="0" baseline="0" smtClean="0">
                        <a:ln>
                          <a:noFill/>
                        </a:ln>
                        <a:solidFill>
                          <a:schemeClr val="tx1"/>
                        </a:solidFill>
                        <a:effectLst/>
                        <a:latin typeface="Arial" panose="020B0604020202020204" pitchFamily="34"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dirty="0" err="1" smtClean="0">
                          <a:ln>
                            <a:noFill/>
                          </a:ln>
                          <a:solidFill>
                            <a:schemeClr val="tx1"/>
                          </a:solidFill>
                          <a:effectLst/>
                          <a:latin typeface="Arial" panose="020B0604020202020204" pitchFamily="34" charset="0"/>
                        </a:rPr>
                        <a:t>Rel</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Arial" panose="020B0604020202020204" pitchFamily="34" charset="0"/>
                        </a:rPr>
                        <a:t>30%</a:t>
                      </a:r>
                      <a:endParaRPr kumimoji="0" lang="en-US" sz="2400" b="0" i="0" u="none" strike="noStrike" cap="none" normalizeH="0" baseline="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dirty="0" smtClean="0">
                          <a:ln>
                            <a:noFill/>
                          </a:ln>
                          <a:solidFill>
                            <a:schemeClr val="tx1"/>
                          </a:solidFill>
                          <a:effectLst/>
                          <a:latin typeface="Arial" panose="020B0604020202020204" pitchFamily="34" charset="0"/>
                        </a:rPr>
                        <a:t>50%</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5725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Arial" panose="020B0604020202020204" pitchFamily="34" charset="0"/>
                        </a:rPr>
                        <a:t>7. Doc. 63	</a:t>
                      </a:r>
                      <a:endParaRPr kumimoji="0" lang="en-US" sz="2400" b="0" i="0" u="none" strike="noStrike" cap="none" normalizeH="0" baseline="0" smtClean="0">
                        <a:ln>
                          <a:noFill/>
                        </a:ln>
                        <a:solidFill>
                          <a:schemeClr val="tx1"/>
                        </a:solidFill>
                        <a:effectLst/>
                        <a:latin typeface="Arial" panose="020B0604020202020204" pitchFamily="34"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dirty="0" smtClean="0">
                          <a:ln>
                            <a:noFill/>
                          </a:ln>
                          <a:solidFill>
                            <a:schemeClr val="tx1"/>
                          </a:solidFill>
                          <a:effectLst/>
                          <a:latin typeface="Arial" panose="020B0604020202020204" pitchFamily="34" charset="0"/>
                        </a:rPr>
                        <a:t>Not </a:t>
                      </a:r>
                      <a:r>
                        <a:rPr kumimoji="0" lang="en-US" sz="2400" b="0" i="0" u="none" strike="noStrike" cap="none" normalizeH="0" baseline="0" dirty="0" err="1" smtClean="0">
                          <a:ln>
                            <a:noFill/>
                          </a:ln>
                          <a:solidFill>
                            <a:schemeClr val="tx1"/>
                          </a:solidFill>
                          <a:effectLst/>
                          <a:latin typeface="Arial" panose="020B0604020202020204" pitchFamily="34" charset="0"/>
                        </a:rPr>
                        <a:t>rel</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457200" marR="0" lvl="1"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Arial" panose="020B0604020202020204" pitchFamily="34" charset="0"/>
                        </a:rPr>
                        <a:t>?	</a:t>
                      </a:r>
                      <a:endParaRPr kumimoji="0" lang="en-US" sz="2400" b="0" i="0" u="none" strike="noStrike" cap="none" normalizeH="0" baseline="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457200" marR="0" lvl="1"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dirty="0" smtClean="0">
                          <a:ln>
                            <a:noFill/>
                          </a:ln>
                          <a:solidFill>
                            <a:schemeClr val="tx1"/>
                          </a:solidFill>
                          <a:effectLst/>
                          <a:latin typeface="Arial" panose="020B0604020202020204" pitchFamily="34" charset="0"/>
                        </a:rPr>
                        <a:t>? </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5725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dirty="0" smtClean="0">
                          <a:ln>
                            <a:noFill/>
                          </a:ln>
                          <a:solidFill>
                            <a:schemeClr val="tx1"/>
                          </a:solidFill>
                          <a:effectLst/>
                          <a:latin typeface="Arial" panose="020B0604020202020204" pitchFamily="34" charset="0"/>
                        </a:rPr>
                        <a:t>8. Doc. 119</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GB" sz="2400" b="0" i="0" u="none" strike="noStrike" cap="none" normalizeH="0" baseline="0" dirty="0" err="1" smtClean="0">
                          <a:ln>
                            <a:noFill/>
                          </a:ln>
                          <a:solidFill>
                            <a:schemeClr val="tx1"/>
                          </a:solidFill>
                          <a:effectLst/>
                          <a:latin typeface="Arial" panose="020B0604020202020204" pitchFamily="34" charset="0"/>
                        </a:rPr>
                        <a:t>Rel</a:t>
                      </a:r>
                      <a:r>
                        <a:rPr kumimoji="0" lang="en-GB" sz="2400" b="0" i="0" u="none" strike="noStrike" cap="none" normalizeH="0" baseline="0" dirty="0" smtClean="0">
                          <a:ln>
                            <a:noFill/>
                          </a:ln>
                          <a:solidFill>
                            <a:schemeClr val="tx1"/>
                          </a:solidFill>
                          <a:effectLst/>
                          <a:latin typeface="Arial" panose="020B0604020202020204" pitchFamily="34" charset="0"/>
                        </a:rPr>
                        <a:t> </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457200" marR="0" lvl="1"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dirty="0" smtClean="0">
                          <a:ln>
                            <a:noFill/>
                          </a:ln>
                          <a:solidFill>
                            <a:schemeClr val="tx1"/>
                          </a:solidFill>
                          <a:effectLst/>
                          <a:latin typeface="Arial" panose="020B0604020202020204" pitchFamily="34" charset="0"/>
                        </a:rPr>
                        <a:t>40%</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457200" marR="0" lvl="1"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dirty="0" smtClean="0">
                          <a:ln>
                            <a:noFill/>
                          </a:ln>
                          <a:solidFill>
                            <a:schemeClr val="tx1"/>
                          </a:solidFill>
                          <a:effectLst/>
                          <a:latin typeface="Arial" panose="020B0604020202020204" pitchFamily="34" charset="0"/>
                        </a:rPr>
                        <a:t>50%</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57257">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Arial" panose="020B0604020202020204" pitchFamily="34" charset="0"/>
                        </a:rPr>
                        <a:t>9. Doc. 10</a:t>
                      </a:r>
                      <a:endParaRPr kumimoji="0" lang="en-US" sz="2400" b="0" i="0" u="none" strike="noStrike" cap="none" normalizeH="0" baseline="0" smtClean="0">
                        <a:ln>
                          <a:noFill/>
                        </a:ln>
                        <a:solidFill>
                          <a:schemeClr val="tx1"/>
                        </a:solidFill>
                        <a:effectLst/>
                        <a:latin typeface="Arial" panose="020B0604020202020204" pitchFamily="34"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dirty="0" smtClean="0">
                          <a:ln>
                            <a:noFill/>
                          </a:ln>
                          <a:solidFill>
                            <a:schemeClr val="tx1"/>
                          </a:solidFill>
                          <a:effectLst/>
                          <a:latin typeface="Arial" panose="020B0604020202020204" pitchFamily="34" charset="0"/>
                        </a:rPr>
                        <a:t>Not </a:t>
                      </a:r>
                      <a:r>
                        <a:rPr kumimoji="0" lang="en-US" sz="2400" b="0" i="0" u="none" strike="noStrike" cap="none" normalizeH="0" baseline="0" dirty="0" err="1" smtClean="0">
                          <a:ln>
                            <a:noFill/>
                          </a:ln>
                          <a:solidFill>
                            <a:schemeClr val="tx1"/>
                          </a:solidFill>
                          <a:effectLst/>
                          <a:latin typeface="Arial" panose="020B0604020202020204" pitchFamily="34" charset="0"/>
                        </a:rPr>
                        <a:t>rel</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457200" marR="0" lvl="1"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Arial" panose="020B0604020202020204" pitchFamily="34" charset="0"/>
                        </a:rPr>
                        <a:t>?	</a:t>
                      </a:r>
                      <a:endParaRPr kumimoji="0" lang="en-US" sz="2400" b="0" i="0" u="none" strike="noStrike" cap="none" normalizeH="0" baseline="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457200" marR="0" lvl="1"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dirty="0" smtClean="0">
                          <a:ln>
                            <a:noFill/>
                          </a:ln>
                          <a:solidFill>
                            <a:schemeClr val="tx1"/>
                          </a:solidFill>
                          <a:effectLst/>
                          <a:latin typeface="Arial" panose="020B0604020202020204" pitchFamily="34" charset="0"/>
                        </a:rPr>
                        <a:t>? </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r h="488375">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Arial" panose="020B0604020202020204" pitchFamily="34" charset="0"/>
                        </a:rPr>
                        <a:t>10. Doc. 2</a:t>
                      </a:r>
                      <a:endParaRPr kumimoji="0" lang="en-US" sz="2400" b="0" i="0" u="none" strike="noStrike" cap="none" normalizeH="0" baseline="0" smtClean="0">
                        <a:ln>
                          <a:noFill/>
                        </a:ln>
                        <a:solidFill>
                          <a:schemeClr val="tx1"/>
                        </a:solidFill>
                        <a:effectLst/>
                        <a:latin typeface="Arial" panose="020B0604020202020204" pitchFamily="34"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dirty="0" err="1" smtClean="0">
                          <a:ln>
                            <a:noFill/>
                          </a:ln>
                          <a:solidFill>
                            <a:schemeClr val="tx1"/>
                          </a:solidFill>
                          <a:effectLst/>
                          <a:latin typeface="Arial" panose="020B0604020202020204" pitchFamily="34" charset="0"/>
                        </a:rPr>
                        <a:t>Rel</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338455" marR="0" lvl="1"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dirty="0" smtClean="0">
                          <a:ln>
                            <a:noFill/>
                          </a:ln>
                          <a:solidFill>
                            <a:schemeClr val="tx1"/>
                          </a:solidFill>
                          <a:effectLst/>
                          <a:latin typeface="Arial" panose="020B0604020202020204" pitchFamily="34" charset="0"/>
                        </a:rPr>
                        <a:t>50%</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457200" marR="0" lvl="1"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dirty="0" smtClean="0">
                          <a:ln>
                            <a:noFill/>
                          </a:ln>
                          <a:solidFill>
                            <a:schemeClr val="tx1"/>
                          </a:solidFill>
                          <a:effectLst/>
                          <a:latin typeface="Arial" panose="020B0604020202020204" pitchFamily="34" charset="0"/>
                        </a:rPr>
                        <a:t>50%</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80290"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3927A7B-9075-47F0-A5CC-0F0DE73A7F0C}" type="slidenum">
              <a:rPr lang="en-US" altLang="en-US" sz="1400" smtClean="0"/>
            </a:fld>
            <a:endParaRPr lang="en-US" altLang="en-US" sz="1400" smtClean="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a:xfrm>
            <a:off x="457200" y="304800"/>
            <a:ext cx="8229600" cy="381000"/>
          </a:xfrm>
        </p:spPr>
        <p:txBody>
          <a:bodyPr/>
          <a:lstStyle/>
          <a:p>
            <a:pPr eaLnBrk="1" hangingPunct="1"/>
            <a:r>
              <a:rPr lang="en-US" altLang="en-US" sz="4000" smtClean="0"/>
              <a:t>Precision/Recall tradeoff</a:t>
            </a:r>
            <a:endParaRPr lang="en-US" altLang="en-US" sz="4000" smtClean="0"/>
          </a:p>
        </p:txBody>
      </p:sp>
      <p:sp>
        <p:nvSpPr>
          <p:cNvPr id="181251" name="Rectangle 3"/>
          <p:cNvSpPr>
            <a:spLocks noGrp="1" noChangeArrowheads="1"/>
          </p:cNvSpPr>
          <p:nvPr>
            <p:ph type="body" idx="1"/>
          </p:nvPr>
        </p:nvSpPr>
        <p:spPr>
          <a:xfrm>
            <a:off x="133350" y="909638"/>
            <a:ext cx="8705850" cy="2366962"/>
          </a:xfrm>
        </p:spPr>
        <p:txBody>
          <a:bodyPr/>
          <a:lstStyle/>
          <a:p>
            <a:pPr marL="168275" indent="-168275" eaLnBrk="1" hangingPunct="1">
              <a:lnSpc>
                <a:spcPct val="80000"/>
              </a:lnSpc>
            </a:pPr>
            <a:r>
              <a:rPr lang="en-US" altLang="en-US" sz="2800" smtClean="0"/>
              <a:t>Can increase recall by retrieving many documents (down to a low level of relevance ranking), </a:t>
            </a:r>
            <a:endParaRPr lang="en-US" altLang="en-US" sz="2800" smtClean="0"/>
          </a:p>
          <a:p>
            <a:pPr marL="393700" lvl="1" indent="-111125" eaLnBrk="1" hangingPunct="1">
              <a:lnSpc>
                <a:spcPct val="80000"/>
              </a:lnSpc>
            </a:pPr>
            <a:r>
              <a:rPr lang="en-US" altLang="en-US" sz="2400" smtClean="0"/>
              <a:t>but many irrelevant documents would be fetched, reducing precision</a:t>
            </a:r>
            <a:endParaRPr lang="en-US" altLang="en-US" sz="2400" smtClean="0"/>
          </a:p>
          <a:p>
            <a:pPr marL="168275" indent="-168275" eaLnBrk="1" hangingPunct="1">
              <a:lnSpc>
                <a:spcPct val="80000"/>
              </a:lnSpc>
            </a:pPr>
            <a:r>
              <a:rPr lang="en-US" altLang="en-US" sz="2800" smtClean="0"/>
              <a:t>Can get high recall (but low precision) by retrieving all documents for all queries</a:t>
            </a:r>
            <a:endParaRPr lang="en-US" altLang="en-US" sz="2800" smtClean="0"/>
          </a:p>
        </p:txBody>
      </p:sp>
      <p:sp>
        <p:nvSpPr>
          <p:cNvPr id="181252" name="Text Box 3"/>
          <p:cNvSpPr txBox="1">
            <a:spLocks noChangeArrowheads="1"/>
          </p:cNvSpPr>
          <p:nvPr/>
        </p:nvSpPr>
        <p:spPr bwMode="auto">
          <a:xfrm>
            <a:off x="5273675" y="5591175"/>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kumimoji="1" lang="zh-TW" altLang="en-US" sz="2400">
                <a:ea typeface="PMingLiU" panose="02020500000000000000" pitchFamily="18" charset="-120"/>
              </a:rPr>
              <a:t>1</a:t>
            </a:r>
            <a:endParaRPr kumimoji="1" lang="zh-TW" altLang="en-US" sz="2400">
              <a:ea typeface="PMingLiU" panose="02020500000000000000" pitchFamily="18" charset="-120"/>
            </a:endParaRPr>
          </a:p>
        </p:txBody>
      </p:sp>
      <p:sp>
        <p:nvSpPr>
          <p:cNvPr id="181253" name="Rectangle 5"/>
          <p:cNvSpPr>
            <a:spLocks noChangeArrowheads="1"/>
          </p:cNvSpPr>
          <p:nvPr/>
        </p:nvSpPr>
        <p:spPr bwMode="auto">
          <a:xfrm>
            <a:off x="2987675" y="3760788"/>
            <a:ext cx="2438400" cy="1920875"/>
          </a:xfrm>
          <a:prstGeom prst="rect">
            <a:avLst/>
          </a:prstGeom>
          <a:solidFill>
            <a:srgbClr val="CCFFFF"/>
          </a:solidFill>
          <a:ln w="12700" cap="sq">
            <a:solidFill>
              <a:schemeClr val="tx1"/>
            </a:solidFill>
            <a:miter lim="800000"/>
            <a:headEnd type="none" w="sm" len="sm"/>
            <a:tailEnd type="none" w="sm" len="sm"/>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1600" i="1"/>
          </a:p>
        </p:txBody>
      </p:sp>
      <p:sp>
        <p:nvSpPr>
          <p:cNvPr id="181254" name="Freeform 6"/>
          <p:cNvSpPr/>
          <p:nvPr/>
        </p:nvSpPr>
        <p:spPr bwMode="auto">
          <a:xfrm>
            <a:off x="3140075" y="3989388"/>
            <a:ext cx="2057400" cy="1295400"/>
          </a:xfrm>
          <a:custGeom>
            <a:avLst/>
            <a:gdLst>
              <a:gd name="T0" fmla="*/ 0 w 1296"/>
              <a:gd name="T1" fmla="*/ 0 h 816"/>
              <a:gd name="T2" fmla="*/ 2147483646 w 1296"/>
              <a:gd name="T3" fmla="*/ 2147483646 h 816"/>
              <a:gd name="T4" fmla="*/ 2147483646 w 1296"/>
              <a:gd name="T5" fmla="*/ 2147483646 h 816"/>
              <a:gd name="T6" fmla="*/ 2147483646 w 1296"/>
              <a:gd name="T7" fmla="*/ 2147483646 h 816"/>
              <a:gd name="T8" fmla="*/ 2147483646 w 1296"/>
              <a:gd name="T9" fmla="*/ 2147483646 h 816"/>
              <a:gd name="T10" fmla="*/ 0 60000 65536"/>
              <a:gd name="T11" fmla="*/ 0 60000 65536"/>
              <a:gd name="T12" fmla="*/ 0 60000 65536"/>
              <a:gd name="T13" fmla="*/ 0 60000 65536"/>
              <a:gd name="T14" fmla="*/ 0 60000 65536"/>
              <a:gd name="T15" fmla="*/ 0 w 1296"/>
              <a:gd name="T16" fmla="*/ 0 h 816"/>
              <a:gd name="T17" fmla="*/ 1296 w 1296"/>
              <a:gd name="T18" fmla="*/ 816 h 816"/>
            </a:gdLst>
            <a:ahLst/>
            <a:cxnLst>
              <a:cxn ang="T10">
                <a:pos x="T0" y="T1"/>
              </a:cxn>
              <a:cxn ang="T11">
                <a:pos x="T2" y="T3"/>
              </a:cxn>
              <a:cxn ang="T12">
                <a:pos x="T4" y="T5"/>
              </a:cxn>
              <a:cxn ang="T13">
                <a:pos x="T6" y="T7"/>
              </a:cxn>
              <a:cxn ang="T14">
                <a:pos x="T8" y="T9"/>
              </a:cxn>
            </a:cxnLst>
            <a:rect l="T15" t="T16" r="T17" b="T18"/>
            <a:pathLst>
              <a:path w="1296" h="816">
                <a:moveTo>
                  <a:pt x="0" y="0"/>
                </a:moveTo>
                <a:cubicBezTo>
                  <a:pt x="13" y="64"/>
                  <a:pt x="16" y="270"/>
                  <a:pt x="77" y="386"/>
                </a:cubicBezTo>
                <a:cubicBezTo>
                  <a:pt x="138" y="502"/>
                  <a:pt x="241" y="629"/>
                  <a:pt x="366" y="697"/>
                </a:cubicBezTo>
                <a:cubicBezTo>
                  <a:pt x="491" y="765"/>
                  <a:pt x="670" y="774"/>
                  <a:pt x="825" y="794"/>
                </a:cubicBezTo>
                <a:cubicBezTo>
                  <a:pt x="980" y="814"/>
                  <a:pt x="1198" y="812"/>
                  <a:pt x="1296" y="816"/>
                </a:cubicBezTo>
              </a:path>
            </a:pathLst>
          </a:cu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255" name="Text Box 7"/>
          <p:cNvSpPr txBox="1">
            <a:spLocks noChangeArrowheads="1"/>
          </p:cNvSpPr>
          <p:nvPr/>
        </p:nvSpPr>
        <p:spPr bwMode="auto">
          <a:xfrm>
            <a:off x="2682875" y="5284788"/>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kumimoji="1" lang="zh-TW" altLang="en-US" sz="2400">
                <a:ea typeface="PMingLiU" panose="02020500000000000000" pitchFamily="18" charset="-120"/>
              </a:rPr>
              <a:t>0</a:t>
            </a:r>
            <a:endParaRPr kumimoji="1" lang="zh-TW" altLang="en-US" sz="2400">
              <a:ea typeface="PMingLiU" panose="02020500000000000000" pitchFamily="18" charset="-120"/>
            </a:endParaRPr>
          </a:p>
        </p:txBody>
      </p:sp>
      <p:sp>
        <p:nvSpPr>
          <p:cNvPr id="181256" name="Text Box 8"/>
          <p:cNvSpPr txBox="1">
            <a:spLocks noChangeArrowheads="1"/>
          </p:cNvSpPr>
          <p:nvPr/>
        </p:nvSpPr>
        <p:spPr bwMode="auto">
          <a:xfrm>
            <a:off x="2744788" y="3543300"/>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kumimoji="1" lang="zh-TW" altLang="en-US" sz="2400">
                <a:ea typeface="PMingLiU" panose="02020500000000000000" pitchFamily="18" charset="-120"/>
              </a:rPr>
              <a:t>1</a:t>
            </a:r>
            <a:endParaRPr kumimoji="1" lang="zh-TW" altLang="en-US" sz="2400">
              <a:ea typeface="PMingLiU" panose="02020500000000000000" pitchFamily="18" charset="-120"/>
            </a:endParaRPr>
          </a:p>
        </p:txBody>
      </p:sp>
      <p:sp>
        <p:nvSpPr>
          <p:cNvPr id="181257" name="Text Box 9"/>
          <p:cNvSpPr txBox="1">
            <a:spLocks noChangeArrowheads="1"/>
          </p:cNvSpPr>
          <p:nvPr/>
        </p:nvSpPr>
        <p:spPr bwMode="auto">
          <a:xfrm>
            <a:off x="3597275" y="5605463"/>
            <a:ext cx="9604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kumimoji="1" lang="en-US" altLang="zh-TW" sz="2400">
                <a:ea typeface="PMingLiU" panose="02020500000000000000" pitchFamily="18" charset="-120"/>
              </a:rPr>
              <a:t>Recall</a:t>
            </a:r>
            <a:endParaRPr kumimoji="1" lang="en-US" altLang="zh-TW" sz="2400">
              <a:ea typeface="PMingLiU" panose="02020500000000000000" pitchFamily="18" charset="-120"/>
            </a:endParaRPr>
          </a:p>
        </p:txBody>
      </p:sp>
      <p:sp>
        <p:nvSpPr>
          <p:cNvPr id="181258" name="Text Box 10"/>
          <p:cNvSpPr txBox="1">
            <a:spLocks noChangeArrowheads="1"/>
          </p:cNvSpPr>
          <p:nvPr/>
        </p:nvSpPr>
        <p:spPr bwMode="auto">
          <a:xfrm rot="-5400000">
            <a:off x="2160587" y="4413251"/>
            <a:ext cx="131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kumimoji="1" lang="en-US" altLang="zh-TW" sz="2400">
                <a:ea typeface="PMingLiU" panose="02020500000000000000" pitchFamily="18" charset="-120"/>
              </a:rPr>
              <a:t>Precision</a:t>
            </a:r>
            <a:endParaRPr kumimoji="1" lang="en-US" altLang="zh-TW" sz="2400">
              <a:ea typeface="PMingLiU" panose="02020500000000000000" pitchFamily="18" charset="-120"/>
            </a:endParaRPr>
          </a:p>
        </p:txBody>
      </p:sp>
      <p:sp>
        <p:nvSpPr>
          <p:cNvPr id="181259" name="Oval 16"/>
          <p:cNvSpPr>
            <a:spLocks noChangeArrowheads="1"/>
          </p:cNvSpPr>
          <p:nvPr/>
        </p:nvSpPr>
        <p:spPr bwMode="auto">
          <a:xfrm>
            <a:off x="4965700" y="3624263"/>
            <a:ext cx="685800" cy="6096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1600" i="1"/>
          </a:p>
        </p:txBody>
      </p:sp>
      <p:sp>
        <p:nvSpPr>
          <p:cNvPr id="181260" name="Text Box 17"/>
          <p:cNvSpPr txBox="1">
            <a:spLocks noChangeArrowheads="1"/>
          </p:cNvSpPr>
          <p:nvPr/>
        </p:nvSpPr>
        <p:spPr bwMode="auto">
          <a:xfrm>
            <a:off x="6184900" y="3624263"/>
            <a:ext cx="1323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kumimoji="1" lang="en-US" altLang="zh-TW" sz="2400">
                <a:ea typeface="PMingLiU" panose="02020500000000000000" pitchFamily="18" charset="-120"/>
              </a:rPr>
              <a:t>The ideal</a:t>
            </a:r>
            <a:endParaRPr kumimoji="1" lang="en-US" altLang="zh-TW" sz="2400">
              <a:ea typeface="PMingLiU" panose="02020500000000000000" pitchFamily="18" charset="-120"/>
            </a:endParaRPr>
          </a:p>
        </p:txBody>
      </p:sp>
      <p:sp>
        <p:nvSpPr>
          <p:cNvPr id="181261" name="Freeform 18"/>
          <p:cNvSpPr/>
          <p:nvPr/>
        </p:nvSpPr>
        <p:spPr bwMode="auto">
          <a:xfrm>
            <a:off x="5651500" y="3852863"/>
            <a:ext cx="533400" cy="76200"/>
          </a:xfrm>
          <a:custGeom>
            <a:avLst/>
            <a:gdLst>
              <a:gd name="T0" fmla="*/ 2147483646 w 192"/>
              <a:gd name="T1" fmla="*/ 0 h 192"/>
              <a:gd name="T2" fmla="*/ 2147483646 w 192"/>
              <a:gd name="T3" fmla="*/ 2147483646 h 192"/>
              <a:gd name="T4" fmla="*/ 0 w 192"/>
              <a:gd name="T5" fmla="*/ 2147483646 h 192"/>
              <a:gd name="T6" fmla="*/ 0 60000 65536"/>
              <a:gd name="T7" fmla="*/ 0 60000 65536"/>
              <a:gd name="T8" fmla="*/ 0 60000 65536"/>
              <a:gd name="T9" fmla="*/ 0 w 192"/>
              <a:gd name="T10" fmla="*/ 0 h 192"/>
              <a:gd name="T11" fmla="*/ 192 w 192"/>
              <a:gd name="T12" fmla="*/ 192 h 192"/>
            </a:gdLst>
            <a:ahLst/>
            <a:cxnLst>
              <a:cxn ang="T6">
                <a:pos x="T0" y="T1"/>
              </a:cxn>
              <a:cxn ang="T7">
                <a:pos x="T2" y="T3"/>
              </a:cxn>
              <a:cxn ang="T8">
                <a:pos x="T4" y="T5"/>
              </a:cxn>
            </a:cxnLst>
            <a:rect l="T9" t="T10" r="T11" b="T12"/>
            <a:pathLst>
              <a:path w="192" h="192">
                <a:moveTo>
                  <a:pt x="192" y="0"/>
                </a:moveTo>
                <a:cubicBezTo>
                  <a:pt x="160" y="8"/>
                  <a:pt x="128" y="16"/>
                  <a:pt x="96" y="48"/>
                </a:cubicBezTo>
                <a:cubicBezTo>
                  <a:pt x="64" y="80"/>
                  <a:pt x="32" y="136"/>
                  <a:pt x="0" y="192"/>
                </a:cubicBezTo>
              </a:path>
            </a:pathLst>
          </a:custGeom>
          <a:noFill/>
          <a:ln w="12700" cap="sq">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81262" name="Text Box 20"/>
          <p:cNvSpPr txBox="1">
            <a:spLocks noChangeArrowheads="1"/>
          </p:cNvSpPr>
          <p:nvPr/>
        </p:nvSpPr>
        <p:spPr bwMode="auto">
          <a:xfrm>
            <a:off x="152400" y="3976688"/>
            <a:ext cx="22098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kumimoji="1" lang="en-US" altLang="zh-TW" sz="2400">
                <a:ea typeface="PMingLiU" panose="02020500000000000000" pitchFamily="18" charset="-120"/>
              </a:rPr>
              <a:t>Returns relevant documents but</a:t>
            </a:r>
            <a:endParaRPr kumimoji="1" lang="en-US" altLang="zh-TW" sz="2400">
              <a:ea typeface="PMingLiU" panose="02020500000000000000" pitchFamily="18" charset="-120"/>
            </a:endParaRPr>
          </a:p>
          <a:p>
            <a:pPr eaLnBrk="1" hangingPunct="1">
              <a:spcBef>
                <a:spcPct val="0"/>
              </a:spcBef>
              <a:buFontTx/>
              <a:buNone/>
            </a:pPr>
            <a:r>
              <a:rPr kumimoji="1" lang="en-US" altLang="zh-TW" sz="2400">
                <a:ea typeface="PMingLiU" panose="02020500000000000000" pitchFamily="18" charset="-120"/>
              </a:rPr>
              <a:t>misses many useful ones too</a:t>
            </a:r>
            <a:endParaRPr kumimoji="1" lang="en-US" altLang="zh-TW" sz="2400">
              <a:ea typeface="PMingLiU" panose="02020500000000000000" pitchFamily="18" charset="-120"/>
            </a:endParaRPr>
          </a:p>
        </p:txBody>
      </p:sp>
      <p:sp>
        <p:nvSpPr>
          <p:cNvPr id="181263" name="Oval 21"/>
          <p:cNvSpPr>
            <a:spLocks noChangeArrowheads="1"/>
          </p:cNvSpPr>
          <p:nvPr/>
        </p:nvSpPr>
        <p:spPr bwMode="auto">
          <a:xfrm>
            <a:off x="2743200" y="3429000"/>
            <a:ext cx="485775" cy="523875"/>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1600" i="1"/>
          </a:p>
        </p:txBody>
      </p:sp>
      <p:sp>
        <p:nvSpPr>
          <p:cNvPr id="181264" name="Freeform 22"/>
          <p:cNvSpPr/>
          <p:nvPr/>
        </p:nvSpPr>
        <p:spPr bwMode="auto">
          <a:xfrm flipV="1">
            <a:off x="2133600" y="3776663"/>
            <a:ext cx="609600" cy="228600"/>
          </a:xfrm>
          <a:custGeom>
            <a:avLst/>
            <a:gdLst>
              <a:gd name="T0" fmla="*/ 2147483646 w 344"/>
              <a:gd name="T1" fmla="*/ 0 h 240"/>
              <a:gd name="T2" fmla="*/ 2147483646 w 344"/>
              <a:gd name="T3" fmla="*/ 2147483646 h 240"/>
              <a:gd name="T4" fmla="*/ 2147483646 w 344"/>
              <a:gd name="T5" fmla="*/ 2147483646 h 240"/>
              <a:gd name="T6" fmla="*/ 0 60000 65536"/>
              <a:gd name="T7" fmla="*/ 0 60000 65536"/>
              <a:gd name="T8" fmla="*/ 0 60000 65536"/>
              <a:gd name="T9" fmla="*/ 0 w 344"/>
              <a:gd name="T10" fmla="*/ 0 h 240"/>
              <a:gd name="T11" fmla="*/ 344 w 344"/>
              <a:gd name="T12" fmla="*/ 240 h 240"/>
            </a:gdLst>
            <a:ahLst/>
            <a:cxnLst>
              <a:cxn ang="T6">
                <a:pos x="T0" y="T1"/>
              </a:cxn>
              <a:cxn ang="T7">
                <a:pos x="T2" y="T3"/>
              </a:cxn>
              <a:cxn ang="T8">
                <a:pos x="T4" y="T5"/>
              </a:cxn>
            </a:cxnLst>
            <a:rect l="T9" t="T10" r="T11" b="T12"/>
            <a:pathLst>
              <a:path w="344" h="240">
                <a:moveTo>
                  <a:pt x="8" y="0"/>
                </a:moveTo>
                <a:cubicBezTo>
                  <a:pt x="4" y="28"/>
                  <a:pt x="0" y="56"/>
                  <a:pt x="56" y="96"/>
                </a:cubicBezTo>
                <a:cubicBezTo>
                  <a:pt x="112" y="136"/>
                  <a:pt x="228" y="188"/>
                  <a:pt x="344" y="240"/>
                </a:cubicBezTo>
              </a:path>
            </a:pathLst>
          </a:custGeom>
          <a:noFill/>
          <a:ln w="12700" cap="sq">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rot="10800000" wrap="none" anchor="ctr"/>
          <a:lstStyle/>
          <a:p>
            <a:endParaRPr lang="en-US"/>
          </a:p>
        </p:txBody>
      </p:sp>
      <p:sp>
        <p:nvSpPr>
          <p:cNvPr id="181265" name="Text Box 12"/>
          <p:cNvSpPr txBox="1">
            <a:spLocks noChangeArrowheads="1"/>
          </p:cNvSpPr>
          <p:nvPr/>
        </p:nvSpPr>
        <p:spPr bwMode="auto">
          <a:xfrm>
            <a:off x="6084888" y="4614863"/>
            <a:ext cx="3059112"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kumimoji="1" lang="en-US" altLang="zh-TW" sz="2400">
                <a:ea typeface="PMingLiU" panose="02020500000000000000" pitchFamily="18" charset="-120"/>
              </a:rPr>
              <a:t>Returns most relevant</a:t>
            </a:r>
            <a:endParaRPr kumimoji="1" lang="en-US" altLang="zh-TW" sz="2400">
              <a:ea typeface="PMingLiU" panose="02020500000000000000" pitchFamily="18" charset="-120"/>
            </a:endParaRPr>
          </a:p>
          <a:p>
            <a:pPr eaLnBrk="1" hangingPunct="1">
              <a:spcBef>
                <a:spcPct val="0"/>
              </a:spcBef>
              <a:buFontTx/>
              <a:buNone/>
            </a:pPr>
            <a:r>
              <a:rPr kumimoji="1" lang="en-US" altLang="zh-TW" sz="2400">
                <a:ea typeface="PMingLiU" panose="02020500000000000000" pitchFamily="18" charset="-120"/>
              </a:rPr>
              <a:t>documents but includes</a:t>
            </a:r>
            <a:endParaRPr kumimoji="1" lang="en-US" altLang="zh-TW" sz="2400">
              <a:ea typeface="PMingLiU" panose="02020500000000000000" pitchFamily="18" charset="-120"/>
            </a:endParaRPr>
          </a:p>
          <a:p>
            <a:pPr eaLnBrk="1" hangingPunct="1">
              <a:spcBef>
                <a:spcPct val="0"/>
              </a:spcBef>
              <a:buFontTx/>
              <a:buNone/>
            </a:pPr>
            <a:r>
              <a:rPr kumimoji="1" lang="en-US" altLang="zh-TW" sz="2400">
                <a:ea typeface="PMingLiU" panose="02020500000000000000" pitchFamily="18" charset="-120"/>
              </a:rPr>
              <a:t> lots of  junk</a:t>
            </a:r>
            <a:endParaRPr kumimoji="1" lang="en-US" altLang="zh-TW" sz="2400">
              <a:ea typeface="PMingLiU" panose="02020500000000000000" pitchFamily="18" charset="-120"/>
            </a:endParaRPr>
          </a:p>
        </p:txBody>
      </p:sp>
      <p:sp>
        <p:nvSpPr>
          <p:cNvPr id="181266" name="Oval 13"/>
          <p:cNvSpPr>
            <a:spLocks noChangeArrowheads="1"/>
          </p:cNvSpPr>
          <p:nvPr/>
        </p:nvSpPr>
        <p:spPr bwMode="auto">
          <a:xfrm>
            <a:off x="5118100" y="5400675"/>
            <a:ext cx="596900" cy="609600"/>
          </a:xfrm>
          <a:prstGeom prst="ellipse">
            <a:avLst/>
          </a:prstGeom>
          <a:noFill/>
          <a:ln w="12700" cap="sq">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endParaRPr lang="en-US" altLang="en-US" sz="1600" i="1"/>
          </a:p>
        </p:txBody>
      </p:sp>
      <p:sp>
        <p:nvSpPr>
          <p:cNvPr id="181267" name="Freeform 14"/>
          <p:cNvSpPr/>
          <p:nvPr/>
        </p:nvSpPr>
        <p:spPr bwMode="auto">
          <a:xfrm flipV="1">
            <a:off x="5715000" y="5072063"/>
            <a:ext cx="381000" cy="304800"/>
          </a:xfrm>
          <a:custGeom>
            <a:avLst/>
            <a:gdLst>
              <a:gd name="T0" fmla="*/ 2147483646 w 384"/>
              <a:gd name="T1" fmla="*/ 2147483646 h 144"/>
              <a:gd name="T2" fmla="*/ 2147483646 w 384"/>
              <a:gd name="T3" fmla="*/ 2147483646 h 144"/>
              <a:gd name="T4" fmla="*/ 0 w 384"/>
              <a:gd name="T5" fmla="*/ 0 h 144"/>
              <a:gd name="T6" fmla="*/ 0 60000 65536"/>
              <a:gd name="T7" fmla="*/ 0 60000 65536"/>
              <a:gd name="T8" fmla="*/ 0 60000 65536"/>
              <a:gd name="T9" fmla="*/ 0 w 384"/>
              <a:gd name="T10" fmla="*/ 0 h 144"/>
              <a:gd name="T11" fmla="*/ 384 w 384"/>
              <a:gd name="T12" fmla="*/ 144 h 144"/>
            </a:gdLst>
            <a:ahLst/>
            <a:cxnLst>
              <a:cxn ang="T6">
                <a:pos x="T0" y="T1"/>
              </a:cxn>
              <a:cxn ang="T7">
                <a:pos x="T2" y="T3"/>
              </a:cxn>
              <a:cxn ang="T8">
                <a:pos x="T4" y="T5"/>
              </a:cxn>
            </a:cxnLst>
            <a:rect l="T9" t="T10" r="T11" b="T12"/>
            <a:pathLst>
              <a:path w="384" h="144">
                <a:moveTo>
                  <a:pt x="384" y="144"/>
                </a:moveTo>
                <a:cubicBezTo>
                  <a:pt x="368" y="108"/>
                  <a:pt x="352" y="72"/>
                  <a:pt x="288" y="48"/>
                </a:cubicBezTo>
                <a:cubicBezTo>
                  <a:pt x="224" y="24"/>
                  <a:pt x="112" y="12"/>
                  <a:pt x="0" y="0"/>
                </a:cubicBezTo>
              </a:path>
            </a:pathLst>
          </a:custGeom>
          <a:noFill/>
          <a:ln w="12700" cap="sq">
            <a:solidFill>
              <a:schemeClr val="tx1"/>
            </a:solidFill>
            <a:round/>
            <a:headEnd type="none" w="sm" len="sm"/>
            <a:tailEnd type="triangle" w="med" len="med"/>
          </a:ln>
          <a:extLst>
            <a:ext uri="{909E8E84-426E-40DD-AFC4-6F175D3DCCD1}">
              <a14:hiddenFill xmlns:a14="http://schemas.microsoft.com/office/drawing/2010/main">
                <a:solidFill>
                  <a:srgbClr val="FFFFFF"/>
                </a:solidFill>
              </a14:hiddenFill>
            </a:ext>
          </a:extLst>
        </p:spPr>
        <p:txBody>
          <a:bodyPr rot="10800000" wrap="none" anchor="ctr"/>
          <a:lstStyle/>
          <a:p>
            <a:endParaRPr lang="en-US"/>
          </a:p>
        </p:txBody>
      </p:sp>
      <p:sp>
        <p:nvSpPr>
          <p:cNvPr id="181268"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A0F79E5-6BB3-4FC4-9344-FE51D530C7D7}"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Number Placeholder 4"/>
          <p:cNvSpPr txBox="1">
            <a:spLocks noGrp="1"/>
          </p:cNvSpPr>
          <p:nvPr/>
        </p:nvSpPr>
        <p:spPr bwMode="auto">
          <a:xfrm>
            <a:off x="69342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1" hangingPunct="1">
              <a:spcBef>
                <a:spcPct val="0"/>
              </a:spcBef>
              <a:buFontTx/>
              <a:buNone/>
            </a:pPr>
            <a:fld id="{0319C3FC-F613-4517-BD5D-91D187F4B47C}" type="slidenum">
              <a:rPr lang="en-US" altLang="en-US" sz="1200">
                <a:latin typeface="Helvetica" panose="020B0604020202020204" pitchFamily="34" charset="0"/>
              </a:rPr>
            </a:fld>
            <a:endParaRPr lang="en-US" altLang="en-US" sz="1200"/>
          </a:p>
        </p:txBody>
      </p:sp>
      <p:sp>
        <p:nvSpPr>
          <p:cNvPr id="182275" name="Rectangle 9"/>
          <p:cNvSpPr>
            <a:spLocks noGrp="1" noChangeArrowheads="1"/>
          </p:cNvSpPr>
          <p:nvPr>
            <p:ph type="title" idx="4294967295"/>
          </p:nvPr>
        </p:nvSpPr>
        <p:spPr>
          <a:xfrm>
            <a:off x="152400" y="152400"/>
            <a:ext cx="8763000" cy="457200"/>
          </a:xfrm>
        </p:spPr>
        <p:txBody>
          <a:bodyPr/>
          <a:lstStyle/>
          <a:p>
            <a:pPr eaLnBrk="1" hangingPunct="1"/>
            <a:r>
              <a:rPr lang="en-US" altLang="zh-TW" sz="4000" smtClean="0">
                <a:ea typeface="PMingLiU" panose="02020500000000000000" pitchFamily="18" charset="-120"/>
              </a:rPr>
              <a:t>Exercise</a:t>
            </a:r>
            <a:endParaRPr lang="en-US" altLang="zh-TW" sz="4000" smtClean="0">
              <a:ea typeface="PMingLiU" panose="02020500000000000000" pitchFamily="18" charset="-120"/>
            </a:endParaRPr>
          </a:p>
        </p:txBody>
      </p:sp>
      <p:graphicFrame>
        <p:nvGraphicFramePr>
          <p:cNvPr id="182276" name="Object 10"/>
          <p:cNvGraphicFramePr>
            <a:graphicFrameLocks noChangeAspect="1"/>
          </p:cNvGraphicFramePr>
          <p:nvPr/>
        </p:nvGraphicFramePr>
        <p:xfrm>
          <a:off x="762000" y="1509713"/>
          <a:ext cx="5257800" cy="5043487"/>
        </p:xfrm>
        <a:graphic>
          <a:graphicData uri="http://schemas.openxmlformats.org/presentationml/2006/ole">
            <mc:AlternateContent xmlns:mc="http://schemas.openxmlformats.org/markup-compatibility/2006">
              <mc:Choice xmlns:v="urn:schemas-microsoft-com:vml" Requires="v">
                <p:oleObj spid="_x0000_s182323" name="Worksheet" r:id="rId1" imgW="5524500" imgH="6515100" progId="Excel.Sheet.8">
                  <p:embed/>
                </p:oleObj>
              </mc:Choice>
              <mc:Fallback>
                <p:oleObj name="Worksheet" r:id="rId1" imgW="5524500" imgH="6515100" progId="Excel.Sheet.8">
                  <p:embed/>
                  <p:pic>
                    <p:nvPicPr>
                      <p:cNvPr id="0" name="Object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509713"/>
                        <a:ext cx="5257800" cy="5043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2277" name="Text Box 11"/>
          <p:cNvSpPr txBox="1">
            <a:spLocks noChangeArrowheads="1"/>
          </p:cNvSpPr>
          <p:nvPr/>
        </p:nvSpPr>
        <p:spPr bwMode="auto">
          <a:xfrm>
            <a:off x="457200" y="625475"/>
            <a:ext cx="8534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marL="168275" indent="-168275">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kumimoji="1" lang="en-US" altLang="zh-TW" sz="2400">
                <a:ea typeface="PMingLiU" panose="02020500000000000000" pitchFamily="18" charset="-120"/>
              </a:rPr>
              <a:t>Let total number of relevant documents in the collection = 6, compute recall and precision for each </a:t>
            </a:r>
            <a:r>
              <a:rPr kumimoji="1" lang="en-US" altLang="zh-TW" sz="2400" b="1">
                <a:ea typeface="PMingLiU" panose="02020500000000000000" pitchFamily="18" charset="-120"/>
              </a:rPr>
              <a:t>cut off</a:t>
            </a:r>
            <a:r>
              <a:rPr kumimoji="1" lang="en-US" altLang="zh-TW" sz="2400">
                <a:ea typeface="PMingLiU" panose="02020500000000000000" pitchFamily="18" charset="-120"/>
              </a:rPr>
              <a:t> point n = 1, 2, 3, …</a:t>
            </a:r>
            <a:endParaRPr kumimoji="1" lang="en-US" altLang="zh-TW" sz="2400">
              <a:ea typeface="PMingLiU" panose="02020500000000000000" pitchFamily="18" charset="-120"/>
            </a:endParaRPr>
          </a:p>
        </p:txBody>
      </p:sp>
      <p:sp>
        <p:nvSpPr>
          <p:cNvPr id="182278" name="Text Box 27"/>
          <p:cNvSpPr txBox="1">
            <a:spLocks noChangeArrowheads="1"/>
          </p:cNvSpPr>
          <p:nvPr/>
        </p:nvSpPr>
        <p:spPr bwMode="auto">
          <a:xfrm>
            <a:off x="6324600" y="3200400"/>
            <a:ext cx="2468563"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marL="113030" indent="-11303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2800"/>
              <a:t>The search misses one relevant document, and hence never reach 100% recall</a:t>
            </a:r>
            <a:endParaRPr lang="en-US" altLang="en-US" sz="2800"/>
          </a:p>
        </p:txBody>
      </p:sp>
      <p:sp>
        <p:nvSpPr>
          <p:cNvPr id="182279"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39284C8-F740-4B3C-B2FE-C8A94CB72CCB}"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09600" y="381000"/>
            <a:ext cx="7772400" cy="533400"/>
          </a:xfrm>
        </p:spPr>
        <p:txBody>
          <a:bodyPr/>
          <a:lstStyle/>
          <a:p>
            <a:pPr eaLnBrk="1" hangingPunct="1"/>
            <a:r>
              <a:rPr lang="en-US" altLang="en-US" smtClean="0"/>
              <a:t> Multimedia Computing</a:t>
            </a:r>
            <a:endParaRPr lang="en-US" altLang="en-US" smtClean="0"/>
          </a:p>
        </p:txBody>
      </p:sp>
      <p:sp>
        <p:nvSpPr>
          <p:cNvPr id="21507" name="Rectangle 3"/>
          <p:cNvSpPr>
            <a:spLocks noGrp="1" noChangeArrowheads="1"/>
          </p:cNvSpPr>
          <p:nvPr>
            <p:ph type="body" idx="1"/>
          </p:nvPr>
        </p:nvSpPr>
        <p:spPr>
          <a:xfrm>
            <a:off x="228600" y="1066800"/>
            <a:ext cx="8763000" cy="5257800"/>
          </a:xfrm>
        </p:spPr>
        <p:txBody>
          <a:bodyPr/>
          <a:lstStyle/>
          <a:p>
            <a:pPr marL="168275" indent="-168275" eaLnBrk="1" hangingPunct="1">
              <a:lnSpc>
                <a:spcPct val="80000"/>
              </a:lnSpc>
            </a:pPr>
            <a:r>
              <a:rPr lang="en-US" altLang="ja-JP" sz="2800" smtClean="0">
                <a:ea typeface="MS PGothic" panose="020B0600070205080204" pitchFamily="34" charset="-128"/>
              </a:rPr>
              <a:t>It involves extensive practices from multimedia capturing, processing, transmitting, content representing to multimedia database management</a:t>
            </a:r>
            <a:r>
              <a:rPr lang="en-US" altLang="en-US" sz="2800" smtClean="0"/>
              <a:t> </a:t>
            </a:r>
            <a:endParaRPr lang="en-US" altLang="en-US" sz="2800" smtClean="0"/>
          </a:p>
          <a:p>
            <a:pPr marL="168275" indent="-168275" eaLnBrk="1" hangingPunct="1">
              <a:lnSpc>
                <a:spcPct val="80000"/>
              </a:lnSpc>
            </a:pPr>
            <a:r>
              <a:rPr lang="en-US" altLang="en-US" sz="2800" smtClean="0"/>
              <a:t>Multimedia systems involve </a:t>
            </a:r>
            <a:r>
              <a:rPr lang="en-US" altLang="en-US" smtClean="0"/>
              <a:t>multimedia information</a:t>
            </a:r>
            <a:r>
              <a:rPr lang="en-US" altLang="en-US" sz="2800" smtClean="0"/>
              <a:t> handling and some basic enabling techniques:</a:t>
            </a:r>
            <a:endParaRPr lang="en-US" altLang="en-US" sz="2800" smtClean="0"/>
          </a:p>
          <a:p>
            <a:pPr marL="624205" lvl="1" indent="-341630" eaLnBrk="1" hangingPunct="1">
              <a:lnSpc>
                <a:spcPct val="80000"/>
              </a:lnSpc>
            </a:pPr>
            <a:r>
              <a:rPr lang="en-US" altLang="en-US" sz="2400" b="1" smtClean="0"/>
              <a:t>Multimedia Data Generation</a:t>
            </a:r>
            <a:r>
              <a:rPr lang="en-US" altLang="en-US" sz="2400" smtClean="0"/>
              <a:t>: production/authoring tools</a:t>
            </a:r>
            <a:endParaRPr lang="en-US" altLang="en-US" sz="2400" smtClean="0"/>
          </a:p>
          <a:p>
            <a:pPr marL="1149350" lvl="2" indent="-295275" eaLnBrk="1" hangingPunct="1">
              <a:lnSpc>
                <a:spcPct val="80000"/>
              </a:lnSpc>
            </a:pPr>
            <a:r>
              <a:rPr lang="en-US" altLang="en-US" sz="2000" smtClean="0"/>
              <a:t>Software Authoring Tools: e.g., Adobe flash, MS silver light, Macromedia, etc.</a:t>
            </a:r>
            <a:endParaRPr lang="en-US" altLang="en-US" sz="2000" smtClean="0"/>
          </a:p>
          <a:p>
            <a:pPr marL="1149350" lvl="2" indent="-295275" eaLnBrk="1" hangingPunct="1">
              <a:lnSpc>
                <a:spcPct val="80000"/>
              </a:lnSpc>
            </a:pPr>
            <a:r>
              <a:rPr lang="en-US" altLang="en-US" sz="2000" smtClean="0"/>
              <a:t>For Web publishing: HTML, Java, Macromedia Director, etc.</a:t>
            </a:r>
            <a:endParaRPr lang="en-US" altLang="en-US" sz="900" smtClean="0"/>
          </a:p>
          <a:p>
            <a:pPr marL="624205" lvl="1" indent="-341630" eaLnBrk="1" hangingPunct="1">
              <a:lnSpc>
                <a:spcPct val="80000"/>
              </a:lnSpc>
            </a:pPr>
            <a:r>
              <a:rPr lang="en-US" altLang="en-US" sz="2400" b="1" smtClean="0"/>
              <a:t>Multimedia Data Representation</a:t>
            </a:r>
            <a:r>
              <a:rPr lang="en-US" altLang="en-US" sz="2400" smtClean="0"/>
              <a:t>: compression and formats</a:t>
            </a:r>
            <a:endParaRPr lang="en-US" altLang="en-US" sz="2400" smtClean="0"/>
          </a:p>
          <a:p>
            <a:pPr marL="1149350" lvl="2" indent="-295275" eaLnBrk="1" hangingPunct="1">
              <a:lnSpc>
                <a:spcPct val="80000"/>
              </a:lnSpc>
            </a:pPr>
            <a:r>
              <a:rPr lang="en-US" altLang="en-US" sz="2000" smtClean="0"/>
              <a:t>Storage and file systems design</a:t>
            </a:r>
            <a:endParaRPr lang="en-US" altLang="en-US" sz="900" smtClean="0"/>
          </a:p>
          <a:p>
            <a:pPr marL="624205" lvl="1" indent="-341630" eaLnBrk="1" hangingPunct="1">
              <a:lnSpc>
                <a:spcPct val="80000"/>
              </a:lnSpc>
            </a:pPr>
            <a:r>
              <a:rPr lang="en-US" altLang="en-US" sz="2400" b="1" smtClean="0"/>
              <a:t>Multimedia Database Management</a:t>
            </a:r>
            <a:r>
              <a:rPr lang="en-US" altLang="en-US" sz="2400" smtClean="0"/>
              <a:t>: Multimedia Data Processing and Analysis, indexing, searching and retrieval.</a:t>
            </a:r>
            <a:endParaRPr lang="en-US" altLang="en-US" sz="1000" smtClean="0"/>
          </a:p>
          <a:p>
            <a:pPr marL="624205" lvl="1" indent="-341630" eaLnBrk="1" hangingPunct="1">
              <a:lnSpc>
                <a:spcPct val="80000"/>
              </a:lnSpc>
            </a:pPr>
            <a:r>
              <a:rPr lang="en-US" altLang="en-US" sz="2400" b="1" smtClean="0"/>
              <a:t>Multimedia Data Transmission</a:t>
            </a:r>
            <a:r>
              <a:rPr lang="en-US" altLang="en-US" sz="2400" smtClean="0"/>
              <a:t> through communication and computer networks.</a:t>
            </a:r>
            <a:endParaRPr lang="en-US" altLang="en-US" sz="2400" smtClean="0"/>
          </a:p>
        </p:txBody>
      </p:sp>
      <p:sp>
        <p:nvSpPr>
          <p:cNvPr id="21508"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B637BF0-9EDA-4E54-80AF-68FFF27A2D91}"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Number Placeholder 4"/>
          <p:cNvSpPr txBox="1">
            <a:spLocks noGrp="1"/>
          </p:cNvSpPr>
          <p:nvPr/>
        </p:nvSpPr>
        <p:spPr bwMode="auto">
          <a:xfrm>
            <a:off x="69342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1" hangingPunct="1">
              <a:spcBef>
                <a:spcPct val="0"/>
              </a:spcBef>
              <a:buFontTx/>
              <a:buNone/>
            </a:pPr>
            <a:fld id="{BC704B4F-42B8-4179-82A1-91B8C41003C7}" type="slidenum">
              <a:rPr lang="en-US" altLang="en-US" sz="1200">
                <a:latin typeface="Helvetica" panose="020B0604020202020204" pitchFamily="34" charset="0"/>
              </a:rPr>
            </a:fld>
            <a:endParaRPr lang="en-US" altLang="en-US" sz="1200"/>
          </a:p>
        </p:txBody>
      </p:sp>
      <p:sp>
        <p:nvSpPr>
          <p:cNvPr id="184323" name="Rectangle 1026"/>
          <p:cNvSpPr>
            <a:spLocks noGrp="1" noChangeArrowheads="1"/>
          </p:cNvSpPr>
          <p:nvPr>
            <p:ph type="title" idx="4294967295"/>
          </p:nvPr>
        </p:nvSpPr>
        <p:spPr>
          <a:xfrm>
            <a:off x="457200" y="274638"/>
            <a:ext cx="8229600" cy="639762"/>
          </a:xfrm>
        </p:spPr>
        <p:txBody>
          <a:bodyPr/>
          <a:lstStyle/>
          <a:p>
            <a:pPr eaLnBrk="1" hangingPunct="1"/>
            <a:r>
              <a:rPr lang="en-US" altLang="en-US" sz="4000" smtClean="0"/>
              <a:t>F-Measure</a:t>
            </a:r>
            <a:endParaRPr lang="en-US" altLang="en-US" sz="4000" smtClean="0"/>
          </a:p>
        </p:txBody>
      </p:sp>
      <p:sp>
        <p:nvSpPr>
          <p:cNvPr id="184324" name="Rectangle 1027"/>
          <p:cNvSpPr>
            <a:spLocks noGrp="1" noChangeArrowheads="1"/>
          </p:cNvSpPr>
          <p:nvPr>
            <p:ph type="body" idx="4294967295"/>
          </p:nvPr>
        </p:nvSpPr>
        <p:spPr>
          <a:xfrm>
            <a:off x="228600" y="990600"/>
            <a:ext cx="8686800" cy="5638800"/>
          </a:xfrm>
        </p:spPr>
        <p:txBody>
          <a:bodyPr/>
          <a:lstStyle/>
          <a:p>
            <a:pPr eaLnBrk="1" hangingPunct="1"/>
            <a:r>
              <a:rPr lang="en-US" altLang="en-US" sz="2800" smtClean="0"/>
              <a:t>One measure of performance that takes into account both recall and precision.</a:t>
            </a:r>
            <a:endParaRPr lang="en-US" altLang="en-US" sz="2800" smtClean="0"/>
          </a:p>
          <a:p>
            <a:pPr eaLnBrk="1" hangingPunct="1"/>
            <a:r>
              <a:rPr lang="en-US" altLang="en-US" sz="2800" smtClean="0"/>
              <a:t>Harmonic mean of recall and precision:</a:t>
            </a:r>
            <a:endParaRPr lang="en-US" altLang="en-US" sz="2800" smtClean="0"/>
          </a:p>
          <a:p>
            <a:pPr eaLnBrk="1" hangingPunct="1"/>
            <a:endParaRPr lang="en-US" altLang="en-US" sz="2800" smtClean="0"/>
          </a:p>
          <a:p>
            <a:pPr eaLnBrk="1" hangingPunct="1"/>
            <a:endParaRPr lang="en-US" altLang="en-US" sz="2800" smtClean="0"/>
          </a:p>
          <a:p>
            <a:pPr eaLnBrk="1" hangingPunct="1"/>
            <a:endParaRPr lang="en-US" altLang="en-US" smtClean="0"/>
          </a:p>
          <a:p>
            <a:pPr eaLnBrk="1" hangingPunct="1"/>
            <a:r>
              <a:rPr lang="en-US" altLang="en-US" sz="2800" smtClean="0"/>
              <a:t>Compared to arithmetic mean, both need to be high for harmonic mean to be high.</a:t>
            </a:r>
            <a:endParaRPr lang="en-US" altLang="en-US" sz="2800" smtClean="0"/>
          </a:p>
          <a:p>
            <a:pPr eaLnBrk="1" hangingPunct="1"/>
            <a:r>
              <a:rPr lang="en-US" altLang="en-US" sz="2800" smtClean="0"/>
              <a:t>What if no relevant documents exist?</a:t>
            </a:r>
            <a:endParaRPr lang="en-US" altLang="en-US" sz="2800" smtClean="0"/>
          </a:p>
        </p:txBody>
      </p:sp>
      <p:graphicFrame>
        <p:nvGraphicFramePr>
          <p:cNvPr id="184325" name="Object 1028"/>
          <p:cNvGraphicFramePr>
            <a:graphicFrameLocks noChangeAspect="1"/>
          </p:cNvGraphicFramePr>
          <p:nvPr/>
        </p:nvGraphicFramePr>
        <p:xfrm>
          <a:off x="2743200" y="2667000"/>
          <a:ext cx="3048000" cy="1143000"/>
        </p:xfrm>
        <a:graphic>
          <a:graphicData uri="http://schemas.openxmlformats.org/presentationml/2006/ole">
            <mc:AlternateContent xmlns:mc="http://schemas.openxmlformats.org/markup-compatibility/2006">
              <mc:Choice xmlns:v="urn:schemas-microsoft-com:vml" Requires="v">
                <p:oleObj spid="_x0000_s184370" name="Equation" r:id="rId1" imgW="1066165" imgH="444500" progId="Equation.3">
                  <p:embed/>
                </p:oleObj>
              </mc:Choice>
              <mc:Fallback>
                <p:oleObj name="Equation" r:id="rId1" imgW="1066165" imgH="444500" progId="Equation.3">
                  <p:embed/>
                  <p:pic>
                    <p:nvPicPr>
                      <p:cNvPr id="0" name="Object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667000"/>
                        <a:ext cx="30480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26"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1604A5A-1AB9-4C7E-B674-5CB66B684311}"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Number Placeholder 4"/>
          <p:cNvSpPr txBox="1">
            <a:spLocks noGrp="1"/>
          </p:cNvSpPr>
          <p:nvPr/>
        </p:nvSpPr>
        <p:spPr bwMode="auto">
          <a:xfrm>
            <a:off x="69342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1" hangingPunct="1">
              <a:spcBef>
                <a:spcPct val="0"/>
              </a:spcBef>
              <a:buFontTx/>
              <a:buNone/>
            </a:pPr>
            <a:fld id="{E0917C48-9B37-43DB-ACB4-98A05A6DA1C6}" type="slidenum">
              <a:rPr lang="en-US" altLang="en-US" sz="1200">
                <a:latin typeface="Helvetica" panose="020B0604020202020204" pitchFamily="34" charset="0"/>
              </a:rPr>
            </a:fld>
            <a:endParaRPr lang="en-US" altLang="en-US" sz="1200"/>
          </a:p>
        </p:txBody>
      </p:sp>
      <p:sp>
        <p:nvSpPr>
          <p:cNvPr id="186371" name="Rectangle 1026"/>
          <p:cNvSpPr>
            <a:spLocks noGrp="1" noChangeArrowheads="1"/>
          </p:cNvSpPr>
          <p:nvPr>
            <p:ph type="title" idx="4294967295"/>
          </p:nvPr>
        </p:nvSpPr>
        <p:spPr>
          <a:xfrm>
            <a:off x="457200" y="152400"/>
            <a:ext cx="8229600" cy="563563"/>
          </a:xfrm>
        </p:spPr>
        <p:txBody>
          <a:bodyPr/>
          <a:lstStyle/>
          <a:p>
            <a:pPr eaLnBrk="1" hangingPunct="1"/>
            <a:r>
              <a:rPr lang="en-US" altLang="en-US" smtClean="0"/>
              <a:t>E Measure</a:t>
            </a:r>
            <a:endParaRPr lang="en-US" altLang="en-US" smtClean="0"/>
          </a:p>
        </p:txBody>
      </p:sp>
      <p:sp>
        <p:nvSpPr>
          <p:cNvPr id="186372" name="Rectangle 1027"/>
          <p:cNvSpPr>
            <a:spLocks noGrp="1" noChangeArrowheads="1"/>
          </p:cNvSpPr>
          <p:nvPr>
            <p:ph type="body" idx="4294967295"/>
          </p:nvPr>
        </p:nvSpPr>
        <p:spPr>
          <a:xfrm>
            <a:off x="228600" y="762000"/>
            <a:ext cx="8839200" cy="5943600"/>
          </a:xfrm>
        </p:spPr>
        <p:txBody>
          <a:bodyPr/>
          <a:lstStyle/>
          <a:p>
            <a:pPr marL="168275" indent="-168275" eaLnBrk="1" hangingPunct="1">
              <a:lnSpc>
                <a:spcPct val="90000"/>
              </a:lnSpc>
            </a:pPr>
            <a:r>
              <a:rPr lang="en-US" altLang="en-US" sz="2800" smtClean="0"/>
              <a:t>Associated with Van Rijsbergen</a:t>
            </a:r>
            <a:endParaRPr lang="en-US" altLang="en-US" sz="2800" smtClean="0"/>
          </a:p>
          <a:p>
            <a:pPr marL="168275" indent="-168275" eaLnBrk="1" hangingPunct="1">
              <a:lnSpc>
                <a:spcPct val="90000"/>
              </a:lnSpc>
            </a:pPr>
            <a:r>
              <a:rPr lang="en-US" altLang="en-US" sz="2800" smtClean="0"/>
              <a:t>Allows user to specify importance of recall and precision </a:t>
            </a:r>
            <a:endParaRPr lang="en-US" altLang="en-US" sz="2800" smtClean="0"/>
          </a:p>
          <a:p>
            <a:pPr marL="168275" indent="-168275" eaLnBrk="1" hangingPunct="1">
              <a:lnSpc>
                <a:spcPct val="90000"/>
              </a:lnSpc>
            </a:pPr>
            <a:r>
              <a:rPr lang="en-US" altLang="en-US" sz="2800" smtClean="0"/>
              <a:t>It is parameterized F Measure. A variant of F measure that allows weighting emphasis on precision over recall:</a:t>
            </a:r>
            <a:endParaRPr lang="en-US" altLang="en-US" sz="2800" smtClean="0"/>
          </a:p>
          <a:p>
            <a:pPr marL="168275" indent="-168275" eaLnBrk="1" hangingPunct="1">
              <a:lnSpc>
                <a:spcPct val="90000"/>
              </a:lnSpc>
            </a:pPr>
            <a:endParaRPr lang="en-US" altLang="en-US" sz="2800" smtClean="0"/>
          </a:p>
          <a:p>
            <a:pPr marL="168275" indent="-168275" eaLnBrk="1" hangingPunct="1">
              <a:lnSpc>
                <a:spcPct val="90000"/>
              </a:lnSpc>
            </a:pPr>
            <a:endParaRPr lang="en-US" altLang="en-US" sz="2800" smtClean="0"/>
          </a:p>
          <a:p>
            <a:pPr marL="168275" indent="-168275" eaLnBrk="1" hangingPunct="1">
              <a:lnSpc>
                <a:spcPct val="90000"/>
              </a:lnSpc>
            </a:pPr>
            <a:endParaRPr lang="en-US" altLang="en-US" sz="2800" smtClean="0"/>
          </a:p>
          <a:p>
            <a:pPr marL="168275" indent="-168275" eaLnBrk="1" hangingPunct="1">
              <a:lnSpc>
                <a:spcPct val="90000"/>
              </a:lnSpc>
            </a:pPr>
            <a:r>
              <a:rPr lang="en-US" altLang="en-US" sz="2800" smtClean="0"/>
              <a:t>Value of </a:t>
            </a:r>
            <a:r>
              <a:rPr lang="en-US" altLang="en-US" sz="2800" smtClean="0">
                <a:sym typeface="Symbol" panose="05050102010706020507" pitchFamily="18" charset="2"/>
              </a:rPr>
              <a:t> controls trade-off:</a:t>
            </a:r>
            <a:endParaRPr lang="en-US" altLang="en-US" sz="2800" smtClean="0">
              <a:sym typeface="Symbol" panose="05050102010706020507" pitchFamily="18" charset="2"/>
            </a:endParaRPr>
          </a:p>
          <a:p>
            <a:pPr marL="393700" lvl="1" indent="-111125" eaLnBrk="1" hangingPunct="1">
              <a:lnSpc>
                <a:spcPct val="90000"/>
              </a:lnSpc>
            </a:pPr>
            <a:r>
              <a:rPr lang="en-US" altLang="en-US" sz="2400" smtClean="0">
                <a:sym typeface="Symbol" panose="05050102010706020507" pitchFamily="18" charset="2"/>
              </a:rPr>
              <a:t> = 1: Equal weight for precision and recall (E=F).</a:t>
            </a:r>
            <a:endParaRPr lang="en-US" altLang="en-US" sz="2400" smtClean="0">
              <a:sym typeface="Symbol" panose="05050102010706020507" pitchFamily="18" charset="2"/>
            </a:endParaRPr>
          </a:p>
          <a:p>
            <a:pPr marL="393700" lvl="1" indent="-111125" eaLnBrk="1" hangingPunct="1">
              <a:lnSpc>
                <a:spcPct val="90000"/>
              </a:lnSpc>
            </a:pPr>
            <a:r>
              <a:rPr lang="en-US" altLang="en-US" sz="2400" smtClean="0">
                <a:sym typeface="Symbol" panose="05050102010706020507" pitchFamily="18" charset="2"/>
              </a:rPr>
              <a:t> &gt; 1: Weight recall more. It </a:t>
            </a:r>
            <a:r>
              <a:rPr lang="en-US" altLang="en-US" sz="2400" smtClean="0"/>
              <a:t>favors recall. </a:t>
            </a:r>
            <a:endParaRPr lang="en-US" altLang="en-US" sz="2400" smtClean="0">
              <a:sym typeface="Symbol" panose="05050102010706020507" pitchFamily="18" charset="2"/>
            </a:endParaRPr>
          </a:p>
          <a:p>
            <a:pPr marL="393700" lvl="1" indent="-111125" eaLnBrk="1" hangingPunct="1">
              <a:lnSpc>
                <a:spcPct val="90000"/>
              </a:lnSpc>
            </a:pPr>
            <a:r>
              <a:rPr lang="en-US" altLang="en-US" sz="2400" smtClean="0">
                <a:sym typeface="Symbol" panose="05050102010706020507" pitchFamily="18" charset="2"/>
              </a:rPr>
              <a:t> &lt; 1: Weight precision more. It </a:t>
            </a:r>
            <a:r>
              <a:rPr lang="en-US" altLang="en-US" sz="2400" smtClean="0"/>
              <a:t>favors precision.</a:t>
            </a:r>
            <a:endParaRPr lang="en-US" altLang="en-US" sz="2400" smtClean="0"/>
          </a:p>
        </p:txBody>
      </p:sp>
      <p:graphicFrame>
        <p:nvGraphicFramePr>
          <p:cNvPr id="186373" name="Object 1024"/>
          <p:cNvGraphicFramePr>
            <a:graphicFrameLocks noChangeAspect="1"/>
          </p:cNvGraphicFramePr>
          <p:nvPr/>
        </p:nvGraphicFramePr>
        <p:xfrm>
          <a:off x="3624263" y="2743200"/>
          <a:ext cx="4681537" cy="990600"/>
        </p:xfrm>
        <a:graphic>
          <a:graphicData uri="http://schemas.openxmlformats.org/presentationml/2006/ole">
            <mc:AlternateContent xmlns:mc="http://schemas.openxmlformats.org/markup-compatibility/2006">
              <mc:Choice xmlns:v="urn:schemas-microsoft-com:vml" Requires="v">
                <p:oleObj spid="_x0000_s186418" name="Equation" r:id="rId1" imgW="1637665" imgH="482600" progId="Equation.3">
                  <p:embed/>
                </p:oleObj>
              </mc:Choice>
              <mc:Fallback>
                <p:oleObj name="Equation" r:id="rId1" imgW="1637665" imgH="482600" progId="Equation.3">
                  <p:embed/>
                  <p:pic>
                    <p:nvPicPr>
                      <p:cNvPr id="0" name="Object 1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4263" y="2743200"/>
                        <a:ext cx="4681537"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6374"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A92AFD1-D652-4509-AF7C-4CC106679BD0}"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Title 1"/>
          <p:cNvSpPr>
            <a:spLocks noGrp="1"/>
          </p:cNvSpPr>
          <p:nvPr>
            <p:ph type="title"/>
          </p:nvPr>
        </p:nvSpPr>
        <p:spPr/>
        <p:txBody>
          <a:bodyPr/>
          <a:lstStyle/>
          <a:p>
            <a:r>
              <a:rPr lang="en-US" altLang="en-US" smtClean="0"/>
              <a:t>Single-valued measures</a:t>
            </a:r>
            <a:endParaRPr lang="en-US" altLang="en-US" smtClean="0"/>
          </a:p>
        </p:txBody>
      </p:sp>
      <p:sp>
        <p:nvSpPr>
          <p:cNvPr id="188419" name="Content Placeholder 2"/>
          <p:cNvSpPr>
            <a:spLocks noGrp="1"/>
          </p:cNvSpPr>
          <p:nvPr>
            <p:ph idx="1"/>
          </p:nvPr>
        </p:nvSpPr>
        <p:spPr/>
        <p:txBody>
          <a:bodyPr/>
          <a:lstStyle/>
          <a:p>
            <a:r>
              <a:rPr lang="en-US" altLang="en-US" smtClean="0"/>
              <a:t>Single value measures may want a single value for each query to evaluate performance</a:t>
            </a:r>
            <a:endParaRPr lang="en-US" altLang="en-US" smtClean="0"/>
          </a:p>
          <a:p>
            <a:r>
              <a:rPr lang="en-US" altLang="en-US" smtClean="0"/>
              <a:t>Such measures include:</a:t>
            </a:r>
            <a:endParaRPr lang="en-US" altLang="en-US" smtClean="0"/>
          </a:p>
          <a:p>
            <a:pPr lvl="1"/>
            <a:r>
              <a:rPr lang="en-US" altLang="en-US" smtClean="0"/>
              <a:t>Mean average precision</a:t>
            </a:r>
            <a:endParaRPr lang="en-US" altLang="en-US" smtClean="0"/>
          </a:p>
          <a:p>
            <a:pPr lvl="1"/>
            <a:r>
              <a:rPr lang="en-US" altLang="en-US" smtClean="0"/>
              <a:t>R-precision</a:t>
            </a:r>
            <a:endParaRPr lang="en-US" altLang="en-US" smtClean="0"/>
          </a:p>
          <a:p>
            <a:pPr lvl="1"/>
            <a:r>
              <a:rPr lang="en-US" altLang="en-US" smtClean="0"/>
              <a:t>Etc..</a:t>
            </a:r>
            <a:endParaRPr lang="en-US" altLang="en-US" smtClean="0"/>
          </a:p>
          <a:p>
            <a:pPr lvl="1"/>
            <a:endParaRPr lang="en-US" altLang="en-US" smtClean="0"/>
          </a:p>
          <a:p>
            <a:endParaRPr lang="en-US" altLang="en-US" smtClean="0"/>
          </a:p>
        </p:txBody>
      </p:sp>
      <p:sp>
        <p:nvSpPr>
          <p:cNvPr id="188420"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1C4CAAE-4EC0-422A-825A-E8608BDC5DD0}" type="slidenum">
              <a:rPr lang="en-US" altLang="en-US" sz="1400" smtClean="0"/>
            </a:fld>
            <a:endParaRPr lang="en-US" altLang="en-US" sz="1400" smtClean="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a:xfrm>
            <a:off x="457200" y="274638"/>
            <a:ext cx="8229600" cy="563562"/>
          </a:xfrm>
        </p:spPr>
        <p:txBody>
          <a:bodyPr/>
          <a:lstStyle/>
          <a:p>
            <a:pPr eaLnBrk="1" hangingPunct="1"/>
            <a:r>
              <a:rPr lang="en-AU" altLang="en-US" sz="4000" smtClean="0"/>
              <a:t>MAP (Mean Average Precision)</a:t>
            </a:r>
            <a:endParaRPr lang="en-AU" altLang="en-US" sz="4000" smtClean="0"/>
          </a:p>
        </p:txBody>
      </p:sp>
      <p:sp>
        <p:nvSpPr>
          <p:cNvPr id="189443" name="Rectangle 3"/>
          <p:cNvSpPr>
            <a:spLocks noGrp="1" noChangeArrowheads="1"/>
          </p:cNvSpPr>
          <p:nvPr>
            <p:ph type="body" sz="half" idx="1"/>
          </p:nvPr>
        </p:nvSpPr>
        <p:spPr>
          <a:xfrm>
            <a:off x="98425" y="2057400"/>
            <a:ext cx="8915400" cy="3311525"/>
          </a:xfrm>
        </p:spPr>
        <p:txBody>
          <a:bodyPr/>
          <a:lstStyle/>
          <a:p>
            <a:pPr marL="446405" lvl="1" eaLnBrk="1" hangingPunct="1"/>
            <a:r>
              <a:rPr lang="en-AU" altLang="en-US" sz="2400" smtClean="0"/>
              <a:t>Where r</a:t>
            </a:r>
            <a:r>
              <a:rPr lang="en-AU" altLang="en-US" sz="2400" baseline="-25000" smtClean="0"/>
              <a:t>ij</a:t>
            </a:r>
            <a:r>
              <a:rPr lang="en-AU" altLang="en-US" sz="2400" smtClean="0"/>
              <a:t> = rank of the j-th relevant document for Q</a:t>
            </a:r>
            <a:r>
              <a:rPr lang="en-AU" altLang="en-US" sz="2400" baseline="-25000" smtClean="0"/>
              <a:t>i</a:t>
            </a:r>
            <a:r>
              <a:rPr lang="en-AU" altLang="en-US" sz="2400" smtClean="0"/>
              <a:t>; |R</a:t>
            </a:r>
            <a:r>
              <a:rPr lang="en-AU" altLang="en-US" sz="2400" baseline="-25000" smtClean="0"/>
              <a:t>i</a:t>
            </a:r>
            <a:r>
              <a:rPr lang="en-AU" altLang="en-US" sz="2400" smtClean="0"/>
              <a:t>| = #rel. doc. for Q</a:t>
            </a:r>
            <a:r>
              <a:rPr lang="en-AU" altLang="en-US" sz="2400" baseline="-25000" smtClean="0"/>
              <a:t>i</a:t>
            </a:r>
            <a:r>
              <a:rPr lang="en-AU" altLang="en-US" sz="2400" smtClean="0"/>
              <a:t>; n = # test queries</a:t>
            </a:r>
            <a:endParaRPr lang="en-AU" altLang="en-US" sz="2400" smtClean="0"/>
          </a:p>
          <a:p>
            <a:pPr eaLnBrk="1" hangingPunct="1"/>
            <a:r>
              <a:rPr lang="en-AU" altLang="en-US" sz="2400" smtClean="0"/>
              <a:t>E.g. Assume there are 3 relevant documents for query 1 and 2 relevant documents for query 2, find MAP?		</a:t>
            </a:r>
            <a:endParaRPr lang="en-AU" altLang="en-US" sz="2400" smtClean="0"/>
          </a:p>
        </p:txBody>
      </p:sp>
      <p:graphicFrame>
        <p:nvGraphicFramePr>
          <p:cNvPr id="189444" name="Object 4"/>
          <p:cNvGraphicFramePr>
            <a:graphicFrameLocks noGrp="1" noChangeAspect="1"/>
          </p:cNvGraphicFramePr>
          <p:nvPr>
            <p:ph sz="quarter" idx="2"/>
          </p:nvPr>
        </p:nvGraphicFramePr>
        <p:xfrm>
          <a:off x="1143000" y="1219200"/>
          <a:ext cx="3962400" cy="1012825"/>
        </p:xfrm>
        <a:graphic>
          <a:graphicData uri="http://schemas.openxmlformats.org/presentationml/2006/ole">
            <mc:AlternateContent xmlns:mc="http://schemas.openxmlformats.org/markup-compatibility/2006">
              <mc:Choice xmlns:v="urn:schemas-microsoft-com:vml" Requires="v">
                <p:oleObj spid="_x0000_s189556" name="Equation" r:id="rId1" imgW="1841500" imgH="457200" progId="Equation.3">
                  <p:embed/>
                </p:oleObj>
              </mc:Choice>
              <mc:Fallback>
                <p:oleObj name="Equation" r:id="rId1" imgW="1841500" imgH="457200" progId="Equation.3">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219200"/>
                        <a:ext cx="3962400" cy="101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9445" name="Object 5"/>
          <p:cNvGraphicFramePr>
            <a:graphicFrameLocks noGrp="1" noChangeAspect="1"/>
          </p:cNvGraphicFramePr>
          <p:nvPr>
            <p:ph sz="quarter" idx="3"/>
          </p:nvPr>
        </p:nvGraphicFramePr>
        <p:xfrm>
          <a:off x="4114800" y="5943600"/>
          <a:ext cx="4392613" cy="768350"/>
        </p:xfrm>
        <a:graphic>
          <a:graphicData uri="http://schemas.openxmlformats.org/presentationml/2006/ole">
            <mc:AlternateContent xmlns:mc="http://schemas.openxmlformats.org/markup-compatibility/2006">
              <mc:Choice xmlns:v="urn:schemas-microsoft-com:vml" Requires="v">
                <p:oleObj spid="_x0000_s189557" name="Equation" r:id="rId3" imgW="2247900" imgH="393700" progId="Equation.3">
                  <p:embed/>
                </p:oleObj>
              </mc:Choice>
              <mc:Fallback>
                <p:oleObj name="Equation" r:id="rId3" imgW="2247900" imgH="3937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5943600"/>
                        <a:ext cx="4392613"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9446" name="Rectangle 6"/>
          <p:cNvSpPr>
            <a:spLocks noChangeArrowheads="1"/>
          </p:cNvSpPr>
          <p:nvPr/>
        </p:nvSpPr>
        <p:spPr bwMode="auto">
          <a:xfrm>
            <a:off x="76200" y="838200"/>
            <a:ext cx="868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r>
              <a:rPr lang="en-AU" altLang="en-US" sz="2800"/>
              <a:t>Computing mean average for more than one query</a:t>
            </a:r>
            <a:endParaRPr lang="en-AU" altLang="en-US" sz="2800"/>
          </a:p>
        </p:txBody>
      </p:sp>
      <p:graphicFrame>
        <p:nvGraphicFramePr>
          <p:cNvPr id="491527" name="Group 7"/>
          <p:cNvGraphicFramePr>
            <a:graphicFrameLocks noGrp="1"/>
          </p:cNvGraphicFramePr>
          <p:nvPr/>
        </p:nvGraphicFramePr>
        <p:xfrm>
          <a:off x="533400" y="3657600"/>
          <a:ext cx="4495800" cy="2349502"/>
        </p:xfrm>
        <a:graphic>
          <a:graphicData uri="http://schemas.openxmlformats.org/drawingml/2006/table">
            <a:tbl>
              <a:tblPr/>
              <a:tblGrid>
                <a:gridCol w="2362200"/>
                <a:gridCol w="1066800"/>
                <a:gridCol w="1066800"/>
              </a:tblGrid>
              <a:tr h="8229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dirty="0" smtClean="0">
                          <a:ln>
                            <a:noFill/>
                          </a:ln>
                          <a:solidFill>
                            <a:schemeClr val="tx1"/>
                          </a:solidFill>
                          <a:effectLst/>
                          <a:latin typeface="Arial" panose="020B0604020202020204" pitchFamily="34" charset="0"/>
                        </a:rPr>
                        <a:t>Relevant Docs. retrieved </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dirty="0" smtClean="0">
                          <a:ln>
                            <a:noFill/>
                          </a:ln>
                          <a:solidFill>
                            <a:schemeClr val="tx1"/>
                          </a:solidFill>
                          <a:effectLst/>
                          <a:latin typeface="Arial" panose="020B0604020202020204" pitchFamily="34" charset="0"/>
                        </a:rPr>
                        <a:t>Query 1</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Arial" panose="020B0604020202020204" pitchFamily="34" charset="0"/>
                        </a:rPr>
                        <a:t>Query 2</a:t>
                      </a:r>
                      <a:endParaRPr kumimoji="0" lang="en-US" sz="2400" b="0" i="0" u="none" strike="noStrike" cap="none" normalizeH="0" baseline="0" smtClean="0">
                        <a:ln>
                          <a:noFill/>
                        </a:ln>
                        <a:solidFill>
                          <a:schemeClr val="tx1"/>
                        </a:solidFill>
                        <a:effectLst/>
                        <a:latin typeface="Arial" panose="020B0604020202020204" pitchFamily="34" charset="0"/>
                      </a:endParaRPr>
                    </a:p>
                  </a:txBody>
                  <a:tcPr marT="45697" marB="456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7154">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AU" sz="2400" b="0" i="0" u="none" strike="noStrike" cap="none" normalizeH="0" baseline="0" smtClean="0">
                          <a:ln>
                            <a:noFill/>
                          </a:ln>
                          <a:solidFill>
                            <a:schemeClr val="tx1"/>
                          </a:solidFill>
                          <a:effectLst/>
                          <a:latin typeface="Arial" panose="020B0604020202020204" pitchFamily="34" charset="0"/>
                        </a:rPr>
                        <a:t>1</a:t>
                      </a:r>
                      <a:r>
                        <a:rPr kumimoji="0" lang="en-AU" sz="2400" b="0" i="0" u="none" strike="noStrike" cap="none" normalizeH="0" baseline="30000" smtClean="0">
                          <a:ln>
                            <a:noFill/>
                          </a:ln>
                          <a:solidFill>
                            <a:schemeClr val="tx1"/>
                          </a:solidFill>
                          <a:effectLst/>
                          <a:latin typeface="Arial" panose="020B0604020202020204" pitchFamily="34" charset="0"/>
                        </a:rPr>
                        <a:t>st</a:t>
                      </a:r>
                      <a:r>
                        <a:rPr kumimoji="0" lang="en-AU" sz="2400" b="0" i="0" u="none" strike="noStrike" cap="none" normalizeH="0" baseline="0" smtClean="0">
                          <a:ln>
                            <a:noFill/>
                          </a:ln>
                          <a:solidFill>
                            <a:schemeClr val="tx1"/>
                          </a:solidFill>
                          <a:effectLst/>
                          <a:latin typeface="Arial" panose="020B0604020202020204" pitchFamily="34" charset="0"/>
                        </a:rPr>
                        <a:t> rel. doc.</a:t>
                      </a:r>
                      <a:endParaRPr kumimoji="0" lang="en-AU" sz="2400" b="0" i="0" u="none" strike="noStrike" cap="none" normalizeH="0" baseline="0" smtClean="0">
                        <a:ln>
                          <a:noFill/>
                        </a:ln>
                        <a:solidFill>
                          <a:schemeClr val="tx1"/>
                        </a:solidFill>
                        <a:effectLst/>
                        <a:latin typeface="Arial" panose="020B0604020202020204" pitchFamily="34" charset="0"/>
                      </a:endParaRPr>
                    </a:p>
                  </a:txBody>
                  <a:tcPr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Arial" panose="020B0604020202020204" pitchFamily="34" charset="0"/>
                        </a:rPr>
                        <a:t>1</a:t>
                      </a:r>
                      <a:endParaRPr kumimoji="0" lang="en-US" sz="2400" b="0" i="0" u="none" strike="noStrike" cap="none" normalizeH="0" baseline="0" smtClean="0">
                        <a:ln>
                          <a:noFill/>
                        </a:ln>
                        <a:solidFill>
                          <a:schemeClr val="tx1"/>
                        </a:solidFill>
                        <a:effectLst/>
                        <a:latin typeface="Arial" panose="020B0604020202020204" pitchFamily="34" charset="0"/>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Arial" panose="020B0604020202020204" pitchFamily="34" charset="0"/>
                        </a:rPr>
                        <a:t>4</a:t>
                      </a:r>
                      <a:endParaRPr kumimoji="0" lang="en-US" sz="2400" b="0" i="0" u="none" strike="noStrike" cap="none" normalizeH="0" baseline="0" smtClean="0">
                        <a:ln>
                          <a:noFill/>
                        </a:ln>
                        <a:solidFill>
                          <a:schemeClr val="tx1"/>
                        </a:solidFill>
                        <a:effectLst/>
                        <a:latin typeface="Arial" panose="020B0604020202020204" pitchFamily="34" charset="0"/>
                      </a:endParaRPr>
                    </a:p>
                  </a:txBody>
                  <a:tcPr marT="45697" marB="456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899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AU" sz="2400" b="0" i="0" u="none" strike="noStrike" cap="none" normalizeH="0" baseline="0" smtClean="0">
                          <a:ln>
                            <a:noFill/>
                          </a:ln>
                          <a:solidFill>
                            <a:schemeClr val="tx1"/>
                          </a:solidFill>
                          <a:effectLst/>
                          <a:latin typeface="Arial" panose="020B0604020202020204" pitchFamily="34" charset="0"/>
                        </a:rPr>
                        <a:t>2</a:t>
                      </a:r>
                      <a:r>
                        <a:rPr kumimoji="0" lang="en-AU" sz="2400" b="0" i="0" u="none" strike="noStrike" cap="none" normalizeH="0" baseline="30000" smtClean="0">
                          <a:ln>
                            <a:noFill/>
                          </a:ln>
                          <a:solidFill>
                            <a:schemeClr val="tx1"/>
                          </a:solidFill>
                          <a:effectLst/>
                          <a:latin typeface="Arial" panose="020B0604020202020204" pitchFamily="34" charset="0"/>
                        </a:rPr>
                        <a:t>nd</a:t>
                      </a:r>
                      <a:r>
                        <a:rPr kumimoji="0" lang="en-AU" sz="2400" b="0" i="0" u="none" strike="noStrike" cap="none" normalizeH="0" baseline="0" smtClean="0">
                          <a:ln>
                            <a:noFill/>
                          </a:ln>
                          <a:solidFill>
                            <a:schemeClr val="tx1"/>
                          </a:solidFill>
                          <a:effectLst/>
                          <a:latin typeface="Arial" panose="020B0604020202020204" pitchFamily="34" charset="0"/>
                        </a:rPr>
                        <a:t> rel. doc.</a:t>
                      </a:r>
                      <a:endParaRPr kumimoji="0" lang="en-US" sz="2400" b="0" i="0" u="none" strike="noStrike" cap="none" normalizeH="0" baseline="0" smtClean="0">
                        <a:ln>
                          <a:noFill/>
                        </a:ln>
                        <a:solidFill>
                          <a:schemeClr val="tx1"/>
                        </a:solidFill>
                        <a:effectLst/>
                        <a:latin typeface="Arial" panose="020B0604020202020204" pitchFamily="34" charset="0"/>
                      </a:endParaRPr>
                    </a:p>
                  </a:txBody>
                  <a:tcPr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Arial" panose="020B0604020202020204" pitchFamily="34" charset="0"/>
                        </a:rPr>
                        <a:t>5</a:t>
                      </a:r>
                      <a:endParaRPr kumimoji="0" lang="en-US" sz="2400" b="0" i="0" u="none" strike="noStrike" cap="none" normalizeH="0" baseline="0" smtClean="0">
                        <a:ln>
                          <a:noFill/>
                        </a:ln>
                        <a:solidFill>
                          <a:schemeClr val="tx1"/>
                        </a:solidFill>
                        <a:effectLst/>
                        <a:latin typeface="Arial" panose="020B0604020202020204" pitchFamily="34" charset="0"/>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Arial" panose="020B0604020202020204" pitchFamily="34" charset="0"/>
                        </a:rPr>
                        <a:t>8</a:t>
                      </a:r>
                      <a:endParaRPr kumimoji="0" lang="en-US" sz="2400" b="0" i="0" u="none" strike="noStrike" cap="none" normalizeH="0" baseline="0" smtClean="0">
                        <a:ln>
                          <a:noFill/>
                        </a:ln>
                        <a:solidFill>
                          <a:schemeClr val="tx1"/>
                        </a:solidFill>
                        <a:effectLst/>
                        <a:latin typeface="Arial" panose="020B0604020202020204" pitchFamily="34" charset="0"/>
                      </a:endParaRPr>
                    </a:p>
                  </a:txBody>
                  <a:tcPr marT="45697" marB="456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20436">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AU" sz="2400" b="0" i="0" u="none" strike="noStrike" cap="none" normalizeH="0" baseline="0" dirty="0" smtClean="0">
                          <a:ln>
                            <a:noFill/>
                          </a:ln>
                          <a:solidFill>
                            <a:schemeClr val="tx1"/>
                          </a:solidFill>
                          <a:effectLst/>
                          <a:latin typeface="Arial" panose="020B0604020202020204" pitchFamily="34" charset="0"/>
                        </a:rPr>
                        <a:t>3</a:t>
                      </a:r>
                      <a:r>
                        <a:rPr kumimoji="0" lang="en-AU" sz="2400" b="0" i="0" u="none" strike="noStrike" cap="none" normalizeH="0" baseline="30000" dirty="0" smtClean="0">
                          <a:ln>
                            <a:noFill/>
                          </a:ln>
                          <a:solidFill>
                            <a:schemeClr val="tx1"/>
                          </a:solidFill>
                          <a:effectLst/>
                          <a:latin typeface="Arial" panose="020B0604020202020204" pitchFamily="34" charset="0"/>
                        </a:rPr>
                        <a:t>rd</a:t>
                      </a:r>
                      <a:r>
                        <a:rPr kumimoji="0" lang="en-AU" sz="2400" b="0" i="0" u="none" strike="noStrike" cap="none" normalizeH="0" baseline="0" dirty="0" smtClean="0">
                          <a:ln>
                            <a:noFill/>
                          </a:ln>
                          <a:solidFill>
                            <a:schemeClr val="tx1"/>
                          </a:solidFill>
                          <a:effectLst/>
                          <a:latin typeface="Arial" panose="020B0604020202020204" pitchFamily="34" charset="0"/>
                        </a:rPr>
                        <a:t> rel. doc.</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697" marB="4569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Arial" panose="020B0604020202020204" pitchFamily="34" charset="0"/>
                        </a:rPr>
                        <a:t>10</a:t>
                      </a:r>
                      <a:endParaRPr kumimoji="0" lang="en-US" sz="2400" b="0" i="0" u="none" strike="noStrike" cap="none" normalizeH="0" baseline="0" smtClean="0">
                        <a:ln>
                          <a:noFill/>
                        </a:ln>
                        <a:solidFill>
                          <a:schemeClr val="tx1"/>
                        </a:solidFill>
                        <a:effectLst/>
                        <a:latin typeface="Arial" panose="020B0604020202020204" pitchFamily="34" charset="0"/>
                      </a:endParaRPr>
                    </a:p>
                  </a:txBody>
                  <a:tcPr marT="45697" marB="4569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marT="45697" marB="4569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89469"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0FA524B-70A2-413C-9C92-3883E8511094}"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1"/>
          <p:cNvSpPr>
            <a:spLocks noGrp="1"/>
          </p:cNvSpPr>
          <p:nvPr>
            <p:ph type="title"/>
          </p:nvPr>
        </p:nvSpPr>
        <p:spPr>
          <a:xfrm>
            <a:off x="687388" y="1219200"/>
            <a:ext cx="7772400" cy="1143000"/>
          </a:xfrm>
        </p:spPr>
        <p:txBody>
          <a:bodyPr/>
          <a:lstStyle/>
          <a:p>
            <a:r>
              <a:rPr lang="en-US" altLang="en-US" smtClean="0"/>
              <a:t>End of class</a:t>
            </a:r>
            <a:endParaRPr lang="en-US" altLang="en-US" smtClean="0"/>
          </a:p>
        </p:txBody>
      </p:sp>
      <p:sp>
        <p:nvSpPr>
          <p:cNvPr id="190467" name="Content Placeholder 2"/>
          <p:cNvSpPr>
            <a:spLocks noGrp="1"/>
          </p:cNvSpPr>
          <p:nvPr>
            <p:ph idx="1"/>
          </p:nvPr>
        </p:nvSpPr>
        <p:spPr>
          <a:xfrm>
            <a:off x="685800" y="3886200"/>
            <a:ext cx="7772400" cy="2209800"/>
          </a:xfrm>
        </p:spPr>
        <p:txBody>
          <a:bodyPr/>
          <a:lstStyle/>
          <a:p>
            <a:pPr marL="0" indent="0" algn="ctr">
              <a:buFontTx/>
              <a:buNone/>
            </a:pPr>
            <a:r>
              <a:rPr lang="en-US" altLang="en-US" sz="4800" smtClean="0">
                <a:latin typeface="Blackadder ITC" panose="04020505051007020D02" pitchFamily="82" charset="0"/>
              </a:rPr>
              <a:t>Thank you</a:t>
            </a:r>
            <a:endParaRPr lang="en-US" altLang="en-US" sz="4800" smtClean="0">
              <a:latin typeface="Blackadder ITC" panose="04020505051007020D02" pitchFamily="82" charset="0"/>
            </a:endParaRPr>
          </a:p>
        </p:txBody>
      </p:sp>
      <p:sp>
        <p:nvSpPr>
          <p:cNvPr id="190468"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53BB54F-4237-4BBA-9294-161AE22D91D4}" type="slidenum">
              <a:rPr lang="en-US" altLang="en-US" sz="1400" smtClean="0"/>
            </a:fld>
            <a:endParaRPr lang="en-US" altLang="en-US" sz="1400"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ctrTitle"/>
          </p:nvPr>
        </p:nvSpPr>
        <p:spPr>
          <a:xfrm>
            <a:off x="685800" y="2286000"/>
            <a:ext cx="7772400" cy="1143000"/>
          </a:xfrm>
        </p:spPr>
        <p:txBody>
          <a:bodyPr/>
          <a:lstStyle/>
          <a:p>
            <a:pPr eaLnBrk="1" hangingPunct="1"/>
            <a:r>
              <a:rPr lang="en-US" altLang="en-US" smtClean="0"/>
              <a:t>Digital Audio, Image and Video</a:t>
            </a:r>
            <a:endParaRPr lang="en-US" altLang="en-US" smtClean="0"/>
          </a:p>
        </p:txBody>
      </p:sp>
      <p:sp>
        <p:nvSpPr>
          <p:cNvPr id="23555"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9A7899A-456B-4AA5-AFBB-E098C9872A1D}"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143000" y="95250"/>
            <a:ext cx="7772400" cy="533400"/>
          </a:xfrm>
        </p:spPr>
        <p:txBody>
          <a:bodyPr/>
          <a:lstStyle/>
          <a:p>
            <a:pPr eaLnBrk="1" hangingPunct="1"/>
            <a:r>
              <a:rPr lang="en-US" altLang="en-US" smtClean="0"/>
              <a:t>Overview </a:t>
            </a:r>
            <a:endParaRPr lang="en-US" altLang="en-US" smtClean="0"/>
          </a:p>
        </p:txBody>
      </p:sp>
      <p:sp>
        <p:nvSpPr>
          <p:cNvPr id="5123" name="Rectangle 3"/>
          <p:cNvSpPr>
            <a:spLocks noGrp="1" noChangeArrowheads="1"/>
          </p:cNvSpPr>
          <p:nvPr>
            <p:ph type="body" idx="1"/>
          </p:nvPr>
        </p:nvSpPr>
        <p:spPr>
          <a:xfrm>
            <a:off x="76200" y="685800"/>
            <a:ext cx="8839200" cy="5715000"/>
          </a:xfrm>
        </p:spPr>
        <p:txBody>
          <a:bodyPr/>
          <a:lstStyle/>
          <a:p>
            <a:pPr marL="177800" indent="-177800" eaLnBrk="1" hangingPunct="1">
              <a:lnSpc>
                <a:spcPct val="90000"/>
              </a:lnSpc>
              <a:spcBef>
                <a:spcPts val="0"/>
              </a:spcBef>
              <a:defRPr/>
            </a:pPr>
            <a:r>
              <a:rPr lang="en-US" sz="2600" dirty="0" smtClean="0"/>
              <a:t>Audio: used to record sound.</a:t>
            </a:r>
            <a:endParaRPr lang="en-US" sz="2600" dirty="0" smtClean="0"/>
          </a:p>
          <a:p>
            <a:pPr marL="403225" lvl="1" indent="-177800" eaLnBrk="1" hangingPunct="1">
              <a:lnSpc>
                <a:spcPct val="90000"/>
              </a:lnSpc>
              <a:spcBef>
                <a:spcPts val="0"/>
              </a:spcBef>
              <a:defRPr/>
            </a:pPr>
            <a:r>
              <a:rPr lang="en-US" sz="2000" dirty="0" smtClean="0"/>
              <a:t>In the past 20 years, audio has moved from analog recording on tape cassettes to totally digital recording using computers. </a:t>
            </a:r>
            <a:endParaRPr lang="en-US" sz="2000" dirty="0" smtClean="0"/>
          </a:p>
          <a:p>
            <a:pPr marL="403225" lvl="1" indent="-177800" eaLnBrk="1" hangingPunct="1">
              <a:lnSpc>
                <a:spcPct val="90000"/>
              </a:lnSpc>
              <a:spcBef>
                <a:spcPts val="0"/>
              </a:spcBef>
              <a:defRPr/>
            </a:pPr>
            <a:r>
              <a:rPr lang="en-US" sz="2000" dirty="0" smtClean="0"/>
              <a:t>Today, the Musical Instrument Digital Interface (MIDI) allow anyone to create music right on their desktop. MIDI is a digital standard that defines how to code musical scores, such as sequences of notes, timing conditions, and the instrument to play each note.</a:t>
            </a:r>
            <a:endParaRPr lang="en-US" sz="2000" dirty="0" smtClean="0"/>
          </a:p>
          <a:p>
            <a:pPr marL="177800" indent="-177800" eaLnBrk="1" hangingPunct="1">
              <a:lnSpc>
                <a:spcPct val="90000"/>
              </a:lnSpc>
              <a:spcBef>
                <a:spcPts val="0"/>
              </a:spcBef>
              <a:defRPr/>
            </a:pPr>
            <a:r>
              <a:rPr lang="en-US" sz="2600" dirty="0" smtClean="0"/>
              <a:t>Image</a:t>
            </a:r>
            <a:r>
              <a:rPr lang="en-US" sz="2600" dirty="0" smtClean="0"/>
              <a:t>:</a:t>
            </a:r>
            <a:endParaRPr lang="en-US" sz="2600" dirty="0" smtClean="0"/>
          </a:p>
          <a:p>
            <a:pPr marL="400050" lvl="1" indent="-107950" eaLnBrk="1" hangingPunct="1">
              <a:lnSpc>
                <a:spcPct val="90000"/>
              </a:lnSpc>
              <a:spcBef>
                <a:spcPts val="0"/>
              </a:spcBef>
              <a:defRPr/>
            </a:pPr>
            <a:r>
              <a:rPr lang="en-US" sz="2000" dirty="0" smtClean="0"/>
              <a:t>It is a 2-D object, which is stored as a specific arrangement of dots, or pixels. </a:t>
            </a:r>
            <a:endParaRPr lang="en-US" sz="2000" dirty="0" smtClean="0"/>
          </a:p>
          <a:p>
            <a:pPr marL="400050" lvl="1" indent="-107950" eaLnBrk="1" hangingPunct="1">
              <a:lnSpc>
                <a:spcPct val="90000"/>
              </a:lnSpc>
              <a:spcBef>
                <a:spcPts val="0"/>
              </a:spcBef>
              <a:defRPr/>
            </a:pPr>
            <a:r>
              <a:rPr lang="en-US" sz="2000" dirty="0" smtClean="0"/>
              <a:t>It differs from graphics in that images can be captured from the real world, where as graphics are created by software &amp; internally represented as an assemblage of primitive objects such as lines, curves, circles, polygons, and arcs. </a:t>
            </a:r>
            <a:endParaRPr lang="en-US" sz="2000" dirty="0" smtClean="0"/>
          </a:p>
          <a:p>
            <a:pPr marL="400050" lvl="1" indent="-107950" eaLnBrk="1" hangingPunct="1">
              <a:lnSpc>
                <a:spcPct val="90000"/>
              </a:lnSpc>
              <a:spcBef>
                <a:spcPts val="0"/>
              </a:spcBef>
              <a:defRPr/>
            </a:pPr>
            <a:r>
              <a:rPr lang="en-US" sz="2000" dirty="0" smtClean="0"/>
              <a:t>Unlike Images, graphics are usually editable or revisable.</a:t>
            </a:r>
            <a:endParaRPr lang="en-US" sz="2000" dirty="0" smtClean="0"/>
          </a:p>
          <a:p>
            <a:pPr marL="177800" indent="-177800" eaLnBrk="1" hangingPunct="1">
              <a:lnSpc>
                <a:spcPct val="90000"/>
              </a:lnSpc>
              <a:spcBef>
                <a:spcPts val="0"/>
              </a:spcBef>
              <a:defRPr/>
            </a:pPr>
            <a:r>
              <a:rPr lang="en-US" sz="2600" dirty="0" smtClean="0"/>
              <a:t>Video</a:t>
            </a:r>
            <a:r>
              <a:rPr lang="en-US" sz="2600" dirty="0" smtClean="0"/>
              <a:t>:</a:t>
            </a:r>
            <a:endParaRPr lang="en-US" sz="2600" dirty="0" smtClean="0"/>
          </a:p>
          <a:p>
            <a:pPr marL="403225" lvl="1" indent="-177800" eaLnBrk="1" hangingPunct="1">
              <a:lnSpc>
                <a:spcPct val="90000"/>
              </a:lnSpc>
              <a:spcBef>
                <a:spcPts val="0"/>
              </a:spcBef>
              <a:defRPr/>
            </a:pPr>
            <a:r>
              <a:rPr lang="en-US" sz="2000" dirty="0" smtClean="0"/>
              <a:t>A series of framed images put together, one after another, to simulate motion and interactivity. A video can be transmitted by number of frames per second and/or the amount of time between switching frames. </a:t>
            </a:r>
            <a:endParaRPr lang="en-US" sz="2000" dirty="0" smtClean="0"/>
          </a:p>
          <a:p>
            <a:pPr marL="403225" lvl="1" indent="-177800" eaLnBrk="1" hangingPunct="1">
              <a:lnSpc>
                <a:spcPct val="90000"/>
              </a:lnSpc>
              <a:spcBef>
                <a:spcPts val="0"/>
              </a:spcBef>
              <a:defRPr/>
            </a:pPr>
            <a:r>
              <a:rPr lang="en-US" sz="2000" dirty="0" smtClean="0"/>
              <a:t>The difference between video and animation is that video is broken down into individual frames. </a:t>
            </a:r>
            <a:endParaRPr lang="en-US" sz="2000" dirty="0" smtClean="0"/>
          </a:p>
        </p:txBody>
      </p:sp>
      <p:sp>
        <p:nvSpPr>
          <p:cNvPr id="24580"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DE04576-2E41-43E6-8E81-F90E6BD5677F}"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85800" y="152400"/>
            <a:ext cx="7772400" cy="990600"/>
          </a:xfrm>
        </p:spPr>
        <p:txBody>
          <a:bodyPr/>
          <a:lstStyle/>
          <a:p>
            <a:pPr eaLnBrk="1" hangingPunct="1"/>
            <a:r>
              <a:rPr lang="en-US" altLang="en-US" smtClean="0"/>
              <a:t>Digital Media</a:t>
            </a:r>
            <a:endParaRPr lang="en-US" altLang="en-US" smtClean="0"/>
          </a:p>
        </p:txBody>
      </p:sp>
      <p:sp>
        <p:nvSpPr>
          <p:cNvPr id="26627" name="Rectangle 3"/>
          <p:cNvSpPr>
            <a:spLocks noGrp="1" noChangeArrowheads="1"/>
          </p:cNvSpPr>
          <p:nvPr>
            <p:ph type="body" idx="1"/>
          </p:nvPr>
        </p:nvSpPr>
        <p:spPr>
          <a:xfrm>
            <a:off x="228600" y="990600"/>
            <a:ext cx="8458200" cy="5562600"/>
          </a:xfrm>
        </p:spPr>
        <p:txBody>
          <a:bodyPr/>
          <a:lstStyle/>
          <a:p>
            <a:pPr eaLnBrk="1" hangingPunct="1"/>
            <a:r>
              <a:rPr lang="en-US" altLang="en-US" sz="2800" smtClean="0"/>
              <a:t>In computers, audio, image and video are stored as files just like other text files (e.g. DOC, TXT, TEX, etc.).</a:t>
            </a:r>
            <a:endParaRPr lang="en-US" altLang="en-US" sz="2800" smtClean="0"/>
          </a:p>
          <a:p>
            <a:pPr lvl="4" eaLnBrk="1" hangingPunct="1"/>
            <a:endParaRPr lang="en-US" altLang="en-US" sz="800" smtClean="0"/>
          </a:p>
          <a:p>
            <a:pPr lvl="1" eaLnBrk="1" hangingPunct="1"/>
            <a:r>
              <a:rPr lang="en-US" altLang="en-US" sz="2400" smtClean="0"/>
              <a:t>For images, these files can have an extension like</a:t>
            </a:r>
            <a:endParaRPr lang="en-US" altLang="en-US" sz="2400" smtClean="0"/>
          </a:p>
          <a:p>
            <a:pPr lvl="2" eaLnBrk="1" hangingPunct="1"/>
            <a:r>
              <a:rPr lang="en-US" altLang="en-US" smtClean="0"/>
              <a:t>BMP, JPG/JPEG, GIF, TIF, PNG, PPM, …</a:t>
            </a:r>
            <a:endParaRPr lang="en-US" altLang="en-US" smtClean="0"/>
          </a:p>
          <a:p>
            <a:pPr lvl="4" eaLnBrk="1" hangingPunct="1"/>
            <a:endParaRPr lang="en-US" altLang="en-US" sz="800" smtClean="0"/>
          </a:p>
          <a:p>
            <a:pPr lvl="1" eaLnBrk="1" hangingPunct="1"/>
            <a:r>
              <a:rPr lang="en-US" altLang="en-US" sz="2400" smtClean="0"/>
              <a:t>For audios, the file extensions include</a:t>
            </a:r>
            <a:endParaRPr lang="en-US" altLang="en-US" sz="2400" smtClean="0"/>
          </a:p>
          <a:p>
            <a:pPr lvl="2" eaLnBrk="1" hangingPunct="1"/>
            <a:r>
              <a:rPr lang="en-US" altLang="en-US" smtClean="0"/>
              <a:t>WAV, MP3, m4a, AMR, WMA…</a:t>
            </a:r>
            <a:endParaRPr lang="en-US" altLang="en-US" smtClean="0"/>
          </a:p>
          <a:p>
            <a:pPr lvl="4" eaLnBrk="1" hangingPunct="1"/>
            <a:endParaRPr lang="en-US" altLang="en-US" sz="800" smtClean="0"/>
          </a:p>
          <a:p>
            <a:pPr lvl="1" eaLnBrk="1" hangingPunct="1"/>
            <a:r>
              <a:rPr lang="en-US" altLang="en-US" sz="2400" smtClean="0"/>
              <a:t>The videos files usually have extensions:</a:t>
            </a:r>
            <a:endParaRPr lang="en-US" altLang="en-US" sz="2400" smtClean="0"/>
          </a:p>
          <a:p>
            <a:pPr lvl="2" eaLnBrk="1" hangingPunct="1"/>
            <a:r>
              <a:rPr lang="en-US" altLang="en-US" smtClean="0"/>
              <a:t>MOV, AVI, MPEG, MP4, 3gp, …</a:t>
            </a:r>
            <a:r>
              <a:rPr lang="en-US" altLang="en-US" sz="1800" smtClean="0"/>
              <a:t> </a:t>
            </a:r>
            <a:endParaRPr lang="en-US" altLang="en-US" sz="1800" smtClean="0"/>
          </a:p>
          <a:p>
            <a:pPr lvl="4" eaLnBrk="1" hangingPunct="1"/>
            <a:endParaRPr lang="en-US" altLang="en-US" sz="800" smtClean="0"/>
          </a:p>
          <a:p>
            <a:pPr eaLnBrk="1" hangingPunct="1"/>
            <a:r>
              <a:rPr lang="en-US" altLang="en-US" smtClean="0"/>
              <a:t>What about PDF file? PS file? DAT file?</a:t>
            </a:r>
            <a:endParaRPr lang="en-US" altLang="en-US" smtClean="0"/>
          </a:p>
          <a:p>
            <a:pPr eaLnBrk="1" hangingPunct="1"/>
            <a:endParaRPr lang="en-US" altLang="en-US" smtClean="0"/>
          </a:p>
        </p:txBody>
      </p:sp>
      <p:sp>
        <p:nvSpPr>
          <p:cNvPr id="26628"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03AC279-FB0B-47E3-9846-1B1EEC31B3B0}"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85800" y="152400"/>
            <a:ext cx="7772400" cy="838200"/>
          </a:xfrm>
        </p:spPr>
        <p:txBody>
          <a:bodyPr/>
          <a:lstStyle/>
          <a:p>
            <a:pPr eaLnBrk="1" hangingPunct="1"/>
            <a:r>
              <a:rPr lang="en-US" altLang="en-US" smtClean="0"/>
              <a:t>Digital Image Example </a:t>
            </a:r>
            <a:endParaRPr lang="en-US" altLang="en-US" smtClean="0"/>
          </a:p>
        </p:txBody>
      </p:sp>
      <p:sp>
        <p:nvSpPr>
          <p:cNvPr id="27651" name="Rectangle 3"/>
          <p:cNvSpPr>
            <a:spLocks noGrp="1" noChangeArrowheads="1"/>
          </p:cNvSpPr>
          <p:nvPr>
            <p:ph type="body" idx="1"/>
          </p:nvPr>
        </p:nvSpPr>
        <p:spPr>
          <a:xfrm>
            <a:off x="685800" y="914400"/>
            <a:ext cx="7772400" cy="5181600"/>
          </a:xfrm>
        </p:spPr>
        <p:txBody>
          <a:bodyPr/>
          <a:lstStyle/>
          <a:p>
            <a:pPr eaLnBrk="1" hangingPunct="1"/>
            <a:r>
              <a:rPr lang="en-US" altLang="en-US" smtClean="0"/>
              <a:t>Let’s open an image file: its “raw” format: </a:t>
            </a:r>
            <a:endParaRPr lang="en-US" altLang="en-US" smtClean="0"/>
          </a:p>
        </p:txBody>
      </p:sp>
      <p:pic>
        <p:nvPicPr>
          <p:cNvPr id="27652"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62425" y="1752600"/>
            <a:ext cx="460057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828800"/>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Oval 7"/>
          <p:cNvSpPr>
            <a:spLocks noChangeArrowheads="1"/>
          </p:cNvSpPr>
          <p:nvPr/>
        </p:nvSpPr>
        <p:spPr bwMode="auto">
          <a:xfrm>
            <a:off x="3886200" y="2362200"/>
            <a:ext cx="1143000" cy="685800"/>
          </a:xfrm>
          <a:prstGeom prst="ellipse">
            <a:avLst/>
          </a:prstGeom>
          <a:noFill/>
          <a:ln w="57150">
            <a:solidFill>
              <a:srgbClr val="CC3300"/>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27655" name="Line 8"/>
          <p:cNvSpPr>
            <a:spLocks noChangeShapeType="1"/>
          </p:cNvSpPr>
          <p:nvPr/>
        </p:nvSpPr>
        <p:spPr bwMode="auto">
          <a:xfrm flipV="1">
            <a:off x="3276600" y="2743200"/>
            <a:ext cx="914400" cy="19812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56" name="Text Box 9"/>
          <p:cNvSpPr txBox="1">
            <a:spLocks noChangeArrowheads="1"/>
          </p:cNvSpPr>
          <p:nvPr/>
        </p:nvSpPr>
        <p:spPr bwMode="auto">
          <a:xfrm>
            <a:off x="152400" y="4724400"/>
            <a:ext cx="3962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530" indent="-17653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2400" dirty="0"/>
              <a:t>P6: (this is a ppm image)</a:t>
            </a:r>
            <a:endParaRPr lang="en-US" altLang="en-US" sz="2400" dirty="0"/>
          </a:p>
          <a:p>
            <a:pPr eaLnBrk="1" hangingPunct="1">
              <a:spcBef>
                <a:spcPct val="0"/>
              </a:spcBef>
            </a:pPr>
            <a:r>
              <a:rPr lang="en-US" altLang="en-US" sz="2400" dirty="0"/>
              <a:t>Resolution: 512x512 pixels</a:t>
            </a:r>
            <a:endParaRPr lang="en-US" altLang="en-US" sz="2400" dirty="0"/>
          </a:p>
          <a:p>
            <a:pPr eaLnBrk="1" hangingPunct="1">
              <a:spcBef>
                <a:spcPct val="0"/>
              </a:spcBef>
            </a:pPr>
            <a:r>
              <a:rPr lang="en-US" altLang="en-US" sz="2400" dirty="0"/>
              <a:t>Depth: 255 </a:t>
            </a:r>
            <a:r>
              <a:rPr lang="en-US" altLang="en-US" sz="2400" dirty="0" smtClean="0"/>
              <a:t>(0-255: 8 </a:t>
            </a:r>
            <a:r>
              <a:rPr lang="en-US" altLang="en-US" sz="2400" dirty="0"/>
              <a:t>bits per pixel in each </a:t>
            </a:r>
            <a:r>
              <a:rPr lang="en-US" altLang="en-US" sz="2400" dirty="0" smtClean="0"/>
              <a:t>channel, 2</a:t>
            </a:r>
            <a:r>
              <a:rPr lang="en-US" altLang="en-US" sz="2400" baseline="30000" dirty="0" smtClean="0"/>
              <a:t>8</a:t>
            </a:r>
            <a:r>
              <a:rPr lang="en-US" altLang="en-US" sz="2400" dirty="0" smtClean="0"/>
              <a:t>=256) </a:t>
            </a:r>
            <a:endParaRPr lang="en-US" altLang="en-US" sz="2400" dirty="0"/>
          </a:p>
        </p:txBody>
      </p:sp>
      <p:sp>
        <p:nvSpPr>
          <p:cNvPr id="27657" name="Rectangle 10"/>
          <p:cNvSpPr>
            <a:spLocks noChangeArrowheads="1"/>
          </p:cNvSpPr>
          <p:nvPr/>
        </p:nvSpPr>
        <p:spPr bwMode="auto">
          <a:xfrm>
            <a:off x="4191000" y="2971800"/>
            <a:ext cx="4343400" cy="3124200"/>
          </a:xfrm>
          <a:prstGeom prst="rect">
            <a:avLst/>
          </a:prstGeom>
          <a:noFill/>
          <a:ln w="952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27658"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86F8B05-1F9E-44D6-8D95-B1DC22FA0CB6}"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85800" y="152400"/>
            <a:ext cx="7772400" cy="685800"/>
          </a:xfrm>
          <a:noFill/>
        </p:spPr>
        <p:txBody>
          <a:bodyPr lIns="92075" tIns="46038" rIns="92075" bIns="46038"/>
          <a:lstStyle/>
          <a:p>
            <a:pPr eaLnBrk="1" hangingPunct="1"/>
            <a:r>
              <a:rPr lang="en-US" altLang="en-US" sz="4000" smtClean="0"/>
              <a:t>Why Multimedia?</a:t>
            </a:r>
            <a:endParaRPr lang="en-US" altLang="en-US" sz="4000" smtClean="0"/>
          </a:p>
        </p:txBody>
      </p:sp>
      <p:sp>
        <p:nvSpPr>
          <p:cNvPr id="7171" name="Rectangle 3"/>
          <p:cNvSpPr>
            <a:spLocks noGrp="1" noChangeArrowheads="1"/>
          </p:cNvSpPr>
          <p:nvPr>
            <p:ph type="body" idx="1"/>
          </p:nvPr>
        </p:nvSpPr>
        <p:spPr>
          <a:xfrm>
            <a:off x="152400" y="762000"/>
            <a:ext cx="8763000" cy="5867400"/>
          </a:xfrm>
        </p:spPr>
        <p:txBody>
          <a:bodyPr lIns="92075" tIns="46038" rIns="92075" bIns="46038"/>
          <a:lstStyle/>
          <a:p>
            <a:pPr marL="228600" indent="-228600" eaLnBrk="1" hangingPunct="1">
              <a:lnSpc>
                <a:spcPct val="90000"/>
              </a:lnSpc>
              <a:spcBef>
                <a:spcPts val="0"/>
              </a:spcBef>
              <a:defRPr/>
            </a:pPr>
            <a:r>
              <a:rPr lang="en-US" sz="2800" dirty="0" smtClean="0"/>
              <a:t>Existence of wide variety of application potential in different areas</a:t>
            </a:r>
            <a:endParaRPr lang="en-US" sz="2800" dirty="0" smtClean="0"/>
          </a:p>
          <a:p>
            <a:pPr marL="396875" lvl="1" indent="-114300" eaLnBrk="1" hangingPunct="1">
              <a:lnSpc>
                <a:spcPct val="90000"/>
              </a:lnSpc>
              <a:spcBef>
                <a:spcPts val="0"/>
              </a:spcBef>
              <a:defRPr/>
            </a:pPr>
            <a:r>
              <a:rPr lang="en-US" sz="2400" dirty="0" smtClean="0"/>
              <a:t>Huge markets</a:t>
            </a:r>
            <a:endParaRPr lang="en-US" sz="2400" dirty="0" smtClean="0"/>
          </a:p>
          <a:p>
            <a:pPr marL="396875" lvl="1" indent="-114300" eaLnBrk="1" hangingPunct="1">
              <a:lnSpc>
                <a:spcPct val="90000"/>
              </a:lnSpc>
              <a:spcBef>
                <a:spcPts val="0"/>
              </a:spcBef>
              <a:defRPr/>
            </a:pPr>
            <a:r>
              <a:rPr lang="en-US" sz="2400" dirty="0" smtClean="0"/>
              <a:t>Potential for improving our lives (e.g., learning, entertainment, and work)</a:t>
            </a:r>
            <a:endParaRPr lang="en-US" sz="600" dirty="0" smtClean="0"/>
          </a:p>
          <a:p>
            <a:pPr marL="228600" indent="-228600" eaLnBrk="1" hangingPunct="1">
              <a:lnSpc>
                <a:spcPct val="90000"/>
              </a:lnSpc>
              <a:spcBef>
                <a:spcPts val="0"/>
              </a:spcBef>
              <a:defRPr/>
            </a:pPr>
            <a:r>
              <a:rPr lang="en-US" sz="2800" dirty="0" smtClean="0"/>
              <a:t>Convergence of computers, telecom, and TV industries</a:t>
            </a:r>
            <a:endParaRPr lang="en-US" sz="2800" dirty="0" smtClean="0"/>
          </a:p>
          <a:p>
            <a:pPr marL="396875" lvl="1" indent="-114300" eaLnBrk="1" hangingPunct="1">
              <a:lnSpc>
                <a:spcPct val="90000"/>
              </a:lnSpc>
              <a:spcBef>
                <a:spcPts val="0"/>
              </a:spcBef>
              <a:defRPr/>
            </a:pPr>
            <a:r>
              <a:rPr lang="en-US" sz="2400" dirty="0" smtClean="0"/>
              <a:t>Caused by technology and competition</a:t>
            </a:r>
            <a:endParaRPr lang="en-US" sz="2400" dirty="0" smtClean="0"/>
          </a:p>
          <a:p>
            <a:pPr marL="396875" lvl="1" indent="-114300" eaLnBrk="1" hangingPunct="1">
              <a:lnSpc>
                <a:spcPct val="90000"/>
              </a:lnSpc>
              <a:spcBef>
                <a:spcPts val="0"/>
              </a:spcBef>
              <a:defRPr/>
            </a:pPr>
            <a:r>
              <a:rPr lang="en-US" sz="2400" dirty="0" smtClean="0"/>
              <a:t>Dramatic changes in products, infrastructure, etc.</a:t>
            </a:r>
            <a:endParaRPr lang="en-US" sz="2400" dirty="0" smtClean="0"/>
          </a:p>
          <a:p>
            <a:pPr marL="1882775" lvl="4" indent="-168275" eaLnBrk="1" hangingPunct="1">
              <a:lnSpc>
                <a:spcPct val="90000"/>
              </a:lnSpc>
              <a:spcBef>
                <a:spcPts val="0"/>
              </a:spcBef>
              <a:defRPr/>
            </a:pPr>
            <a:endParaRPr lang="en-US" sz="500" dirty="0" smtClean="0"/>
          </a:p>
          <a:p>
            <a:pPr marL="228600" indent="-228600" eaLnBrk="1" hangingPunct="1">
              <a:lnSpc>
                <a:spcPct val="90000"/>
              </a:lnSpc>
              <a:spcBef>
                <a:spcPts val="0"/>
              </a:spcBef>
              <a:defRPr/>
            </a:pPr>
            <a:r>
              <a:rPr lang="en-US" sz="2400" dirty="0" smtClean="0"/>
              <a:t>Digital Audio and Digital Video are revolutionizing music, film, and video industries</a:t>
            </a:r>
            <a:endParaRPr lang="en-US" sz="2800" dirty="0" smtClean="0"/>
          </a:p>
          <a:p>
            <a:pPr marL="1425575" lvl="3" indent="-168275" eaLnBrk="1" hangingPunct="1">
              <a:lnSpc>
                <a:spcPct val="90000"/>
              </a:lnSpc>
              <a:spcBef>
                <a:spcPts val="0"/>
              </a:spcBef>
              <a:defRPr/>
            </a:pPr>
            <a:endParaRPr lang="en-US" sz="600" dirty="0" smtClean="0"/>
          </a:p>
          <a:p>
            <a:pPr marL="228600" indent="-228600" eaLnBrk="1" hangingPunct="1">
              <a:lnSpc>
                <a:spcPct val="90000"/>
              </a:lnSpc>
              <a:spcBef>
                <a:spcPts val="0"/>
              </a:spcBef>
              <a:defRPr/>
            </a:pPr>
            <a:r>
              <a:rPr lang="en-US" sz="2800" dirty="0" smtClean="0"/>
              <a:t>It helps to simulate our day-to-day activities</a:t>
            </a:r>
            <a:endParaRPr lang="en-US" sz="2800" dirty="0" smtClean="0"/>
          </a:p>
          <a:p>
            <a:pPr marL="628650" lvl="1" indent="-228600" eaLnBrk="1" hangingPunct="1">
              <a:lnSpc>
                <a:spcPct val="90000"/>
              </a:lnSpc>
              <a:spcBef>
                <a:spcPts val="0"/>
              </a:spcBef>
              <a:defRPr/>
            </a:pPr>
            <a:r>
              <a:rPr lang="en-US" sz="2400" dirty="0" smtClean="0"/>
              <a:t>Collaboration: video conferencing, </a:t>
            </a:r>
            <a:r>
              <a:rPr lang="en-US" sz="2400" dirty="0" err="1" smtClean="0"/>
              <a:t>tele</a:t>
            </a:r>
            <a:r>
              <a:rPr lang="en-US" sz="2400" dirty="0" smtClean="0"/>
              <a:t>-conferencing </a:t>
            </a:r>
            <a:endParaRPr lang="en-US" sz="2400" dirty="0" smtClean="0"/>
          </a:p>
          <a:p>
            <a:pPr marL="628650" lvl="1" indent="-228600" eaLnBrk="1" hangingPunct="1">
              <a:lnSpc>
                <a:spcPct val="90000"/>
              </a:lnSpc>
              <a:spcBef>
                <a:spcPts val="0"/>
              </a:spcBef>
              <a:defRPr/>
            </a:pPr>
            <a:r>
              <a:rPr lang="en-US" sz="2400" dirty="0" smtClean="0"/>
              <a:t>virtual environments: (e-commerce, e-education, …)</a:t>
            </a:r>
            <a:endParaRPr lang="en-US" sz="2400" dirty="0" smtClean="0"/>
          </a:p>
          <a:p>
            <a:pPr marL="628650" lvl="1" indent="-228600" eaLnBrk="1" hangingPunct="1">
              <a:lnSpc>
                <a:spcPct val="90000"/>
              </a:lnSpc>
              <a:spcBef>
                <a:spcPts val="0"/>
              </a:spcBef>
              <a:defRPr/>
            </a:pPr>
            <a:r>
              <a:rPr lang="en-US" sz="2400" dirty="0" smtClean="0"/>
              <a:t>webcasting</a:t>
            </a:r>
            <a:endParaRPr lang="en-US" sz="2400" dirty="0" smtClean="0"/>
          </a:p>
          <a:p>
            <a:pPr marL="228600" lvl="3" eaLnBrk="1" hangingPunct="1">
              <a:lnSpc>
                <a:spcPct val="90000"/>
              </a:lnSpc>
              <a:spcBef>
                <a:spcPts val="0"/>
              </a:spcBef>
              <a:defRPr/>
            </a:pPr>
            <a:endParaRPr lang="en-US" sz="300" dirty="0" smtClean="0"/>
          </a:p>
          <a:p>
            <a:pPr marL="228600" indent="-228600" eaLnBrk="1" hangingPunct="1">
              <a:lnSpc>
                <a:spcPct val="90000"/>
              </a:lnSpc>
              <a:spcBef>
                <a:spcPts val="0"/>
              </a:spcBef>
              <a:defRPr/>
            </a:pPr>
            <a:r>
              <a:rPr lang="en-US" sz="2800" dirty="0" smtClean="0"/>
              <a:t>Interesting technical and research issues</a:t>
            </a:r>
            <a:endParaRPr lang="en-US" sz="2800" dirty="0" smtClean="0"/>
          </a:p>
          <a:p>
            <a:pPr marL="628650" lvl="1" indent="-228600" eaLnBrk="1" hangingPunct="1">
              <a:lnSpc>
                <a:spcPct val="90000"/>
              </a:lnSpc>
              <a:spcBef>
                <a:spcPts val="0"/>
              </a:spcBef>
              <a:defRPr/>
            </a:pPr>
            <a:r>
              <a:rPr lang="en-US" sz="2400" dirty="0" smtClean="0"/>
              <a:t>There are many challenges which needs further investigation</a:t>
            </a:r>
            <a:endParaRPr lang="en-US" sz="2400" dirty="0" smtClean="0"/>
          </a:p>
        </p:txBody>
      </p:sp>
      <p:sp>
        <p:nvSpPr>
          <p:cNvPr id="5124"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FE8D4A4-C98A-4603-B1D8-F55012EE0150}"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85800" y="152400"/>
            <a:ext cx="7772400" cy="1143000"/>
          </a:xfrm>
        </p:spPr>
        <p:txBody>
          <a:bodyPr/>
          <a:lstStyle/>
          <a:p>
            <a:pPr eaLnBrk="1" hangingPunct="1"/>
            <a:r>
              <a:rPr lang="en-US" altLang="en-US" smtClean="0"/>
              <a:t>Image content</a:t>
            </a:r>
            <a:endParaRPr lang="en-US" altLang="en-US" smtClean="0"/>
          </a:p>
        </p:txBody>
      </p:sp>
      <p:pic>
        <p:nvPicPr>
          <p:cNvPr id="28675"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4800" y="1295400"/>
            <a:ext cx="60960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Text Box 8"/>
          <p:cNvSpPr txBox="1">
            <a:spLocks noChangeArrowheads="1"/>
          </p:cNvSpPr>
          <p:nvPr/>
        </p:nvSpPr>
        <p:spPr bwMode="auto">
          <a:xfrm>
            <a:off x="6629400" y="1600200"/>
            <a:ext cx="2205037"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dirty="0"/>
              <a:t>An image </a:t>
            </a:r>
            <a:endParaRPr lang="en-US" altLang="en-US" sz="2400" dirty="0"/>
          </a:p>
          <a:p>
            <a:pPr eaLnBrk="1" hangingPunct="1">
              <a:spcBef>
                <a:spcPct val="0"/>
              </a:spcBef>
              <a:buFontTx/>
              <a:buNone/>
            </a:pPr>
            <a:r>
              <a:rPr lang="en-US" altLang="en-US" sz="2400" dirty="0"/>
              <a:t>contains</a:t>
            </a:r>
            <a:endParaRPr lang="en-US" altLang="en-US" sz="2400" dirty="0"/>
          </a:p>
          <a:p>
            <a:pPr eaLnBrk="1" hangingPunct="1">
              <a:spcBef>
                <a:spcPct val="0"/>
              </a:spcBef>
              <a:buFontTx/>
              <a:buNone/>
            </a:pPr>
            <a:r>
              <a:rPr lang="en-US" altLang="en-US" sz="2400" dirty="0"/>
              <a:t>a header and</a:t>
            </a:r>
            <a:endParaRPr lang="en-US" altLang="en-US" sz="2400" dirty="0"/>
          </a:p>
          <a:p>
            <a:pPr eaLnBrk="1" hangingPunct="1">
              <a:spcBef>
                <a:spcPct val="0"/>
              </a:spcBef>
              <a:buFontTx/>
              <a:buNone/>
            </a:pPr>
            <a:r>
              <a:rPr lang="en-US" altLang="en-US" sz="2400" dirty="0"/>
              <a:t>a bunch of </a:t>
            </a:r>
            <a:endParaRPr lang="en-US" altLang="en-US" sz="2400" dirty="0"/>
          </a:p>
          <a:p>
            <a:pPr eaLnBrk="1" hangingPunct="1">
              <a:spcBef>
                <a:spcPct val="0"/>
              </a:spcBef>
              <a:buFontTx/>
              <a:buNone/>
            </a:pPr>
            <a:r>
              <a:rPr lang="en-US" altLang="en-US" sz="2400" dirty="0"/>
              <a:t>(integer) </a:t>
            </a:r>
            <a:r>
              <a:rPr lang="en-US" altLang="en-US" sz="2400" dirty="0" smtClean="0"/>
              <a:t>numbers that describe the color or intensity in gray scale images. </a:t>
            </a:r>
            <a:endParaRPr lang="en-US" altLang="en-US" sz="2400" dirty="0"/>
          </a:p>
        </p:txBody>
      </p:sp>
      <p:sp>
        <p:nvSpPr>
          <p:cNvPr id="28677"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E06BDE3-C10F-4453-86D1-14C5ED28DA6A}"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228600"/>
            <a:ext cx="7772400" cy="762000"/>
          </a:xfrm>
        </p:spPr>
        <p:txBody>
          <a:bodyPr/>
          <a:lstStyle/>
          <a:p>
            <a:pPr eaLnBrk="1" hangingPunct="1"/>
            <a:r>
              <a:rPr lang="en-US" altLang="en-US" b="1" smtClean="0"/>
              <a:t>Digital Media Capturing</a:t>
            </a:r>
            <a:endParaRPr lang="en-US" altLang="en-US" b="1" smtClean="0"/>
          </a:p>
        </p:txBody>
      </p:sp>
      <p:sp>
        <p:nvSpPr>
          <p:cNvPr id="29699" name="Rectangle 3"/>
          <p:cNvSpPr>
            <a:spLocks noGrp="1" noChangeArrowheads="1"/>
          </p:cNvSpPr>
          <p:nvPr>
            <p:ph type="body" idx="1"/>
          </p:nvPr>
        </p:nvSpPr>
        <p:spPr>
          <a:xfrm>
            <a:off x="228600" y="914400"/>
            <a:ext cx="8610600" cy="5638800"/>
          </a:xfrm>
        </p:spPr>
        <p:txBody>
          <a:bodyPr/>
          <a:lstStyle/>
          <a:p>
            <a:pPr marL="176530" indent="-176530" eaLnBrk="1" hangingPunct="1">
              <a:spcBef>
                <a:spcPct val="0"/>
              </a:spcBef>
            </a:pPr>
            <a:r>
              <a:rPr lang="en-US" altLang="en-US" sz="2600" dirty="0" smtClean="0"/>
              <a:t>To get a digital image, an audio or a video clip, we need some media capturing devices</a:t>
            </a:r>
            <a:endParaRPr lang="en-US" altLang="en-US" sz="800" dirty="0" smtClean="0"/>
          </a:p>
          <a:p>
            <a:pPr marL="176530" indent="-176530" eaLnBrk="1" hangingPunct="1">
              <a:spcBef>
                <a:spcPct val="0"/>
              </a:spcBef>
            </a:pPr>
            <a:r>
              <a:rPr lang="en-US" altLang="en-US" sz="2800" b="1" dirty="0" smtClean="0"/>
              <a:t>Image</a:t>
            </a:r>
            <a:r>
              <a:rPr lang="en-US" altLang="en-US" sz="2800" dirty="0" smtClean="0"/>
              <a:t>: </a:t>
            </a:r>
            <a:endParaRPr lang="en-US" altLang="en-US" sz="2800" dirty="0" smtClean="0"/>
          </a:p>
          <a:p>
            <a:pPr marL="516255" lvl="1" indent="-225425" eaLnBrk="1" hangingPunct="1">
              <a:spcBef>
                <a:spcPct val="0"/>
              </a:spcBef>
            </a:pPr>
            <a:r>
              <a:rPr lang="en-US" altLang="en-US" sz="2400" dirty="0" smtClean="0"/>
              <a:t>is captured using devises such as a digital camera or a digital scanner</a:t>
            </a:r>
            <a:endParaRPr lang="en-US" altLang="en-US" sz="2400" dirty="0" smtClean="0"/>
          </a:p>
          <a:p>
            <a:pPr lvl="3" eaLnBrk="1" hangingPunct="1">
              <a:spcBef>
                <a:spcPct val="0"/>
              </a:spcBef>
            </a:pPr>
            <a:endParaRPr lang="en-US" altLang="en-US" sz="300" dirty="0" smtClean="0"/>
          </a:p>
          <a:p>
            <a:pPr marL="176530" indent="-176530" eaLnBrk="1" hangingPunct="1">
              <a:spcBef>
                <a:spcPct val="0"/>
              </a:spcBef>
            </a:pPr>
            <a:r>
              <a:rPr lang="en-US" altLang="en-US" sz="2800" b="1" dirty="0" smtClean="0"/>
              <a:t>Audio</a:t>
            </a:r>
            <a:r>
              <a:rPr lang="en-US" altLang="en-US" sz="2800" dirty="0" smtClean="0"/>
              <a:t>: </a:t>
            </a:r>
            <a:endParaRPr lang="en-US" altLang="en-US" sz="2800" dirty="0" smtClean="0"/>
          </a:p>
          <a:p>
            <a:pPr marL="516255" lvl="1" indent="-225425" eaLnBrk="1" hangingPunct="1">
              <a:spcBef>
                <a:spcPct val="0"/>
              </a:spcBef>
            </a:pPr>
            <a:r>
              <a:rPr lang="en-US" altLang="en-US" sz="2400" dirty="0" smtClean="0"/>
              <a:t>is recorded using a digital audio recorder (or Microphone), such as Mobile Voice Recorder, MP3 digital recorder, etc.</a:t>
            </a:r>
            <a:endParaRPr lang="en-US" altLang="en-US" sz="2400" dirty="0" smtClean="0"/>
          </a:p>
          <a:p>
            <a:pPr lvl="3" eaLnBrk="1" hangingPunct="1">
              <a:spcBef>
                <a:spcPct val="0"/>
              </a:spcBef>
            </a:pPr>
            <a:endParaRPr lang="en-US" altLang="en-US" sz="800" dirty="0" smtClean="0"/>
          </a:p>
          <a:p>
            <a:pPr marL="176530" indent="-176530" eaLnBrk="1" hangingPunct="1">
              <a:lnSpc>
                <a:spcPct val="90000"/>
              </a:lnSpc>
              <a:spcBef>
                <a:spcPct val="0"/>
              </a:spcBef>
            </a:pPr>
            <a:r>
              <a:rPr lang="en-US" altLang="en-US" sz="2800" b="1" dirty="0" smtClean="0"/>
              <a:t>Video</a:t>
            </a:r>
            <a:r>
              <a:rPr lang="en-US" altLang="en-US" sz="2800" dirty="0" smtClean="0"/>
              <a:t>: </a:t>
            </a:r>
            <a:endParaRPr lang="en-US" altLang="en-US" sz="2800" dirty="0" smtClean="0"/>
          </a:p>
          <a:p>
            <a:pPr marL="516255" lvl="1" indent="-225425" eaLnBrk="1" hangingPunct="1">
              <a:lnSpc>
                <a:spcPct val="90000"/>
              </a:lnSpc>
              <a:spcBef>
                <a:spcPct val="0"/>
              </a:spcBef>
            </a:pPr>
            <a:r>
              <a:rPr lang="en-US" altLang="en-US" sz="2400" dirty="0" smtClean="0"/>
              <a:t>is recorded using a digital camcorder. </a:t>
            </a:r>
            <a:endParaRPr lang="en-US" altLang="en-US" sz="2400" dirty="0" smtClean="0"/>
          </a:p>
          <a:p>
            <a:pPr marL="516255" lvl="1" indent="-225425" eaLnBrk="1" hangingPunct="1">
              <a:lnSpc>
                <a:spcPct val="90000"/>
              </a:lnSpc>
              <a:spcBef>
                <a:spcPct val="0"/>
              </a:spcBef>
            </a:pPr>
            <a:r>
              <a:rPr lang="en-US" altLang="en-US" sz="2400" dirty="0" smtClean="0"/>
              <a:t>Camcorder (camera and recorder) is a video camera that records video and audio using a built-in recorder unit. The camcorder contains both a video camera and a video recorder in one unit and hence its compound name</a:t>
            </a:r>
            <a:endParaRPr lang="en-US" altLang="en-US" sz="2800" dirty="0" smtClean="0"/>
          </a:p>
        </p:txBody>
      </p:sp>
      <p:sp>
        <p:nvSpPr>
          <p:cNvPr id="29700"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9D6C36D-A483-4E1D-801A-E1EBA78A7977}" type="slidenum">
              <a:rPr lang="en-US" altLang="en-US" sz="1400" smtClean="0"/>
            </a:fld>
            <a:endParaRPr lang="en-US" altLang="en-US" sz="1400"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52400" y="228600"/>
            <a:ext cx="8763000" cy="762000"/>
          </a:xfrm>
        </p:spPr>
        <p:txBody>
          <a:bodyPr/>
          <a:lstStyle/>
          <a:p>
            <a:r>
              <a:rPr lang="en-US" altLang="en-US" sz="4000" b="1" smtClean="0"/>
              <a:t>Advantage of digital media over analog</a:t>
            </a:r>
            <a:endParaRPr lang="en-US" altLang="en-US" sz="4000" b="1" smtClean="0"/>
          </a:p>
        </p:txBody>
      </p:sp>
      <p:sp>
        <p:nvSpPr>
          <p:cNvPr id="30723" name="Content Placeholder 2"/>
          <p:cNvSpPr>
            <a:spLocks noGrp="1"/>
          </p:cNvSpPr>
          <p:nvPr>
            <p:ph idx="1"/>
          </p:nvPr>
        </p:nvSpPr>
        <p:spPr>
          <a:xfrm>
            <a:off x="228600" y="1066800"/>
            <a:ext cx="8686800" cy="5257800"/>
          </a:xfrm>
        </p:spPr>
        <p:txBody>
          <a:bodyPr/>
          <a:lstStyle/>
          <a:p>
            <a:r>
              <a:rPr lang="en-US" altLang="en-US" sz="2800" smtClean="0"/>
              <a:t>Does digital cameras do things that are not done by still cameras?</a:t>
            </a:r>
            <a:endParaRPr lang="en-US" altLang="en-US" sz="2800" smtClean="0"/>
          </a:p>
          <a:p>
            <a:r>
              <a:rPr lang="en-US" altLang="en-US" sz="2800" smtClean="0"/>
              <a:t>The following are some of the advantages of digital media</a:t>
            </a:r>
            <a:endParaRPr lang="en-US" altLang="en-US" sz="2800" smtClean="0"/>
          </a:p>
          <a:p>
            <a:pPr lvl="1"/>
            <a:r>
              <a:rPr lang="en-US" altLang="en-US" sz="2400" smtClean="0"/>
              <a:t>Displaying images/audios/videos on a screen immediately after they are recorded</a:t>
            </a:r>
            <a:endParaRPr lang="en-US" altLang="en-US" sz="2400" smtClean="0"/>
          </a:p>
          <a:p>
            <a:pPr lvl="1"/>
            <a:r>
              <a:rPr lang="en-US" altLang="en-US" sz="2400" smtClean="0"/>
              <a:t>Storing thousands of images/audios/videos on a single small memory device</a:t>
            </a:r>
            <a:endParaRPr lang="en-US" altLang="en-US" sz="2400" smtClean="0"/>
          </a:p>
          <a:p>
            <a:pPr lvl="1"/>
            <a:r>
              <a:rPr lang="en-US" altLang="en-US" sz="2400" smtClean="0"/>
              <a:t>Deleting images/audios/videos to free storage space</a:t>
            </a:r>
            <a:endParaRPr lang="en-US" altLang="en-US" sz="2400" smtClean="0"/>
          </a:p>
          <a:p>
            <a:pPr lvl="1"/>
            <a:r>
              <a:rPr lang="en-US" altLang="en-US" sz="2400" smtClean="0"/>
              <a:t>Digital camera enables recording video with sound; and camcorder enables capturing image.</a:t>
            </a:r>
            <a:endParaRPr lang="en-US" altLang="en-US" sz="2400" smtClean="0"/>
          </a:p>
          <a:p>
            <a:pPr lvl="1"/>
            <a:r>
              <a:rPr lang="en-US" altLang="en-US" sz="2400" smtClean="0"/>
              <a:t>What else?</a:t>
            </a:r>
            <a:endParaRPr lang="en-US" altLang="en-US" sz="2400" smtClean="0"/>
          </a:p>
        </p:txBody>
      </p:sp>
      <p:sp>
        <p:nvSpPr>
          <p:cNvPr id="30724"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31E4151-C268-4A6A-969E-AAC6119BEC5F}"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381000" y="228600"/>
            <a:ext cx="8048625" cy="609600"/>
          </a:xfrm>
        </p:spPr>
        <p:txBody>
          <a:bodyPr/>
          <a:lstStyle/>
          <a:p>
            <a:pPr eaLnBrk="1" hangingPunct="1"/>
            <a:r>
              <a:rPr lang="en-US" altLang="en-US" b="1" dirty="0" smtClean="0"/>
              <a:t>Convert Analog to Digital Media</a:t>
            </a:r>
            <a:endParaRPr lang="en-US" altLang="en-US" b="1" dirty="0" smtClean="0"/>
          </a:p>
        </p:txBody>
      </p:sp>
      <p:sp>
        <p:nvSpPr>
          <p:cNvPr id="31747" name="Rectangle 3"/>
          <p:cNvSpPr>
            <a:spLocks noGrp="1" noChangeArrowheads="1"/>
          </p:cNvSpPr>
          <p:nvPr>
            <p:ph type="body" idx="1"/>
          </p:nvPr>
        </p:nvSpPr>
        <p:spPr>
          <a:xfrm>
            <a:off x="381000" y="1181100"/>
            <a:ext cx="8305800" cy="5067300"/>
          </a:xfrm>
        </p:spPr>
        <p:txBody>
          <a:bodyPr/>
          <a:lstStyle/>
          <a:p>
            <a:pPr marL="176530" indent="-176530" eaLnBrk="1" hangingPunct="1">
              <a:spcBef>
                <a:spcPct val="0"/>
              </a:spcBef>
            </a:pPr>
            <a:r>
              <a:rPr lang="en-US" altLang="en-US" sz="2800" smtClean="0">
                <a:cs typeface="Times New Roman" panose="02020603050405020304" pitchFamily="18" charset="0"/>
              </a:rPr>
              <a:t>Once the media is captured, there is a need to process them to convert the continuous signal to digital. </a:t>
            </a:r>
            <a:endParaRPr lang="en-US" altLang="en-US" sz="2800" smtClean="0">
              <a:cs typeface="Times New Roman" panose="02020603050405020304" pitchFamily="18" charset="0"/>
            </a:endParaRPr>
          </a:p>
          <a:p>
            <a:pPr marL="176530" indent="-176530" eaLnBrk="1" hangingPunct="1">
              <a:spcBef>
                <a:spcPct val="0"/>
              </a:spcBef>
            </a:pPr>
            <a:r>
              <a:rPr lang="en-US" altLang="en-US" sz="2800" smtClean="0">
                <a:cs typeface="Times New Roman" panose="02020603050405020304" pitchFamily="18" charset="0"/>
              </a:rPr>
              <a:t>Hence, all the devices used for capturing the digital media have to complete the following tasks:</a:t>
            </a:r>
            <a:endParaRPr lang="en-US" altLang="en-US" sz="800" smtClean="0"/>
          </a:p>
          <a:p>
            <a:pPr marL="176530" indent="-176530" eaLnBrk="1" hangingPunct="1">
              <a:spcBef>
                <a:spcPct val="0"/>
              </a:spcBef>
            </a:pPr>
            <a:r>
              <a:rPr lang="en-US" altLang="en-US" sz="2800" b="1" smtClean="0"/>
              <a:t>Sampling</a:t>
            </a:r>
            <a:r>
              <a:rPr lang="en-US" altLang="en-US" sz="2800" smtClean="0"/>
              <a:t>: converts a continuous media (analog signal) into a discrete set of values at regular time and/or space intervals.</a:t>
            </a:r>
            <a:endParaRPr lang="en-US" altLang="en-US" sz="2800" smtClean="0"/>
          </a:p>
          <a:p>
            <a:pPr marL="457200" lvl="1" indent="-167005" eaLnBrk="1" hangingPunct="1">
              <a:spcBef>
                <a:spcPct val="0"/>
              </a:spcBef>
            </a:pPr>
            <a:r>
              <a:rPr lang="en-US" altLang="en-US" smtClean="0"/>
              <a:t>Given an analog media, sampling represents a mapping of the media from a continuum of points in space (and possibly time, if it is a moving image) to a discrete set.  </a:t>
            </a:r>
            <a:endParaRPr lang="en-US" altLang="en-US" smtClean="0"/>
          </a:p>
        </p:txBody>
      </p:sp>
      <p:sp>
        <p:nvSpPr>
          <p:cNvPr id="31748"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A2F71D2-C2D0-4CD7-B793-C76970A14B83}"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685800" y="457200"/>
            <a:ext cx="7772400" cy="457200"/>
          </a:xfrm>
        </p:spPr>
        <p:txBody>
          <a:bodyPr/>
          <a:lstStyle/>
          <a:p>
            <a:r>
              <a:rPr lang="en-US" altLang="en-US" b="1" dirty="0"/>
              <a:t>Convert Analog to Digital </a:t>
            </a:r>
            <a:r>
              <a:rPr lang="en-US" altLang="en-US" b="1" dirty="0" smtClean="0"/>
              <a:t>…</a:t>
            </a:r>
            <a:endParaRPr lang="en-US" altLang="en-US" dirty="0" smtClean="0"/>
          </a:p>
        </p:txBody>
      </p:sp>
      <p:sp>
        <p:nvSpPr>
          <p:cNvPr id="3" name="Content Placeholder 2"/>
          <p:cNvSpPr>
            <a:spLocks noGrp="1"/>
          </p:cNvSpPr>
          <p:nvPr>
            <p:ph idx="1"/>
          </p:nvPr>
        </p:nvSpPr>
        <p:spPr>
          <a:xfrm>
            <a:off x="457200" y="1128713"/>
            <a:ext cx="8382000" cy="4876800"/>
          </a:xfrm>
        </p:spPr>
        <p:txBody>
          <a:bodyPr/>
          <a:lstStyle/>
          <a:p>
            <a:pPr marL="176530" indent="-176530" eaLnBrk="1" hangingPunct="1">
              <a:spcBef>
                <a:spcPts val="0"/>
              </a:spcBef>
              <a:defRPr/>
            </a:pPr>
            <a:r>
              <a:rPr lang="en-US" b="1" dirty="0"/>
              <a:t>Digitization/quantization</a:t>
            </a:r>
            <a:r>
              <a:rPr lang="en-US" dirty="0"/>
              <a:t>: converts a sampled signal into a signal that can take only a limited number of values (or bit depth). </a:t>
            </a:r>
            <a:endParaRPr lang="en-US" dirty="0"/>
          </a:p>
          <a:p>
            <a:pPr marL="576580" lvl="1" indent="-176530" eaLnBrk="1" hangingPunct="1">
              <a:spcBef>
                <a:spcPts val="0"/>
              </a:spcBef>
              <a:defRPr/>
            </a:pPr>
            <a:r>
              <a:rPr lang="en-US" sz="3200" dirty="0"/>
              <a:t>E.g. an </a:t>
            </a:r>
            <a:r>
              <a:rPr lang="en-US" sz="3200" dirty="0" smtClean="0"/>
              <a:t>8-bit </a:t>
            </a:r>
            <a:r>
              <a:rPr lang="en-US" sz="3200" dirty="0"/>
              <a:t>quantization provides 256 possible values </a:t>
            </a:r>
            <a:endParaRPr lang="en-US" sz="3200" dirty="0"/>
          </a:p>
          <a:p>
            <a:pPr marL="176530" indent="-176530" eaLnBrk="1" hangingPunct="1">
              <a:spcBef>
                <a:spcPts val="0"/>
              </a:spcBef>
              <a:defRPr/>
            </a:pPr>
            <a:r>
              <a:rPr lang="en-US" b="1" dirty="0"/>
              <a:t>Compression:</a:t>
            </a:r>
            <a:r>
              <a:rPr lang="en-US" dirty="0"/>
              <a:t> There are probably some further compression process to reduce file size to save space. </a:t>
            </a:r>
            <a:endParaRPr lang="en-US" dirty="0"/>
          </a:p>
          <a:p>
            <a:pPr marL="457200" lvl="1" indent="-167005" eaLnBrk="1" hangingPunct="1">
              <a:spcBef>
                <a:spcPts val="0"/>
              </a:spcBef>
              <a:defRPr/>
            </a:pPr>
            <a:r>
              <a:rPr lang="en-US" sz="3200" dirty="0"/>
              <a:t>Compression is minimizing the size in bytes of a media file without degrading the </a:t>
            </a:r>
            <a:r>
              <a:rPr lang="en-US" sz="3200" dirty="0" smtClean="0"/>
              <a:t>quality too much.  </a:t>
            </a:r>
            <a:endParaRPr lang="en-US" sz="3200" dirty="0"/>
          </a:p>
        </p:txBody>
      </p:sp>
      <p:sp>
        <p:nvSpPr>
          <p:cNvPr id="32772"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74D5F94-597D-433B-A571-93C2C7742D22}"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04800" y="381000"/>
            <a:ext cx="8610600" cy="685800"/>
          </a:xfrm>
        </p:spPr>
        <p:txBody>
          <a:bodyPr/>
          <a:lstStyle/>
          <a:p>
            <a:pPr eaLnBrk="1" hangingPunct="1"/>
            <a:r>
              <a:rPr lang="en-US" altLang="en-US" sz="3600" b="1" dirty="0" smtClean="0"/>
              <a:t>Sampling vs. Digitization/Quantization</a:t>
            </a:r>
            <a:endParaRPr lang="en-US" altLang="en-US" sz="3600" b="1" dirty="0" smtClean="0"/>
          </a:p>
        </p:txBody>
      </p:sp>
      <p:sp>
        <p:nvSpPr>
          <p:cNvPr id="12291" name="Rectangle 3"/>
          <p:cNvSpPr>
            <a:spLocks noGrp="1" noChangeArrowheads="1"/>
          </p:cNvSpPr>
          <p:nvPr>
            <p:ph type="body" idx="1"/>
          </p:nvPr>
        </p:nvSpPr>
        <p:spPr>
          <a:xfrm>
            <a:off x="304800" y="1143000"/>
            <a:ext cx="8534400" cy="5334000"/>
          </a:xfrm>
        </p:spPr>
        <p:txBody>
          <a:bodyPr/>
          <a:lstStyle/>
          <a:p>
            <a:pPr marL="284480" indent="-284480" eaLnBrk="1" hangingPunct="1">
              <a:defRPr/>
            </a:pPr>
            <a:r>
              <a:rPr lang="en-US" sz="2800" dirty="0" smtClean="0"/>
              <a:t>The samples are continuous and have infinite number of possible values at every sampled points (at regular time interval and/or space).</a:t>
            </a:r>
            <a:endParaRPr lang="en-US" sz="2800" dirty="0" smtClean="0"/>
          </a:p>
          <a:p>
            <a:pPr marL="284480" indent="-284480" eaLnBrk="1" hangingPunct="1">
              <a:defRPr/>
            </a:pPr>
            <a:r>
              <a:rPr lang="en-US" sz="2800" dirty="0" smtClean="0"/>
              <a:t>The digitization/quantization process approximates the bit depth with a fixed number of values.   </a:t>
            </a:r>
            <a:endParaRPr lang="en-US" sz="2800" dirty="0" smtClean="0"/>
          </a:p>
          <a:p>
            <a:pPr marL="284480" indent="-284480" eaLnBrk="1" hangingPunct="1">
              <a:defRPr/>
            </a:pPr>
            <a:r>
              <a:rPr lang="en-US" sz="2800" dirty="0" smtClean="0"/>
              <a:t>To represent N numbers, we need log</a:t>
            </a:r>
            <a:r>
              <a:rPr lang="en-US" sz="2800" baseline="-25000" dirty="0" smtClean="0"/>
              <a:t>2</a:t>
            </a:r>
            <a:r>
              <a:rPr lang="en-US" sz="2800" baseline="30000" dirty="0" smtClean="0"/>
              <a:t>N</a:t>
            </a:r>
            <a:r>
              <a:rPr lang="en-US" sz="2800" dirty="0" smtClean="0"/>
              <a:t> bits.</a:t>
            </a:r>
            <a:endParaRPr lang="en-US" sz="2800" dirty="0" smtClean="0"/>
          </a:p>
          <a:p>
            <a:pPr marL="584200" lvl="1" eaLnBrk="1" hangingPunct="1">
              <a:defRPr/>
            </a:pPr>
            <a:r>
              <a:rPr lang="en-US" sz="2400" dirty="0" smtClean="0"/>
              <a:t>For example, an 8 bit quantization represents 256 possible values.</a:t>
            </a:r>
            <a:endParaRPr lang="en-US" sz="2400" dirty="0" smtClean="0"/>
          </a:p>
          <a:p>
            <a:pPr marL="584200" lvl="1" eaLnBrk="1" hangingPunct="1">
              <a:defRPr/>
            </a:pPr>
            <a:r>
              <a:rPr lang="en-US" sz="2400" dirty="0" smtClean="0"/>
              <a:t>What about a 16 bit quantization? It handles more than 65,000 possible values</a:t>
            </a:r>
            <a:endParaRPr lang="en-US" sz="2400" dirty="0" smtClean="0"/>
          </a:p>
          <a:p>
            <a:pPr marL="346075" indent="-346075" eaLnBrk="1" hangingPunct="1">
              <a:defRPr/>
            </a:pPr>
            <a:r>
              <a:rPr lang="en-US" sz="2800" dirty="0" smtClean="0"/>
              <a:t>So, what determines the number of bits we need for an audio clip or an image?</a:t>
            </a:r>
            <a:endParaRPr lang="en-US" sz="2800" dirty="0" smtClean="0"/>
          </a:p>
        </p:txBody>
      </p:sp>
      <p:sp>
        <p:nvSpPr>
          <p:cNvPr id="33796"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F9EBAAC-3C89-426C-9794-0B495444E2C7}"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76200" y="228600"/>
            <a:ext cx="8915400" cy="762000"/>
          </a:xfrm>
        </p:spPr>
        <p:txBody>
          <a:bodyPr/>
          <a:lstStyle/>
          <a:p>
            <a:pPr eaLnBrk="1" hangingPunct="1"/>
            <a:r>
              <a:rPr lang="en-US" altLang="en-US" sz="4000" smtClean="0"/>
              <a:t>Sampling and Quantization of Audio</a:t>
            </a:r>
            <a:endParaRPr lang="en-US" altLang="en-US" sz="4000" smtClean="0"/>
          </a:p>
        </p:txBody>
      </p:sp>
      <p:sp>
        <p:nvSpPr>
          <p:cNvPr id="34819" name="Rectangle 3"/>
          <p:cNvSpPr>
            <a:spLocks noGrp="1" noChangeArrowheads="1"/>
          </p:cNvSpPr>
          <p:nvPr>
            <p:ph type="body" idx="1"/>
          </p:nvPr>
        </p:nvSpPr>
        <p:spPr>
          <a:xfrm>
            <a:off x="152400" y="4876800"/>
            <a:ext cx="4114800" cy="1828800"/>
          </a:xfrm>
        </p:spPr>
        <p:txBody>
          <a:bodyPr/>
          <a:lstStyle/>
          <a:p>
            <a:pPr marL="179705" indent="-179705" eaLnBrk="1" hangingPunct="1"/>
            <a:r>
              <a:rPr lang="en-US" altLang="en-US" sz="2800" smtClean="0"/>
              <a:t>The rate at which a continuous wave form is sampled is called the sampling rate.</a:t>
            </a:r>
            <a:endParaRPr lang="en-US" altLang="en-US" sz="2800" smtClean="0"/>
          </a:p>
        </p:txBody>
      </p:sp>
      <p:pic>
        <p:nvPicPr>
          <p:cNvPr id="348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67200" y="2362200"/>
            <a:ext cx="48768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Picture 5">
            <a:hlinkClick r:id="rId2" action="ppaction://hlinkfil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4953000"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Rectangle 6"/>
          <p:cNvSpPr>
            <a:spLocks noChangeArrowheads="1"/>
          </p:cNvSpPr>
          <p:nvPr/>
        </p:nvSpPr>
        <p:spPr bwMode="auto">
          <a:xfrm>
            <a:off x="5105400" y="1219200"/>
            <a:ext cx="4038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800">
                <a:solidFill>
                  <a:srgbClr val="003366"/>
                </a:solidFill>
                <a:latin typeface="Impact" panose="020B0806030902050204" pitchFamily="34" charset="0"/>
              </a:rPr>
              <a:t>An Audio Signal</a:t>
            </a:r>
            <a:endParaRPr lang="en-US" altLang="en-US" sz="2800">
              <a:solidFill>
                <a:srgbClr val="003366"/>
              </a:solidFill>
              <a:latin typeface="Impact" panose="020B0806030902050204" pitchFamily="34" charset="0"/>
            </a:endParaRPr>
          </a:p>
        </p:txBody>
      </p:sp>
      <p:sp>
        <p:nvSpPr>
          <p:cNvPr id="34823"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7C46B94-6BF9-4FE9-9A80-4B8D68D9774C}"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685800" y="152400"/>
            <a:ext cx="7772400" cy="685800"/>
          </a:xfrm>
        </p:spPr>
        <p:txBody>
          <a:bodyPr/>
          <a:lstStyle/>
          <a:p>
            <a:r>
              <a:rPr lang="en-US" altLang="en-US" smtClean="0"/>
              <a:t>Sampling Audio</a:t>
            </a:r>
            <a:endParaRPr lang="en-US" altLang="en-US" smtClean="0"/>
          </a:p>
        </p:txBody>
      </p:sp>
      <p:sp>
        <p:nvSpPr>
          <p:cNvPr id="3" name="Content Placeholder 2"/>
          <p:cNvSpPr>
            <a:spLocks noGrp="1"/>
          </p:cNvSpPr>
          <p:nvPr>
            <p:ph idx="1"/>
          </p:nvPr>
        </p:nvSpPr>
        <p:spPr>
          <a:xfrm>
            <a:off x="381000" y="838200"/>
            <a:ext cx="8382000" cy="5638800"/>
          </a:xfrm>
        </p:spPr>
        <p:txBody>
          <a:bodyPr/>
          <a:lstStyle/>
          <a:p>
            <a:pPr>
              <a:spcBef>
                <a:spcPts val="0"/>
              </a:spcBef>
              <a:defRPr/>
            </a:pPr>
            <a:r>
              <a:rPr lang="en-US" sz="2600" dirty="0" smtClean="0"/>
              <a:t>Any signal can be represented as the sum of sin waves.</a:t>
            </a:r>
            <a:endParaRPr lang="en-US" sz="2600" dirty="0" smtClean="0"/>
          </a:p>
          <a:p>
            <a:pPr>
              <a:spcBef>
                <a:spcPts val="0"/>
              </a:spcBef>
              <a:defRPr/>
            </a:pPr>
            <a:r>
              <a:rPr lang="en-US" sz="2600" dirty="0" smtClean="0"/>
              <a:t>Good sampling follows </a:t>
            </a:r>
            <a:r>
              <a:rPr lang="en-US" sz="2600" dirty="0" err="1" smtClean="0"/>
              <a:t>Nyquist</a:t>
            </a:r>
            <a:r>
              <a:rPr lang="en-US" sz="2600" dirty="0" smtClean="0"/>
              <a:t> theorem</a:t>
            </a:r>
            <a:endParaRPr lang="en-US" sz="2600" dirty="0" smtClean="0"/>
          </a:p>
          <a:p>
            <a:pPr marL="584200" lvl="1">
              <a:spcBef>
                <a:spcPts val="0"/>
              </a:spcBef>
              <a:defRPr/>
            </a:pPr>
            <a:r>
              <a:rPr lang="en-US" sz="2200" dirty="0" smtClean="0"/>
              <a:t>If we have a signal with frequency components, f</a:t>
            </a:r>
            <a:r>
              <a:rPr lang="en-US" sz="2200" baseline="-25000" dirty="0" smtClean="0"/>
              <a:t>1</a:t>
            </a:r>
            <a:r>
              <a:rPr lang="en-US" sz="2200" dirty="0" smtClean="0"/>
              <a:t> &lt; f</a:t>
            </a:r>
            <a:r>
              <a:rPr lang="en-US" sz="2200" baseline="-25000" dirty="0" smtClean="0"/>
              <a:t>2</a:t>
            </a:r>
            <a:r>
              <a:rPr lang="en-US" sz="2200" dirty="0" smtClean="0"/>
              <a:t> &lt;…&lt;f</a:t>
            </a:r>
            <a:r>
              <a:rPr lang="en-US" sz="2200" baseline="-25000" dirty="0" smtClean="0"/>
              <a:t>n</a:t>
            </a:r>
            <a:r>
              <a:rPr lang="en-US" sz="2200" dirty="0" smtClean="0"/>
              <a:t>, what is the sampling frequency we can use?</a:t>
            </a:r>
            <a:endParaRPr lang="en-US" sz="2200" dirty="0" smtClean="0"/>
          </a:p>
          <a:p>
            <a:pPr marL="584200" lvl="1">
              <a:spcBef>
                <a:spcPts val="0"/>
              </a:spcBef>
              <a:defRPr/>
            </a:pPr>
            <a:r>
              <a:rPr lang="en-US" sz="2200" dirty="0" err="1" smtClean="0"/>
              <a:t>Nyquist</a:t>
            </a:r>
            <a:r>
              <a:rPr lang="en-US" sz="2200" dirty="0" smtClean="0"/>
              <a:t> theorem: the necessary condition of reconstructing a continuous signal from the sampling version is that the sampling frequency is f</a:t>
            </a:r>
            <a:r>
              <a:rPr lang="en-US" sz="2200" baseline="-25000" dirty="0" smtClean="0"/>
              <a:t>s</a:t>
            </a:r>
            <a:r>
              <a:rPr lang="en-US" sz="2200" dirty="0" smtClean="0"/>
              <a:t> = 2*</a:t>
            </a:r>
            <a:r>
              <a:rPr lang="en-US" sz="2200" dirty="0" err="1" smtClean="0"/>
              <a:t>f</a:t>
            </a:r>
            <a:r>
              <a:rPr lang="en-US" sz="2200" baseline="-25000" dirty="0" err="1" smtClean="0"/>
              <a:t>max</a:t>
            </a:r>
            <a:r>
              <a:rPr lang="en-US" sz="2200" dirty="0" smtClean="0"/>
              <a:t> (where </a:t>
            </a:r>
            <a:r>
              <a:rPr lang="en-US" sz="2200" dirty="0" err="1" smtClean="0"/>
              <a:t>f</a:t>
            </a:r>
            <a:r>
              <a:rPr lang="en-US" sz="2200" baseline="-25000" dirty="0" err="1" smtClean="0"/>
              <a:t>max</a:t>
            </a:r>
            <a:r>
              <a:rPr lang="en-US" sz="2200" dirty="0" smtClean="0"/>
              <a:t> is the highest frequency components in the signal)</a:t>
            </a:r>
            <a:endParaRPr lang="en-US" sz="2200" dirty="0" smtClean="0"/>
          </a:p>
          <a:p>
            <a:pPr>
              <a:spcBef>
                <a:spcPts val="0"/>
              </a:spcBef>
              <a:defRPr/>
            </a:pPr>
            <a:r>
              <a:rPr lang="en-US" sz="2600" dirty="0" smtClean="0"/>
              <a:t>Range of Human Hearing (Music): 20Hz – 20KHz</a:t>
            </a:r>
            <a:endParaRPr lang="en-US" sz="2600" dirty="0" smtClean="0"/>
          </a:p>
          <a:p>
            <a:pPr marL="644525" lvl="1">
              <a:spcBef>
                <a:spcPts val="0"/>
              </a:spcBef>
              <a:defRPr/>
            </a:pPr>
            <a:r>
              <a:rPr lang="en-US" sz="2200" dirty="0" smtClean="0"/>
              <a:t>We lose high frequency response with age; Women generally have better response than men</a:t>
            </a:r>
            <a:endParaRPr lang="en-US" sz="2200" dirty="0" smtClean="0"/>
          </a:p>
          <a:p>
            <a:pPr marL="644525" lvl="1">
              <a:spcBef>
                <a:spcPts val="0"/>
              </a:spcBef>
              <a:defRPr/>
            </a:pPr>
            <a:r>
              <a:rPr lang="en-US" sz="2200" dirty="0" smtClean="0"/>
              <a:t>To reproduce 20 kHz requires a sampling rate of 40 kHz</a:t>
            </a:r>
            <a:endParaRPr lang="en-US" sz="1200" dirty="0" smtClean="0"/>
          </a:p>
          <a:p>
            <a:pPr>
              <a:spcBef>
                <a:spcPts val="0"/>
              </a:spcBef>
              <a:defRPr/>
            </a:pPr>
            <a:r>
              <a:rPr lang="en-US" sz="2800" dirty="0" smtClean="0"/>
              <a:t>Speech (like telephony) signal frequency is 5Hz–4KHz </a:t>
            </a:r>
            <a:endParaRPr lang="en-US" sz="2800" dirty="0" smtClean="0"/>
          </a:p>
          <a:p>
            <a:pPr lvl="1">
              <a:spcBef>
                <a:spcPts val="0"/>
              </a:spcBef>
              <a:defRPr/>
            </a:pPr>
            <a:r>
              <a:rPr lang="en-US" sz="2200" dirty="0" smtClean="0"/>
              <a:t>According to </a:t>
            </a:r>
            <a:r>
              <a:rPr lang="en-US" sz="2200" dirty="0" err="1" smtClean="0"/>
              <a:t>Nyquist</a:t>
            </a:r>
            <a:r>
              <a:rPr lang="en-US" sz="2200" dirty="0" smtClean="0"/>
              <a:t>, it would take 8,000 samples (2 times 4,000) to capture a 4,000 Hz signal perfectly. </a:t>
            </a:r>
            <a:endParaRPr lang="en-US" sz="2200" dirty="0" smtClean="0"/>
          </a:p>
        </p:txBody>
      </p:sp>
      <p:sp>
        <p:nvSpPr>
          <p:cNvPr id="35844"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CB6263C-02CB-4BA6-A86D-D15C03C69FE5}"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685800" y="190500"/>
            <a:ext cx="7772400" cy="571500"/>
          </a:xfrm>
        </p:spPr>
        <p:txBody>
          <a:bodyPr/>
          <a:lstStyle/>
          <a:p>
            <a:pPr eaLnBrk="1" hangingPunct="1"/>
            <a:r>
              <a:rPr lang="en-US" altLang="en-US" sz="4000" smtClean="0"/>
              <a:t>Sampling for an Audio Signal</a:t>
            </a:r>
            <a:endParaRPr lang="en-US" altLang="en-US" sz="4000" smtClean="0"/>
          </a:p>
        </p:txBody>
      </p:sp>
      <p:pic>
        <p:nvPicPr>
          <p:cNvPr id="36867"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 y="2057400"/>
            <a:ext cx="86868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AutoShape 7"/>
          <p:cNvSpPr/>
          <p:nvPr/>
        </p:nvSpPr>
        <p:spPr bwMode="auto">
          <a:xfrm rot="-5400000">
            <a:off x="4295775" y="4038600"/>
            <a:ext cx="304800" cy="304800"/>
          </a:xfrm>
          <a:prstGeom prst="leftBrace">
            <a:avLst>
              <a:gd name="adj1" fmla="val 8333"/>
              <a:gd name="adj2" fmla="val 49477"/>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36869" name="Text Box 8"/>
          <p:cNvSpPr txBox="1">
            <a:spLocks noChangeArrowheads="1"/>
          </p:cNvSpPr>
          <p:nvPr/>
        </p:nvSpPr>
        <p:spPr bwMode="auto">
          <a:xfrm>
            <a:off x="4152900" y="4556125"/>
            <a:ext cx="22479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Sampling period Ts,</a:t>
            </a:r>
            <a:endParaRPr lang="en-US" altLang="en-US" sz="2000"/>
          </a:p>
          <a:p>
            <a:pPr eaLnBrk="1" hangingPunct="1">
              <a:spcBef>
                <a:spcPct val="0"/>
              </a:spcBef>
              <a:buFontTx/>
              <a:buNone/>
            </a:pPr>
            <a:r>
              <a:rPr lang="en-US" altLang="en-US" sz="2000"/>
              <a:t>fs =1/Ts </a:t>
            </a:r>
            <a:endParaRPr lang="en-US" altLang="en-US" sz="2000"/>
          </a:p>
        </p:txBody>
      </p:sp>
      <p:sp>
        <p:nvSpPr>
          <p:cNvPr id="36870" name="AutoShape 9"/>
          <p:cNvSpPr/>
          <p:nvPr/>
        </p:nvSpPr>
        <p:spPr bwMode="auto">
          <a:xfrm rot="5400000">
            <a:off x="3162300" y="609600"/>
            <a:ext cx="304800" cy="3276600"/>
          </a:xfrm>
          <a:prstGeom prst="leftBrace">
            <a:avLst>
              <a:gd name="adj1" fmla="val 89583"/>
              <a:gd name="adj2" fmla="val 49477"/>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36871" name="Text Box 10"/>
          <p:cNvSpPr txBox="1">
            <a:spLocks noChangeArrowheads="1"/>
          </p:cNvSpPr>
          <p:nvPr/>
        </p:nvSpPr>
        <p:spPr bwMode="auto">
          <a:xfrm>
            <a:off x="3505200" y="1828800"/>
            <a:ext cx="3095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Signal Period T, f = 1/T</a:t>
            </a:r>
            <a:endParaRPr lang="en-US" altLang="en-US" sz="2400"/>
          </a:p>
        </p:txBody>
      </p:sp>
      <p:sp>
        <p:nvSpPr>
          <p:cNvPr id="36872" name="Text Box 12"/>
          <p:cNvSpPr txBox="1">
            <a:spLocks noChangeArrowheads="1"/>
          </p:cNvSpPr>
          <p:nvPr/>
        </p:nvSpPr>
        <p:spPr bwMode="auto">
          <a:xfrm>
            <a:off x="228600" y="5867400"/>
            <a:ext cx="8686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b="1"/>
              <a:t>Problem</a:t>
            </a:r>
            <a:r>
              <a:rPr lang="en-US" altLang="en-US" sz="2400"/>
              <a:t>: There are infinite number of possible sin waves going through the sampling points</a:t>
            </a:r>
            <a:endParaRPr lang="en-US" altLang="en-US" sz="2400"/>
          </a:p>
        </p:txBody>
      </p:sp>
      <p:sp>
        <p:nvSpPr>
          <p:cNvPr id="36873" name="Text Box 13"/>
          <p:cNvSpPr txBox="1">
            <a:spLocks noChangeArrowheads="1"/>
          </p:cNvSpPr>
          <p:nvPr/>
        </p:nvSpPr>
        <p:spPr bwMode="auto">
          <a:xfrm>
            <a:off x="152400" y="704850"/>
            <a:ext cx="8839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7800" indent="-1778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2400"/>
              <a:t>When capturing audio covering the entire 20Hz – 20KHz range of human hearing, such as when recording music, audio wave forms are typically sampled at 44.1 KHz (CD) 48 KHz (professional audio)</a:t>
            </a:r>
            <a:endParaRPr lang="en-US" altLang="en-US" sz="2400"/>
          </a:p>
        </p:txBody>
      </p:sp>
      <p:sp>
        <p:nvSpPr>
          <p:cNvPr id="36874"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6D83CCC-AB19-42BA-B6FB-84121AE7494A}"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85800" y="152400"/>
            <a:ext cx="7772400" cy="762000"/>
          </a:xfrm>
        </p:spPr>
        <p:txBody>
          <a:bodyPr/>
          <a:lstStyle/>
          <a:p>
            <a:pPr eaLnBrk="1" hangingPunct="1"/>
            <a:r>
              <a:rPr lang="en-US" altLang="en-US" smtClean="0"/>
              <a:t>Digital Audio</a:t>
            </a:r>
            <a:endParaRPr lang="en-US" altLang="en-US" smtClean="0"/>
          </a:p>
        </p:txBody>
      </p:sp>
      <p:sp>
        <p:nvSpPr>
          <p:cNvPr id="37891" name="Rectangle 3"/>
          <p:cNvSpPr>
            <a:spLocks noGrp="1" noChangeArrowheads="1"/>
          </p:cNvSpPr>
          <p:nvPr>
            <p:ph type="body" idx="1"/>
          </p:nvPr>
        </p:nvSpPr>
        <p:spPr>
          <a:xfrm>
            <a:off x="457200" y="1143000"/>
            <a:ext cx="8077200" cy="4953000"/>
          </a:xfrm>
        </p:spPr>
        <p:txBody>
          <a:bodyPr/>
          <a:lstStyle/>
          <a:p>
            <a:pPr marL="228600" indent="-228600" eaLnBrk="1" hangingPunct="1"/>
            <a:r>
              <a:rPr lang="en-US" altLang="en-US" sz="2800" dirty="0" smtClean="0"/>
              <a:t>Music has more high frequency components than speech. </a:t>
            </a:r>
            <a:endParaRPr lang="en-US" altLang="en-US" sz="2800" dirty="0" smtClean="0"/>
          </a:p>
          <a:p>
            <a:pPr marL="520700" lvl="1" indent="-177800" eaLnBrk="1" hangingPunct="1"/>
            <a:r>
              <a:rPr lang="en-US" altLang="en-US" sz="2400" dirty="0" smtClean="0"/>
              <a:t>44 KHz is the sampling frequency for music. </a:t>
            </a:r>
            <a:endParaRPr lang="en-US" altLang="en-US" sz="2400" dirty="0" smtClean="0"/>
          </a:p>
          <a:p>
            <a:pPr marL="520700" lvl="1" indent="-177800" eaLnBrk="1" hangingPunct="1"/>
            <a:r>
              <a:rPr lang="en-US" altLang="en-US" sz="2400" dirty="0" smtClean="0"/>
              <a:t>8 kHz sampling is good enough for telephone quality speech, since all the energy is contained in the 5Hz – 4 KHz ranges.</a:t>
            </a:r>
            <a:endParaRPr lang="en-US" altLang="en-US" sz="900" dirty="0" smtClean="0"/>
          </a:p>
          <a:p>
            <a:pPr marL="228600" indent="-228600" eaLnBrk="1" hangingPunct="1"/>
            <a:r>
              <a:rPr lang="en-US" altLang="en-US" sz="2800" dirty="0" smtClean="0"/>
              <a:t>Audio is typically recorded at 8-, 16-, and 20- bit depth. CD quality audio is recorded at 16-bit</a:t>
            </a:r>
            <a:endParaRPr lang="en-US" altLang="en-US" sz="2800" dirty="0" smtClean="0"/>
          </a:p>
          <a:p>
            <a:pPr marL="520700" lvl="1" indent="-177800" eaLnBrk="1" hangingPunct="1"/>
            <a:r>
              <a:rPr lang="en-US" altLang="en-US" sz="2400" dirty="0" smtClean="0"/>
              <a:t>You often hear an audio (music) which is quantized at 16 bits for each sampled data at 44 kHz.</a:t>
            </a:r>
            <a:endParaRPr lang="en-US" altLang="en-US" sz="2400" dirty="0" smtClean="0"/>
          </a:p>
          <a:p>
            <a:pPr marL="520700" lvl="1" indent="-177800" eaLnBrk="1" hangingPunct="1"/>
            <a:r>
              <a:rPr lang="en-US" altLang="en-US" sz="2400" dirty="0" smtClean="0"/>
              <a:t>16 bits means each sample is represented as a 16bit integer, which results in 65, 536 possible values. </a:t>
            </a:r>
            <a:endParaRPr lang="en-US" altLang="en-US" sz="2400" dirty="0" smtClean="0"/>
          </a:p>
          <a:p>
            <a:pPr lvl="4" eaLnBrk="1" hangingPunct="1"/>
            <a:endParaRPr lang="en-US" altLang="en-US" sz="1800" dirty="0" smtClean="0"/>
          </a:p>
        </p:txBody>
      </p:sp>
      <p:sp>
        <p:nvSpPr>
          <p:cNvPr id="37892"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2EFA591-D2ED-4488-89B1-C413E12E5F79}"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85800" y="228600"/>
            <a:ext cx="7772400" cy="685800"/>
          </a:xfrm>
        </p:spPr>
        <p:txBody>
          <a:bodyPr/>
          <a:lstStyle/>
          <a:p>
            <a:r>
              <a:rPr lang="en-US" altLang="en-US" sz="4000" smtClean="0"/>
              <a:t>Course Outline</a:t>
            </a:r>
            <a:endParaRPr lang="en-US" altLang="en-US" sz="4000" smtClean="0"/>
          </a:p>
        </p:txBody>
      </p:sp>
      <p:graphicFrame>
        <p:nvGraphicFramePr>
          <p:cNvPr id="4" name="Content Placeholder 3"/>
          <p:cNvGraphicFramePr>
            <a:graphicFrameLocks noGrp="1"/>
          </p:cNvGraphicFramePr>
          <p:nvPr>
            <p:ph idx="1"/>
          </p:nvPr>
        </p:nvGraphicFramePr>
        <p:xfrm>
          <a:off x="152400" y="976313"/>
          <a:ext cx="8763000" cy="5500686"/>
        </p:xfrm>
        <a:graphic>
          <a:graphicData uri="http://schemas.openxmlformats.org/drawingml/2006/table">
            <a:tbl>
              <a:tblPr/>
              <a:tblGrid>
                <a:gridCol w="1974205"/>
                <a:gridCol w="6788795"/>
              </a:tblGrid>
              <a:tr h="340537">
                <a:tc>
                  <a:txBody>
                    <a:bodyPr/>
                    <a:lstStyle/>
                    <a:p>
                      <a:pPr marL="0" marR="0" algn="ctr">
                        <a:spcBef>
                          <a:spcPts val="0"/>
                        </a:spcBef>
                        <a:spcAft>
                          <a:spcPts val="0"/>
                        </a:spcAft>
                      </a:pPr>
                      <a:r>
                        <a:rPr lang="en-US" sz="2000" b="1" dirty="0">
                          <a:latin typeface="Times New Roman" panose="02020603050405020304"/>
                          <a:ea typeface="Times New Roman" panose="02020603050405020304"/>
                          <a:cs typeface="Times New Roman" panose="02020603050405020304"/>
                        </a:rPr>
                        <a:t>Topic</a:t>
                      </a:r>
                      <a:endParaRPr lang="en-US" sz="2000" dirty="0">
                        <a:latin typeface="Times New Roman" panose="02020603050405020304"/>
                        <a:ea typeface="Batang"/>
                        <a:cs typeface="Times New Roman" panose="02020603050405020304"/>
                      </a:endParaRPr>
                    </a:p>
                  </a:txBody>
                  <a:tcPr marL="13970" marR="139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2000" b="1" dirty="0">
                          <a:latin typeface="Times New Roman" panose="02020603050405020304"/>
                          <a:ea typeface="Times New Roman" panose="02020603050405020304"/>
                          <a:cs typeface="Times New Roman" panose="02020603050405020304"/>
                        </a:rPr>
                        <a:t>Contents</a:t>
                      </a:r>
                      <a:endParaRPr lang="en-US" sz="2000" dirty="0">
                        <a:latin typeface="Times New Roman" panose="02020603050405020304"/>
                        <a:ea typeface="Batang"/>
                        <a:cs typeface="Times New Roman" panose="02020603050405020304"/>
                      </a:endParaRPr>
                    </a:p>
                  </a:txBody>
                  <a:tcPr marL="13970" marR="139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01007">
                <a:tc>
                  <a:txBody>
                    <a:bodyPr/>
                    <a:lstStyle/>
                    <a:p>
                      <a:pPr marL="0" marR="0">
                        <a:spcBef>
                          <a:spcPts val="0"/>
                        </a:spcBef>
                        <a:spcAft>
                          <a:spcPts val="0"/>
                        </a:spcAft>
                      </a:pPr>
                      <a:r>
                        <a:rPr lang="en-US" sz="2000" dirty="0">
                          <a:latin typeface="Times New Roman" panose="02020603050405020304"/>
                          <a:ea typeface="Times New Roman" panose="02020603050405020304"/>
                          <a:cs typeface="Times New Roman" panose="02020603050405020304"/>
                        </a:rPr>
                        <a:t>Introduction</a:t>
                      </a:r>
                      <a:endParaRPr lang="en-US" sz="2000" dirty="0">
                        <a:latin typeface="Times New Roman" panose="02020603050405020304"/>
                        <a:ea typeface="Batang"/>
                        <a:cs typeface="Times New Roman" panose="02020603050405020304"/>
                      </a:endParaRPr>
                    </a:p>
                  </a:txBody>
                  <a:tcPr marL="13970" marR="139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000" dirty="0">
                          <a:latin typeface="Times New Roman" panose="02020603050405020304"/>
                          <a:ea typeface="Times New Roman" panose="02020603050405020304"/>
                          <a:cs typeface="Times New Roman" panose="02020603050405020304"/>
                        </a:rPr>
                        <a:t>Overview  of Multimedia and Multimedia Systems; </a:t>
                      </a:r>
                      <a:r>
                        <a:rPr lang="en-US" sz="2000" dirty="0" smtClean="0">
                          <a:latin typeface="+mn-lt"/>
                          <a:ea typeface="Times New Roman" panose="02020603050405020304"/>
                          <a:cs typeface="Times New Roman" panose="02020603050405020304"/>
                        </a:rPr>
                        <a:t>Types of Multimedia; </a:t>
                      </a:r>
                      <a:r>
                        <a:rPr lang="en-US" sz="2000" dirty="0" smtClean="0">
                          <a:latin typeface="Times New Roman" panose="02020603050405020304"/>
                          <a:ea typeface="Times New Roman" panose="02020603050405020304"/>
                          <a:cs typeface="Times New Roman" panose="02020603050405020304"/>
                        </a:rPr>
                        <a:t>Why </a:t>
                      </a:r>
                      <a:r>
                        <a:rPr lang="en-US" sz="2000" dirty="0">
                          <a:latin typeface="Times New Roman" panose="02020603050405020304"/>
                          <a:ea typeface="Times New Roman" panose="02020603050405020304"/>
                          <a:cs typeface="Times New Roman" panose="02020603050405020304"/>
                        </a:rPr>
                        <a:t>Multimedia</a:t>
                      </a:r>
                      <a:r>
                        <a:rPr lang="en-US" sz="2000" dirty="0" smtClean="0">
                          <a:latin typeface="Times New Roman" panose="02020603050405020304"/>
                          <a:ea typeface="Times New Roman" panose="02020603050405020304"/>
                          <a:cs typeface="Times New Roman" panose="02020603050405020304"/>
                        </a:rPr>
                        <a:t>; Challenges in Multimedia</a:t>
                      </a:r>
                      <a:endParaRPr lang="en-US" sz="2000" dirty="0">
                        <a:latin typeface="Times New Roman" panose="02020603050405020304"/>
                        <a:ea typeface="Batang"/>
                        <a:cs typeface="Times New Roman" panose="02020603050405020304"/>
                      </a:endParaRPr>
                    </a:p>
                  </a:txBody>
                  <a:tcPr marL="13970" marR="139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87941">
                <a:tc>
                  <a:txBody>
                    <a:bodyPr/>
                    <a:lstStyle/>
                    <a:p>
                      <a:pPr marL="0" marR="0">
                        <a:spcBef>
                          <a:spcPts val="0"/>
                        </a:spcBef>
                        <a:spcAft>
                          <a:spcPts val="0"/>
                        </a:spcAft>
                      </a:pPr>
                      <a:r>
                        <a:rPr lang="en-US" sz="2000" dirty="0">
                          <a:latin typeface="Times New Roman" panose="02020603050405020304"/>
                          <a:ea typeface="Times New Roman" panose="02020603050405020304"/>
                          <a:cs typeface="Times New Roman" panose="02020603050405020304"/>
                        </a:rPr>
                        <a:t>Multimedia Basics </a:t>
                      </a:r>
                      <a:r>
                        <a:rPr lang="en-US" sz="2000" dirty="0" smtClean="0">
                          <a:latin typeface="Times New Roman" panose="02020603050405020304"/>
                          <a:ea typeface="Times New Roman" panose="02020603050405020304"/>
                          <a:cs typeface="Times New Roman" panose="02020603050405020304"/>
                        </a:rPr>
                        <a:t>&amp; Representation</a:t>
                      </a:r>
                      <a:endParaRPr lang="en-US" sz="2000" dirty="0">
                        <a:latin typeface="Times New Roman" panose="02020603050405020304"/>
                        <a:ea typeface="Batang"/>
                        <a:cs typeface="Times New Roman" panose="02020603050405020304"/>
                      </a:endParaRPr>
                    </a:p>
                  </a:txBody>
                  <a:tcPr marL="13970" marR="139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000" dirty="0">
                          <a:latin typeface="Times New Roman" panose="02020603050405020304"/>
                          <a:ea typeface="Times New Roman" panose="02020603050405020304"/>
                          <a:cs typeface="Times New Roman" panose="02020603050405020304"/>
                        </a:rPr>
                        <a:t>Digital multimedia Characteristics; Audio Formats </a:t>
                      </a:r>
                      <a:r>
                        <a:rPr lang="en-US" sz="2000" dirty="0" smtClean="0">
                          <a:latin typeface="Times New Roman" panose="02020603050405020304"/>
                          <a:ea typeface="Times New Roman" panose="02020603050405020304"/>
                          <a:cs typeface="Times New Roman" panose="02020603050405020304"/>
                        </a:rPr>
                        <a:t>&amp; MIDI</a:t>
                      </a:r>
                      <a:r>
                        <a:rPr lang="en-US" sz="2000" dirty="0">
                          <a:latin typeface="Times New Roman" panose="02020603050405020304"/>
                          <a:ea typeface="Times New Roman" panose="02020603050405020304"/>
                          <a:cs typeface="Times New Roman" panose="02020603050405020304"/>
                        </a:rPr>
                        <a:t>; Image Formats </a:t>
                      </a:r>
                      <a:r>
                        <a:rPr lang="en-US" sz="2000" dirty="0" smtClean="0">
                          <a:latin typeface="Times New Roman" panose="02020603050405020304"/>
                          <a:ea typeface="Times New Roman" panose="02020603050405020304"/>
                          <a:cs typeface="Times New Roman" panose="02020603050405020304"/>
                        </a:rPr>
                        <a:t>&amp;  </a:t>
                      </a:r>
                      <a:r>
                        <a:rPr lang="en-US" sz="2000" dirty="0">
                          <a:latin typeface="Times New Roman" panose="02020603050405020304"/>
                          <a:ea typeface="Times New Roman" panose="02020603050405020304"/>
                          <a:cs typeface="Times New Roman" panose="02020603050405020304"/>
                        </a:rPr>
                        <a:t>Color Models; Video Formats </a:t>
                      </a:r>
                      <a:r>
                        <a:rPr lang="en-US" sz="2000" dirty="0" smtClean="0">
                          <a:latin typeface="Times New Roman" panose="02020603050405020304"/>
                          <a:ea typeface="Times New Roman" panose="02020603050405020304"/>
                          <a:cs typeface="Times New Roman" panose="02020603050405020304"/>
                        </a:rPr>
                        <a:t>&amp;</a:t>
                      </a:r>
                      <a:r>
                        <a:rPr lang="en-US" sz="2000" baseline="0" dirty="0" smtClean="0">
                          <a:latin typeface="Times New Roman" panose="02020603050405020304"/>
                          <a:ea typeface="Times New Roman" panose="02020603050405020304"/>
                          <a:cs typeface="Times New Roman" panose="02020603050405020304"/>
                        </a:rPr>
                        <a:t> </a:t>
                      </a:r>
                      <a:r>
                        <a:rPr lang="en-US" sz="2000" dirty="0" smtClean="0">
                          <a:latin typeface="Times New Roman" panose="02020603050405020304"/>
                          <a:ea typeface="Times New Roman" panose="02020603050405020304"/>
                          <a:cs typeface="Times New Roman" panose="02020603050405020304"/>
                        </a:rPr>
                        <a:t>Color </a:t>
                      </a:r>
                      <a:r>
                        <a:rPr lang="en-US" sz="2000" dirty="0">
                          <a:latin typeface="Times New Roman" panose="02020603050405020304"/>
                          <a:ea typeface="Times New Roman" panose="02020603050405020304"/>
                          <a:cs typeface="Times New Roman" panose="02020603050405020304"/>
                        </a:rPr>
                        <a:t>Models</a:t>
                      </a:r>
                      <a:endParaRPr lang="en-US" sz="2000" dirty="0">
                        <a:latin typeface="Times New Roman" panose="02020603050405020304"/>
                        <a:ea typeface="Batang"/>
                        <a:cs typeface="Times New Roman" panose="02020603050405020304"/>
                      </a:endParaRPr>
                    </a:p>
                  </a:txBody>
                  <a:tcPr marL="13970" marR="139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46185">
                <a:tc>
                  <a:txBody>
                    <a:bodyPr/>
                    <a:lstStyle/>
                    <a:p>
                      <a:pPr marL="0" marR="0">
                        <a:spcBef>
                          <a:spcPts val="0"/>
                        </a:spcBef>
                        <a:spcAft>
                          <a:spcPts val="0"/>
                        </a:spcAft>
                      </a:pPr>
                      <a:r>
                        <a:rPr lang="en-US" sz="2000" dirty="0">
                          <a:latin typeface="Times New Roman" panose="02020603050405020304"/>
                          <a:ea typeface="Times New Roman" panose="02020603050405020304"/>
                          <a:cs typeface="Times New Roman" panose="02020603050405020304"/>
                        </a:rPr>
                        <a:t>Multimedia Data Compression</a:t>
                      </a:r>
                      <a:endParaRPr lang="en-US" sz="2000" dirty="0">
                        <a:latin typeface="Times New Roman" panose="02020603050405020304"/>
                        <a:ea typeface="Batang"/>
                        <a:cs typeface="Times New Roman" panose="02020603050405020304"/>
                      </a:endParaRPr>
                    </a:p>
                  </a:txBody>
                  <a:tcPr marL="13970" marR="139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000" dirty="0" smtClean="0">
                          <a:latin typeface="Times New Roman" panose="02020603050405020304"/>
                          <a:ea typeface="Times New Roman" panose="02020603050405020304"/>
                          <a:cs typeface="Times New Roman" panose="02020603050405020304"/>
                        </a:rPr>
                        <a:t>Overview</a:t>
                      </a:r>
                      <a:r>
                        <a:rPr lang="en-US" sz="2000" baseline="0" dirty="0" smtClean="0">
                          <a:latin typeface="Times New Roman" panose="02020603050405020304"/>
                          <a:ea typeface="Times New Roman" panose="02020603050405020304"/>
                          <a:cs typeface="Times New Roman" panose="02020603050405020304"/>
                        </a:rPr>
                        <a:t> </a:t>
                      </a:r>
                      <a:r>
                        <a:rPr lang="en-US" sz="2000" dirty="0" smtClean="0">
                          <a:latin typeface="Times New Roman" panose="02020603050405020304"/>
                          <a:ea typeface="Times New Roman" panose="02020603050405020304"/>
                          <a:cs typeface="Times New Roman" panose="02020603050405020304"/>
                        </a:rPr>
                        <a:t>compression</a:t>
                      </a:r>
                      <a:r>
                        <a:rPr lang="en-US" sz="2000" dirty="0">
                          <a:latin typeface="Times New Roman" panose="02020603050405020304"/>
                          <a:ea typeface="Times New Roman" panose="02020603050405020304"/>
                          <a:cs typeface="Times New Roman" panose="02020603050405020304"/>
                        </a:rPr>
                        <a:t>; Compression with Loss and Lossless;  </a:t>
                      </a:r>
                      <a:r>
                        <a:rPr lang="en-US" sz="2000" dirty="0" smtClean="0">
                          <a:latin typeface="Times New Roman" panose="02020603050405020304"/>
                          <a:ea typeface="Times New Roman" panose="02020603050405020304"/>
                          <a:cs typeface="Times New Roman" panose="02020603050405020304"/>
                        </a:rPr>
                        <a:t>Static Coding: Huffman &amp; Entropy; Adaptive </a:t>
                      </a:r>
                      <a:r>
                        <a:rPr lang="en-US" sz="2000" dirty="0">
                          <a:latin typeface="Times New Roman" panose="02020603050405020304"/>
                          <a:ea typeface="Times New Roman" panose="02020603050405020304"/>
                          <a:cs typeface="Times New Roman" panose="02020603050405020304"/>
                        </a:rPr>
                        <a:t>Coding: LZW </a:t>
                      </a:r>
                      <a:endParaRPr lang="en-US" sz="2000" dirty="0">
                        <a:latin typeface="Times New Roman" panose="02020603050405020304"/>
                        <a:ea typeface="Batang"/>
                        <a:cs typeface="Times New Roman" panose="02020603050405020304"/>
                      </a:endParaRPr>
                    </a:p>
                  </a:txBody>
                  <a:tcPr marL="13970" marR="139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0537">
                <a:tc gridSpan="2">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2000" dirty="0" smtClean="0">
                          <a:latin typeface="+mn-lt"/>
                          <a:ea typeface="Times New Roman" panose="02020603050405020304"/>
                          <a:cs typeface="Times New Roman" panose="02020603050405020304"/>
                        </a:rPr>
                        <a:t>Mid Exam</a:t>
                      </a:r>
                      <a:endParaRPr lang="en-US" sz="2000" dirty="0" smtClean="0">
                        <a:latin typeface="+mn-lt"/>
                        <a:ea typeface="Batang"/>
                        <a:cs typeface="Times New Roman" panose="02020603050405020304"/>
                      </a:endParaRPr>
                    </a:p>
                  </a:txBody>
                  <a:tcPr marL="13970" marR="139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r>
              <a:tr h="747740">
                <a:tc>
                  <a:txBody>
                    <a:bodyPr/>
                    <a:lstStyle/>
                    <a:p>
                      <a:pPr marL="0" marR="0">
                        <a:spcBef>
                          <a:spcPts val="0"/>
                        </a:spcBef>
                        <a:spcAft>
                          <a:spcPts val="0"/>
                        </a:spcAft>
                      </a:pPr>
                      <a:r>
                        <a:rPr lang="en-US" sz="2000" dirty="0" smtClean="0">
                          <a:latin typeface="Times New Roman" panose="02020603050405020304"/>
                          <a:ea typeface="Times New Roman" panose="02020603050405020304"/>
                          <a:cs typeface="Times New Roman" panose="02020603050405020304"/>
                        </a:rPr>
                        <a:t>Multimedia </a:t>
                      </a:r>
                      <a:r>
                        <a:rPr lang="en-US" sz="2000" dirty="0" smtClean="0">
                          <a:latin typeface="+mn-lt"/>
                          <a:ea typeface="Times New Roman" panose="02020603050405020304"/>
                          <a:cs typeface="Times New Roman" panose="02020603050405020304"/>
                        </a:rPr>
                        <a:t>Storage </a:t>
                      </a:r>
                      <a:endParaRPr lang="en-US" sz="2000" dirty="0">
                        <a:latin typeface="Times New Roman" panose="02020603050405020304"/>
                        <a:ea typeface="Batang"/>
                        <a:cs typeface="Times New Roman" panose="02020603050405020304"/>
                      </a:endParaRPr>
                    </a:p>
                  </a:txBody>
                  <a:tcPr marL="13970" marR="139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000" dirty="0">
                          <a:latin typeface="Times New Roman" panose="02020603050405020304"/>
                          <a:ea typeface="Times New Roman" panose="02020603050405020304"/>
                          <a:cs typeface="Times New Roman" panose="02020603050405020304"/>
                        </a:rPr>
                        <a:t>Basics of Optical Storage; Technological progress of Compact Disc (CD); Digital Video/Versatile Disc (DVD)</a:t>
                      </a:r>
                      <a:endParaRPr lang="en-US" sz="2000" dirty="0">
                        <a:latin typeface="Times New Roman" panose="02020603050405020304"/>
                        <a:ea typeface="Batang"/>
                        <a:cs typeface="Times New Roman" panose="02020603050405020304"/>
                      </a:endParaRPr>
                    </a:p>
                  </a:txBody>
                  <a:tcPr marL="13970" marR="139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362148">
                <a:tc>
                  <a:txBody>
                    <a:bodyPr/>
                    <a:lstStyle/>
                    <a:p>
                      <a:pPr marL="0" marR="0" lvl="1" indent="-341630" algn="l" defTabSz="914400" rtl="0" eaLnBrk="1" latinLnBrk="0" hangingPunct="1">
                        <a:lnSpc>
                          <a:spcPct val="80000"/>
                        </a:lnSpc>
                        <a:spcBef>
                          <a:spcPts val="0"/>
                        </a:spcBef>
                        <a:spcAft>
                          <a:spcPts val="0"/>
                        </a:spcAft>
                        <a:defRPr/>
                      </a:pPr>
                      <a:r>
                        <a:rPr lang="en-US" sz="2000" kern="1200" dirty="0" smtClean="0">
                          <a:solidFill>
                            <a:schemeClr val="tx1"/>
                          </a:solidFill>
                          <a:latin typeface="Times New Roman" panose="02020603050405020304"/>
                          <a:ea typeface="Times New Roman" panose="02020603050405020304"/>
                          <a:cs typeface="Times New Roman" panose="02020603050405020304"/>
                        </a:rPr>
                        <a:t>Multimedia Database Management</a:t>
                      </a:r>
                      <a:endParaRPr lang="en-US" sz="2000" kern="1200" dirty="0" smtClean="0">
                        <a:solidFill>
                          <a:schemeClr val="tx1"/>
                        </a:solidFill>
                        <a:latin typeface="Times New Roman" panose="02020603050405020304"/>
                        <a:ea typeface="Times New Roman" panose="02020603050405020304"/>
                        <a:cs typeface="Times New Roman" panose="02020603050405020304"/>
                      </a:endParaRPr>
                    </a:p>
                  </a:txBody>
                  <a:tcPr marL="13970" marR="139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2000" dirty="0" smtClean="0">
                          <a:latin typeface="Times New Roman" panose="02020603050405020304"/>
                          <a:ea typeface="Times New Roman" panose="02020603050405020304"/>
                          <a:cs typeface="Times New Roman" panose="02020603050405020304"/>
                        </a:rPr>
                        <a:t>Representation of multimedia data; Matching &amp; Similarity Measurement; </a:t>
                      </a:r>
                      <a:r>
                        <a:rPr lang="en-US" sz="2000" dirty="0" smtClean="0">
                          <a:latin typeface="+mn-lt"/>
                          <a:ea typeface="Times New Roman" panose="02020603050405020304"/>
                          <a:cs typeface="Times New Roman" panose="02020603050405020304"/>
                        </a:rPr>
                        <a:t>Issues in Indexing &amp; Searching; Retrieval Performance Measures; Query Languages; Relevance Feedback and Query Expansion </a:t>
                      </a:r>
                      <a:endParaRPr lang="en-US" sz="2000" dirty="0">
                        <a:latin typeface="+mn-lt"/>
                        <a:ea typeface="Batang"/>
                        <a:cs typeface="Times New Roman" panose="02020603050405020304"/>
                      </a:endParaRPr>
                    </a:p>
                  </a:txBody>
                  <a:tcPr marL="13970" marR="139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4591">
                <a:tc gridSpan="2">
                  <a:txBody>
                    <a:bodyPr/>
                    <a:lstStyle/>
                    <a:p>
                      <a:pPr marL="0" marR="0" algn="ctr">
                        <a:spcBef>
                          <a:spcPts val="0"/>
                        </a:spcBef>
                        <a:spcAft>
                          <a:spcPts val="0"/>
                        </a:spcAft>
                      </a:pPr>
                      <a:r>
                        <a:rPr lang="en-US" sz="2200" dirty="0" smtClean="0">
                          <a:latin typeface="Times New Roman" panose="02020603050405020304"/>
                          <a:ea typeface="Times New Roman" panose="02020603050405020304"/>
                          <a:cs typeface="Times New Roman" panose="02020603050405020304"/>
                        </a:rPr>
                        <a:t>Final </a:t>
                      </a:r>
                      <a:r>
                        <a:rPr lang="en-US" sz="2200" dirty="0">
                          <a:latin typeface="Times New Roman" panose="02020603050405020304"/>
                          <a:ea typeface="Times New Roman" panose="02020603050405020304"/>
                          <a:cs typeface="Times New Roman" panose="02020603050405020304"/>
                        </a:rPr>
                        <a:t>Exam</a:t>
                      </a:r>
                      <a:endParaRPr lang="en-US" sz="2200" dirty="0">
                        <a:latin typeface="Times New Roman" panose="02020603050405020304"/>
                        <a:ea typeface="Batang"/>
                        <a:cs typeface="Times New Roman" panose="02020603050405020304"/>
                      </a:endParaRPr>
                    </a:p>
                  </a:txBody>
                  <a:tcPr marL="13970" marR="1397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r>
            </a:tbl>
          </a:graphicData>
        </a:graphic>
      </p:graphicFrame>
      <p:sp>
        <p:nvSpPr>
          <p:cNvPr id="7199"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D8E3409-6304-4DAF-9528-2673E2B1067E}"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04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00163" y="2209800"/>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1026"/>
          <p:cNvSpPr>
            <a:spLocks noGrp="1" noChangeArrowheads="1"/>
          </p:cNvSpPr>
          <p:nvPr>
            <p:ph type="title"/>
          </p:nvPr>
        </p:nvSpPr>
        <p:spPr>
          <a:xfrm>
            <a:off x="304800" y="228600"/>
            <a:ext cx="8610600" cy="762000"/>
          </a:xfrm>
        </p:spPr>
        <p:txBody>
          <a:bodyPr/>
          <a:lstStyle/>
          <a:p>
            <a:pPr eaLnBrk="1" hangingPunct="1"/>
            <a:r>
              <a:rPr lang="en-US" altLang="en-US" smtClean="0"/>
              <a:t>Sampling and Quantization of Image</a:t>
            </a:r>
            <a:endParaRPr lang="en-US" altLang="en-US" smtClean="0"/>
          </a:p>
        </p:txBody>
      </p:sp>
      <p:sp>
        <p:nvSpPr>
          <p:cNvPr id="38916" name="Rectangle 1027"/>
          <p:cNvSpPr>
            <a:spLocks noGrp="1" noChangeArrowheads="1"/>
          </p:cNvSpPr>
          <p:nvPr>
            <p:ph type="body" idx="1"/>
          </p:nvPr>
        </p:nvSpPr>
        <p:spPr>
          <a:xfrm>
            <a:off x="381000" y="990600"/>
            <a:ext cx="8382000" cy="1066800"/>
          </a:xfrm>
        </p:spPr>
        <p:txBody>
          <a:bodyPr/>
          <a:lstStyle/>
          <a:p>
            <a:pPr eaLnBrk="1" hangingPunct="1"/>
            <a:r>
              <a:rPr lang="en-US" altLang="en-US" dirty="0" smtClean="0"/>
              <a:t>The sampling theorem applies to 2D signal (images) too.</a:t>
            </a:r>
            <a:endParaRPr lang="en-US" altLang="en-US" dirty="0" smtClean="0"/>
          </a:p>
          <a:p>
            <a:pPr eaLnBrk="1" hangingPunct="1"/>
            <a:endParaRPr lang="en-US" altLang="en-US" dirty="0" smtClean="0"/>
          </a:p>
        </p:txBody>
      </p:sp>
      <p:sp>
        <p:nvSpPr>
          <p:cNvPr id="38917" name="Oval 1029"/>
          <p:cNvSpPr>
            <a:spLocks noChangeArrowheads="1"/>
          </p:cNvSpPr>
          <p:nvPr/>
        </p:nvSpPr>
        <p:spPr bwMode="auto">
          <a:xfrm>
            <a:off x="1528763" y="2438400"/>
            <a:ext cx="228600" cy="228600"/>
          </a:xfrm>
          <a:prstGeom prst="ellipse">
            <a:avLst/>
          </a:prstGeom>
          <a:solidFill>
            <a:srgbClr val="003366"/>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38918" name="Oval 1030"/>
          <p:cNvSpPr>
            <a:spLocks noChangeArrowheads="1"/>
          </p:cNvSpPr>
          <p:nvPr/>
        </p:nvSpPr>
        <p:spPr bwMode="auto">
          <a:xfrm>
            <a:off x="2138363" y="2438400"/>
            <a:ext cx="228600" cy="228600"/>
          </a:xfrm>
          <a:prstGeom prst="ellipse">
            <a:avLst/>
          </a:prstGeom>
          <a:solidFill>
            <a:srgbClr val="003366"/>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38919" name="Oval 1031"/>
          <p:cNvSpPr>
            <a:spLocks noChangeArrowheads="1"/>
          </p:cNvSpPr>
          <p:nvPr/>
        </p:nvSpPr>
        <p:spPr bwMode="auto">
          <a:xfrm>
            <a:off x="1528763" y="3048000"/>
            <a:ext cx="228600" cy="228600"/>
          </a:xfrm>
          <a:prstGeom prst="ellipse">
            <a:avLst/>
          </a:prstGeom>
          <a:solidFill>
            <a:srgbClr val="003366"/>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38920" name="Oval 1032"/>
          <p:cNvSpPr>
            <a:spLocks noChangeArrowheads="1"/>
          </p:cNvSpPr>
          <p:nvPr/>
        </p:nvSpPr>
        <p:spPr bwMode="auto">
          <a:xfrm>
            <a:off x="2138363" y="3048000"/>
            <a:ext cx="228600" cy="228600"/>
          </a:xfrm>
          <a:prstGeom prst="ellipse">
            <a:avLst/>
          </a:prstGeom>
          <a:solidFill>
            <a:srgbClr val="003366"/>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38921" name="Oval 1033"/>
          <p:cNvSpPr>
            <a:spLocks noChangeArrowheads="1"/>
          </p:cNvSpPr>
          <p:nvPr/>
        </p:nvSpPr>
        <p:spPr bwMode="auto">
          <a:xfrm>
            <a:off x="1528763" y="3657600"/>
            <a:ext cx="228600" cy="228600"/>
          </a:xfrm>
          <a:prstGeom prst="ellipse">
            <a:avLst/>
          </a:prstGeom>
          <a:solidFill>
            <a:srgbClr val="003366"/>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38922" name="Oval 1034"/>
          <p:cNvSpPr>
            <a:spLocks noChangeArrowheads="1"/>
          </p:cNvSpPr>
          <p:nvPr/>
        </p:nvSpPr>
        <p:spPr bwMode="auto">
          <a:xfrm>
            <a:off x="2138363" y="3657600"/>
            <a:ext cx="228600" cy="228600"/>
          </a:xfrm>
          <a:prstGeom prst="ellipse">
            <a:avLst/>
          </a:prstGeom>
          <a:solidFill>
            <a:srgbClr val="003366"/>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38923" name="Oval 1035"/>
          <p:cNvSpPr>
            <a:spLocks noChangeArrowheads="1"/>
          </p:cNvSpPr>
          <p:nvPr/>
        </p:nvSpPr>
        <p:spPr bwMode="auto">
          <a:xfrm>
            <a:off x="1528763" y="4267200"/>
            <a:ext cx="228600" cy="228600"/>
          </a:xfrm>
          <a:prstGeom prst="ellipse">
            <a:avLst/>
          </a:prstGeom>
          <a:solidFill>
            <a:srgbClr val="003366"/>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38924" name="Oval 1036"/>
          <p:cNvSpPr>
            <a:spLocks noChangeArrowheads="1"/>
          </p:cNvSpPr>
          <p:nvPr/>
        </p:nvSpPr>
        <p:spPr bwMode="auto">
          <a:xfrm>
            <a:off x="2138363" y="4267200"/>
            <a:ext cx="228600" cy="228600"/>
          </a:xfrm>
          <a:prstGeom prst="ellipse">
            <a:avLst/>
          </a:prstGeom>
          <a:solidFill>
            <a:srgbClr val="003366"/>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38925" name="Oval 1037"/>
          <p:cNvSpPr>
            <a:spLocks noChangeArrowheads="1"/>
          </p:cNvSpPr>
          <p:nvPr/>
        </p:nvSpPr>
        <p:spPr bwMode="auto">
          <a:xfrm>
            <a:off x="2747963" y="2438400"/>
            <a:ext cx="228600" cy="228600"/>
          </a:xfrm>
          <a:prstGeom prst="ellipse">
            <a:avLst/>
          </a:prstGeom>
          <a:solidFill>
            <a:srgbClr val="003366"/>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38926" name="Oval 1038"/>
          <p:cNvSpPr>
            <a:spLocks noChangeArrowheads="1"/>
          </p:cNvSpPr>
          <p:nvPr/>
        </p:nvSpPr>
        <p:spPr bwMode="auto">
          <a:xfrm>
            <a:off x="3357563" y="2438400"/>
            <a:ext cx="228600" cy="228600"/>
          </a:xfrm>
          <a:prstGeom prst="ellipse">
            <a:avLst/>
          </a:prstGeom>
          <a:solidFill>
            <a:srgbClr val="003366"/>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38927" name="Oval 1039"/>
          <p:cNvSpPr>
            <a:spLocks noChangeArrowheads="1"/>
          </p:cNvSpPr>
          <p:nvPr/>
        </p:nvSpPr>
        <p:spPr bwMode="auto">
          <a:xfrm>
            <a:off x="2747963" y="3048000"/>
            <a:ext cx="228600" cy="228600"/>
          </a:xfrm>
          <a:prstGeom prst="ellipse">
            <a:avLst/>
          </a:prstGeom>
          <a:solidFill>
            <a:srgbClr val="003366"/>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38928" name="Oval 1040"/>
          <p:cNvSpPr>
            <a:spLocks noChangeArrowheads="1"/>
          </p:cNvSpPr>
          <p:nvPr/>
        </p:nvSpPr>
        <p:spPr bwMode="auto">
          <a:xfrm>
            <a:off x="3357563" y="3048000"/>
            <a:ext cx="228600" cy="228600"/>
          </a:xfrm>
          <a:prstGeom prst="ellipse">
            <a:avLst/>
          </a:prstGeom>
          <a:solidFill>
            <a:srgbClr val="003366"/>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38929" name="Oval 1041"/>
          <p:cNvSpPr>
            <a:spLocks noChangeArrowheads="1"/>
          </p:cNvSpPr>
          <p:nvPr/>
        </p:nvSpPr>
        <p:spPr bwMode="auto">
          <a:xfrm>
            <a:off x="2747963" y="3657600"/>
            <a:ext cx="228600" cy="228600"/>
          </a:xfrm>
          <a:prstGeom prst="ellipse">
            <a:avLst/>
          </a:prstGeom>
          <a:solidFill>
            <a:srgbClr val="003366"/>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38930" name="Oval 1042"/>
          <p:cNvSpPr>
            <a:spLocks noChangeArrowheads="1"/>
          </p:cNvSpPr>
          <p:nvPr/>
        </p:nvSpPr>
        <p:spPr bwMode="auto">
          <a:xfrm>
            <a:off x="3357563" y="3657600"/>
            <a:ext cx="228600" cy="228600"/>
          </a:xfrm>
          <a:prstGeom prst="ellipse">
            <a:avLst/>
          </a:prstGeom>
          <a:solidFill>
            <a:srgbClr val="003366"/>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38931" name="Oval 1043"/>
          <p:cNvSpPr>
            <a:spLocks noChangeArrowheads="1"/>
          </p:cNvSpPr>
          <p:nvPr/>
        </p:nvSpPr>
        <p:spPr bwMode="auto">
          <a:xfrm>
            <a:off x="2747963" y="4267200"/>
            <a:ext cx="228600" cy="228600"/>
          </a:xfrm>
          <a:prstGeom prst="ellipse">
            <a:avLst/>
          </a:prstGeom>
          <a:solidFill>
            <a:srgbClr val="003366"/>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38932" name="Oval 1044"/>
          <p:cNvSpPr>
            <a:spLocks noChangeArrowheads="1"/>
          </p:cNvSpPr>
          <p:nvPr/>
        </p:nvSpPr>
        <p:spPr bwMode="auto">
          <a:xfrm>
            <a:off x="3357563" y="4267200"/>
            <a:ext cx="228600" cy="228600"/>
          </a:xfrm>
          <a:prstGeom prst="ellipse">
            <a:avLst/>
          </a:prstGeom>
          <a:solidFill>
            <a:srgbClr val="003366"/>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38933" name="Text Box 1046"/>
          <p:cNvSpPr txBox="1">
            <a:spLocks noChangeArrowheads="1"/>
          </p:cNvSpPr>
          <p:nvPr/>
        </p:nvSpPr>
        <p:spPr bwMode="auto">
          <a:xfrm>
            <a:off x="1376363" y="4648200"/>
            <a:ext cx="25098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Sampling on a grid</a:t>
            </a:r>
            <a:endParaRPr lang="en-US" altLang="en-US" sz="2400"/>
          </a:p>
        </p:txBody>
      </p:sp>
      <p:sp>
        <p:nvSpPr>
          <p:cNvPr id="38934" name="Rectangle 1070"/>
          <p:cNvSpPr>
            <a:spLocks noChangeArrowheads="1"/>
          </p:cNvSpPr>
          <p:nvPr/>
        </p:nvSpPr>
        <p:spPr bwMode="auto">
          <a:xfrm>
            <a:off x="304800" y="5257800"/>
            <a:ext cx="8458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marL="171450" indent="-17145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2400"/>
              <a:t>During sampling we have to determine the sampling rate, like every third pixel sampled. The intermediate pixels are filled in with the sampled values. </a:t>
            </a:r>
            <a:endParaRPr lang="en-US" altLang="en-US" sz="2400"/>
          </a:p>
        </p:txBody>
      </p:sp>
      <p:sp>
        <p:nvSpPr>
          <p:cNvPr id="38935" name="Rectangle 1071"/>
          <p:cNvSpPr>
            <a:spLocks noChangeArrowheads="1"/>
          </p:cNvSpPr>
          <p:nvPr/>
        </p:nvSpPr>
        <p:spPr bwMode="auto">
          <a:xfrm>
            <a:off x="4724400" y="2971800"/>
            <a:ext cx="4038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dirty="0"/>
              <a:t>Pixels  are </a:t>
            </a:r>
            <a:r>
              <a:rPr lang="en-US" altLang="en-US" sz="2400" dirty="0" smtClean="0"/>
              <a:t>small </a:t>
            </a:r>
            <a:r>
              <a:rPr lang="en-US" altLang="en-US" sz="2400" dirty="0"/>
              <a:t>point samples</a:t>
            </a:r>
            <a:endParaRPr lang="en-US" altLang="en-US" sz="2400" dirty="0"/>
          </a:p>
        </p:txBody>
      </p:sp>
      <p:sp>
        <p:nvSpPr>
          <p:cNvPr id="38936" name="AutoShape 1073"/>
          <p:cNvSpPr>
            <a:spLocks noChangeArrowheads="1"/>
          </p:cNvSpPr>
          <p:nvPr/>
        </p:nvSpPr>
        <p:spPr bwMode="auto">
          <a:xfrm>
            <a:off x="3733800" y="3200400"/>
            <a:ext cx="990600" cy="381000"/>
          </a:xfrm>
          <a:prstGeom prst="leftArrow">
            <a:avLst>
              <a:gd name="adj1" fmla="val 50000"/>
              <a:gd name="adj2" fmla="val 65000"/>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38937"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7862F82-64C7-4EE9-982A-60A227887898}"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09600" y="152400"/>
            <a:ext cx="7772400" cy="609600"/>
          </a:xfrm>
        </p:spPr>
        <p:txBody>
          <a:bodyPr/>
          <a:lstStyle/>
          <a:p>
            <a:pPr eaLnBrk="1" hangingPunct="1"/>
            <a:r>
              <a:rPr lang="en-US" altLang="en-US" smtClean="0"/>
              <a:t>Digital Images</a:t>
            </a:r>
            <a:endParaRPr lang="en-US" altLang="en-US" smtClean="0"/>
          </a:p>
        </p:txBody>
      </p:sp>
      <p:pic>
        <p:nvPicPr>
          <p:cNvPr id="39939"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48200" y="838200"/>
            <a:ext cx="4114800" cy="363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38200"/>
            <a:ext cx="3914775" cy="368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Text Box 7"/>
          <p:cNvSpPr txBox="1">
            <a:spLocks noChangeArrowheads="1"/>
          </p:cNvSpPr>
          <p:nvPr/>
        </p:nvSpPr>
        <p:spPr bwMode="auto">
          <a:xfrm>
            <a:off x="152400" y="4495800"/>
            <a:ext cx="8961438"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6530" indent="-17653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90000"/>
              </a:lnSpc>
              <a:spcBef>
                <a:spcPct val="0"/>
              </a:spcBef>
            </a:pPr>
            <a:r>
              <a:rPr lang="en-US" altLang="en-US" sz="2400"/>
              <a:t>To store an image, the image contains a 2D samples of a surface, which can be represented as matrices. </a:t>
            </a:r>
            <a:endParaRPr lang="en-US" altLang="en-US" sz="2400"/>
          </a:p>
          <a:p>
            <a:pPr eaLnBrk="1" hangingPunct="1">
              <a:lnSpc>
                <a:spcPct val="90000"/>
              </a:lnSpc>
              <a:spcBef>
                <a:spcPct val="0"/>
              </a:spcBef>
            </a:pPr>
            <a:r>
              <a:rPr lang="en-US" altLang="en-US" sz="2400"/>
              <a:t>Each sample in an image is called a pixel – the smallest image resolution elements. </a:t>
            </a:r>
            <a:endParaRPr lang="en-US" altLang="en-US" sz="2400"/>
          </a:p>
          <a:p>
            <a:pPr eaLnBrk="1" hangingPunct="1">
              <a:lnSpc>
                <a:spcPct val="90000"/>
              </a:lnSpc>
              <a:spcBef>
                <a:spcPct val="0"/>
              </a:spcBef>
            </a:pPr>
            <a:r>
              <a:rPr lang="en-US" altLang="en-US" sz="2400"/>
              <a:t>Each pixel has a numerical value, that is, the number of bits available to code a pixel which is dependent on the type of images.</a:t>
            </a:r>
            <a:endParaRPr lang="en-US" altLang="en-US" sz="2400"/>
          </a:p>
        </p:txBody>
      </p:sp>
      <p:sp>
        <p:nvSpPr>
          <p:cNvPr id="39942"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9C7B3DE-0E9F-4C20-A470-9CBCE0B4673D}"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85800" y="0"/>
            <a:ext cx="7772400" cy="838200"/>
          </a:xfrm>
        </p:spPr>
        <p:txBody>
          <a:bodyPr/>
          <a:lstStyle/>
          <a:p>
            <a:pPr eaLnBrk="1" hangingPunct="1"/>
            <a:r>
              <a:rPr lang="en-US" altLang="en-US" sz="4000" smtClean="0"/>
              <a:t>Types of Digital Images</a:t>
            </a:r>
            <a:endParaRPr lang="en-US" altLang="en-US" sz="4000" smtClean="0"/>
          </a:p>
        </p:txBody>
      </p:sp>
      <p:sp>
        <p:nvSpPr>
          <p:cNvPr id="40963" name="Rectangle 3"/>
          <p:cNvSpPr>
            <a:spLocks noGrp="1" noChangeArrowheads="1"/>
          </p:cNvSpPr>
          <p:nvPr>
            <p:ph type="body" sz="half" idx="1"/>
          </p:nvPr>
        </p:nvSpPr>
        <p:spPr>
          <a:xfrm>
            <a:off x="109538" y="762000"/>
            <a:ext cx="5757862" cy="5943600"/>
          </a:xfrm>
        </p:spPr>
        <p:txBody>
          <a:bodyPr/>
          <a:lstStyle/>
          <a:p>
            <a:pPr marL="176530" indent="-176530" eaLnBrk="1" hangingPunct="1"/>
            <a:r>
              <a:rPr lang="en-US" altLang="en-US" sz="2400" dirty="0" smtClean="0"/>
              <a:t>Grayscale image</a:t>
            </a:r>
            <a:endParaRPr lang="en-US" altLang="en-US" sz="2400" dirty="0" smtClean="0"/>
          </a:p>
          <a:p>
            <a:pPr marL="516255" lvl="1" indent="-225425" eaLnBrk="1" hangingPunct="1">
              <a:spcBef>
                <a:spcPct val="0"/>
              </a:spcBef>
            </a:pPr>
            <a:r>
              <a:rPr lang="en-US" altLang="en-US" sz="2400" dirty="0" smtClean="0"/>
              <a:t>Usually we use 256 levels for each pixel. That means, the numerical value for gray levels range from 0 (for black pixels) to FF (256) for white. Thus we need 8 bits to represent each pixel (2</a:t>
            </a:r>
            <a:r>
              <a:rPr lang="en-US" altLang="en-US" sz="2400" baseline="30000" dirty="0" smtClean="0"/>
              <a:t>8</a:t>
            </a:r>
            <a:r>
              <a:rPr lang="en-US" altLang="en-US" sz="2400" dirty="0" smtClean="0"/>
              <a:t> = 256)</a:t>
            </a:r>
            <a:endParaRPr lang="en-US" altLang="en-US" sz="2400" dirty="0" smtClean="0"/>
          </a:p>
          <a:p>
            <a:pPr marL="516255" lvl="1" indent="-225425" eaLnBrk="1" hangingPunct="1">
              <a:spcBef>
                <a:spcPct val="0"/>
              </a:spcBef>
            </a:pPr>
            <a:r>
              <a:rPr lang="en-US" altLang="en-US" sz="2400" dirty="0" smtClean="0"/>
              <a:t>Gray scale ranges from black to grays and finally to white.</a:t>
            </a:r>
            <a:endParaRPr lang="en-US" altLang="en-US" sz="2400" dirty="0" smtClean="0"/>
          </a:p>
          <a:p>
            <a:pPr lvl="3" eaLnBrk="1" hangingPunct="1"/>
            <a:endParaRPr lang="en-US" altLang="en-US" sz="700" dirty="0" smtClean="0"/>
          </a:p>
          <a:p>
            <a:pPr marL="176530" indent="-176530" eaLnBrk="1" hangingPunct="1"/>
            <a:r>
              <a:rPr lang="en-US" altLang="en-US" sz="2400" dirty="0" smtClean="0"/>
              <a:t>Binary Image</a:t>
            </a:r>
            <a:endParaRPr lang="en-US" altLang="en-US" sz="2400" dirty="0" smtClean="0"/>
          </a:p>
          <a:p>
            <a:pPr marL="516255" lvl="1" indent="-225425" eaLnBrk="1" hangingPunct="1">
              <a:spcBef>
                <a:spcPct val="0"/>
              </a:spcBef>
            </a:pPr>
            <a:r>
              <a:rPr lang="en-US" altLang="en-US" sz="2400" dirty="0" smtClean="0"/>
              <a:t>A binary image has only two values (0 or 1). A numerical value may represent either a black (0) or a white (1) dot/pixel.</a:t>
            </a:r>
            <a:endParaRPr lang="en-US" altLang="en-US" sz="2400" dirty="0" smtClean="0"/>
          </a:p>
          <a:p>
            <a:pPr marL="516255" lvl="1" indent="-225425" eaLnBrk="1" hangingPunct="1">
              <a:spcBef>
                <a:spcPct val="0"/>
              </a:spcBef>
            </a:pPr>
            <a:r>
              <a:rPr lang="en-US" altLang="en-US" sz="2400" dirty="0" smtClean="0"/>
              <a:t>Binary image is quite important in image analysis and object detection applications.</a:t>
            </a:r>
            <a:endParaRPr lang="en-US" altLang="en-US" sz="2400" dirty="0" smtClean="0"/>
          </a:p>
        </p:txBody>
      </p:sp>
      <p:pic>
        <p:nvPicPr>
          <p:cNvPr id="4096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4000" y="515938"/>
            <a:ext cx="3962400" cy="306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Text Box 5"/>
          <p:cNvSpPr txBox="1">
            <a:spLocks noChangeArrowheads="1"/>
          </p:cNvSpPr>
          <p:nvPr/>
        </p:nvSpPr>
        <p:spPr bwMode="auto">
          <a:xfrm>
            <a:off x="6248400" y="3048000"/>
            <a:ext cx="22558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A 8 bit grayscale</a:t>
            </a:r>
            <a:endParaRPr lang="en-US" altLang="en-US" sz="2400"/>
          </a:p>
          <a:p>
            <a:pPr eaLnBrk="1" hangingPunct="1">
              <a:spcBef>
                <a:spcPct val="0"/>
              </a:spcBef>
              <a:buFontTx/>
              <a:buNone/>
            </a:pPr>
            <a:r>
              <a:rPr lang="en-US" altLang="en-US" sz="2400"/>
              <a:t>Image.</a:t>
            </a:r>
            <a:endParaRPr lang="en-US" altLang="en-US" sz="2400"/>
          </a:p>
        </p:txBody>
      </p:sp>
      <p:pic>
        <p:nvPicPr>
          <p:cNvPr id="40966" name="Picture 6"/>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638800" y="3995738"/>
            <a:ext cx="3716338" cy="2481262"/>
          </a:xfrm>
          <a:noFill/>
        </p:spPr>
      </p:pic>
      <p:sp>
        <p:nvSpPr>
          <p:cNvPr id="40967"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50CB78A-8AA0-4017-9D27-3695DF70C6C3}"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04800" y="152400"/>
            <a:ext cx="7010400" cy="762000"/>
          </a:xfrm>
        </p:spPr>
        <p:txBody>
          <a:bodyPr/>
          <a:lstStyle/>
          <a:p>
            <a:pPr eaLnBrk="1" hangingPunct="1"/>
            <a:r>
              <a:rPr lang="en-US" altLang="en-US" smtClean="0"/>
              <a:t>Color Image</a:t>
            </a:r>
            <a:endParaRPr lang="en-US" altLang="en-US" smtClean="0"/>
          </a:p>
        </p:txBody>
      </p:sp>
      <p:pic>
        <p:nvPicPr>
          <p:cNvPr id="4198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2895600"/>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936625"/>
            <a:ext cx="3581400"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2971800"/>
            <a:ext cx="3570288" cy="228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5662" y="4876800"/>
            <a:ext cx="3640138"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Line 8"/>
          <p:cNvSpPr>
            <a:spLocks noChangeShapeType="1"/>
          </p:cNvSpPr>
          <p:nvPr/>
        </p:nvSpPr>
        <p:spPr bwMode="auto">
          <a:xfrm flipV="1">
            <a:off x="3810000" y="2667000"/>
            <a:ext cx="990600" cy="1447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992" name="Line 9"/>
          <p:cNvSpPr>
            <a:spLocks noChangeShapeType="1"/>
          </p:cNvSpPr>
          <p:nvPr/>
        </p:nvSpPr>
        <p:spPr bwMode="auto">
          <a:xfrm>
            <a:off x="3810000" y="4191000"/>
            <a:ext cx="1066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993" name="Line 10"/>
          <p:cNvSpPr>
            <a:spLocks noChangeShapeType="1"/>
          </p:cNvSpPr>
          <p:nvPr/>
        </p:nvSpPr>
        <p:spPr bwMode="auto">
          <a:xfrm>
            <a:off x="3810000" y="4267200"/>
            <a:ext cx="1066800" cy="17526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994" name="Text Box 11"/>
          <p:cNvSpPr txBox="1">
            <a:spLocks noChangeArrowheads="1"/>
          </p:cNvSpPr>
          <p:nvPr/>
        </p:nvSpPr>
        <p:spPr bwMode="auto">
          <a:xfrm>
            <a:off x="4022725" y="293687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R</a:t>
            </a:r>
            <a:endParaRPr lang="en-US" altLang="en-US" sz="2400"/>
          </a:p>
        </p:txBody>
      </p:sp>
      <p:sp>
        <p:nvSpPr>
          <p:cNvPr id="41995" name="Text Box 12"/>
          <p:cNvSpPr txBox="1">
            <a:spLocks noChangeArrowheads="1"/>
          </p:cNvSpPr>
          <p:nvPr/>
        </p:nvSpPr>
        <p:spPr bwMode="auto">
          <a:xfrm>
            <a:off x="4319588" y="3810000"/>
            <a:ext cx="404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G</a:t>
            </a:r>
            <a:endParaRPr lang="en-US" altLang="en-US" sz="2400"/>
          </a:p>
        </p:txBody>
      </p:sp>
      <p:sp>
        <p:nvSpPr>
          <p:cNvPr id="41996" name="Text Box 13"/>
          <p:cNvSpPr txBox="1">
            <a:spLocks noChangeArrowheads="1"/>
          </p:cNvSpPr>
          <p:nvPr/>
        </p:nvSpPr>
        <p:spPr bwMode="auto">
          <a:xfrm>
            <a:off x="4327525" y="48768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B</a:t>
            </a:r>
            <a:endParaRPr lang="en-US" altLang="en-US" sz="2400"/>
          </a:p>
        </p:txBody>
      </p:sp>
      <p:sp>
        <p:nvSpPr>
          <p:cNvPr id="41997" name="Text Box 14"/>
          <p:cNvSpPr txBox="1">
            <a:spLocks noChangeArrowheads="1"/>
          </p:cNvSpPr>
          <p:nvPr/>
        </p:nvSpPr>
        <p:spPr bwMode="auto">
          <a:xfrm>
            <a:off x="152400" y="838200"/>
            <a:ext cx="48006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2400" dirty="0"/>
              <a:t>Characterization of light is central to the science of color.</a:t>
            </a:r>
            <a:endParaRPr lang="en-US" altLang="en-US" sz="2400" dirty="0"/>
          </a:p>
          <a:p>
            <a:pPr eaLnBrk="1" hangingPunct="1">
              <a:spcBef>
                <a:spcPct val="0"/>
              </a:spcBef>
            </a:pPr>
            <a:r>
              <a:rPr lang="en-US" altLang="en-US" sz="2400" dirty="0"/>
              <a:t>There are different color models: RGB, YUV, YIQ, HSV, CMYK, etc. </a:t>
            </a:r>
            <a:endParaRPr lang="en-US" altLang="en-US" sz="2400" dirty="0"/>
          </a:p>
        </p:txBody>
      </p:sp>
      <p:sp>
        <p:nvSpPr>
          <p:cNvPr id="41998" name="Text Box 15"/>
          <p:cNvSpPr txBox="1">
            <a:spLocks noChangeArrowheads="1"/>
          </p:cNvSpPr>
          <p:nvPr/>
        </p:nvSpPr>
        <p:spPr bwMode="auto">
          <a:xfrm>
            <a:off x="1508125" y="5146675"/>
            <a:ext cx="1704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24 bit image</a:t>
            </a:r>
            <a:endParaRPr lang="en-US" altLang="en-US" sz="2400"/>
          </a:p>
        </p:txBody>
      </p:sp>
      <p:sp>
        <p:nvSpPr>
          <p:cNvPr id="41999"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BA28176-CBBB-4763-B074-1B3354155BAA}"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85800" y="76200"/>
            <a:ext cx="7772400" cy="685800"/>
          </a:xfrm>
        </p:spPr>
        <p:txBody>
          <a:bodyPr/>
          <a:lstStyle/>
          <a:p>
            <a:pPr eaLnBrk="1" hangingPunct="1"/>
            <a:r>
              <a:rPr lang="en-US" altLang="en-US" sz="4000" smtClean="0"/>
              <a:t>RGB Color Model</a:t>
            </a:r>
            <a:endParaRPr lang="en-US" altLang="en-US" sz="4000" smtClean="0"/>
          </a:p>
        </p:txBody>
      </p:sp>
      <p:sp>
        <p:nvSpPr>
          <p:cNvPr id="43011" name="Rectangle 3"/>
          <p:cNvSpPr>
            <a:spLocks noGrp="1" noChangeArrowheads="1"/>
          </p:cNvSpPr>
          <p:nvPr>
            <p:ph type="body" sz="half" idx="1"/>
          </p:nvPr>
        </p:nvSpPr>
        <p:spPr>
          <a:xfrm>
            <a:off x="76200" y="762000"/>
            <a:ext cx="5410200" cy="5029200"/>
          </a:xfrm>
        </p:spPr>
        <p:txBody>
          <a:bodyPr/>
          <a:lstStyle/>
          <a:p>
            <a:pPr marL="170180" indent="-170180" eaLnBrk="1" hangingPunct="1">
              <a:lnSpc>
                <a:spcPct val="80000"/>
              </a:lnSpc>
            </a:pPr>
            <a:r>
              <a:rPr lang="en-US" altLang="en-US" sz="2800" smtClean="0"/>
              <a:t>To form a color with RGB, three separate color signals of one red, one green, &amp; one blue must be mixed. Each of the three signals can have an arbitrary intensity, from fully off to fully on, in the mixture.</a:t>
            </a:r>
            <a:endParaRPr lang="en-US" altLang="en-US" sz="2800" smtClean="0"/>
          </a:p>
          <a:p>
            <a:pPr marL="462280" lvl="1" indent="-177800" eaLnBrk="1" hangingPunct="1">
              <a:lnSpc>
                <a:spcPct val="80000"/>
              </a:lnSpc>
            </a:pPr>
            <a:r>
              <a:rPr lang="en-US" altLang="en-US" sz="2400" smtClean="0"/>
              <a:t>The </a:t>
            </a:r>
            <a:r>
              <a:rPr lang="en-US" altLang="en-US" sz="2400" b="1" smtClean="0"/>
              <a:t>RGB color model</a:t>
            </a:r>
            <a:r>
              <a:rPr lang="en-US" altLang="en-US" sz="2400" smtClean="0"/>
              <a:t> is an additive color mixing model using which every color can be encoded as a combination of red, green, &amp; blue light. </a:t>
            </a:r>
            <a:endParaRPr lang="en-US" altLang="en-US" sz="2400" smtClean="0"/>
          </a:p>
          <a:p>
            <a:pPr marL="462280" lvl="1" indent="-177800" eaLnBrk="1" hangingPunct="1">
              <a:lnSpc>
                <a:spcPct val="80000"/>
              </a:lnSpc>
            </a:pPr>
            <a:r>
              <a:rPr lang="en-US" altLang="en-US" sz="2400" smtClean="0"/>
              <a:t>Projection of primary color lights on a screen shows secondary colors where they overlap; for instance, the combination of all three of red, green, &amp; blue in appropriate intensities makes white.  </a:t>
            </a:r>
            <a:endParaRPr lang="en-US" altLang="en-US" sz="2400" smtClean="0"/>
          </a:p>
          <a:p>
            <a:pPr lvl="3" eaLnBrk="1" hangingPunct="1">
              <a:lnSpc>
                <a:spcPct val="80000"/>
              </a:lnSpc>
            </a:pPr>
            <a:endParaRPr lang="en-US" altLang="en-US" sz="2400" smtClean="0"/>
          </a:p>
        </p:txBody>
      </p:sp>
      <p:sp>
        <p:nvSpPr>
          <p:cNvPr id="43012" name="Rectangle 21"/>
          <p:cNvSpPr>
            <a:spLocks noChangeArrowheads="1"/>
          </p:cNvSpPr>
          <p:nvPr/>
        </p:nvSpPr>
        <p:spPr bwMode="auto">
          <a:xfrm>
            <a:off x="-4556125" y="3298825"/>
            <a:ext cx="20351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100"/>
              <a:t>                                                     </a:t>
            </a:r>
            <a:endParaRPr lang="en-US" altLang="en-US" sz="2400"/>
          </a:p>
        </p:txBody>
      </p:sp>
      <p:sp>
        <p:nvSpPr>
          <p:cNvPr id="43013" name="Rectangle 23"/>
          <p:cNvSpPr>
            <a:spLocks noChangeArrowheads="1"/>
          </p:cNvSpPr>
          <p:nvPr/>
        </p:nvSpPr>
        <p:spPr bwMode="auto">
          <a:xfrm>
            <a:off x="152400" y="3505200"/>
            <a:ext cx="88392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0180" indent="-17018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80000"/>
              </a:lnSpc>
              <a:buClr>
                <a:srgbClr val="6600FF"/>
              </a:buClr>
              <a:buFont typeface="Wingdings" panose="05000000000000000000" pitchFamily="2" charset="2"/>
              <a:buChar char="§"/>
            </a:pPr>
            <a:endParaRPr lang="en-US" altLang="en-US" sz="2000"/>
          </a:p>
        </p:txBody>
      </p:sp>
      <p:sp>
        <p:nvSpPr>
          <p:cNvPr id="43014" name="Rectangle 24"/>
          <p:cNvSpPr>
            <a:spLocks noChangeArrowheads="1"/>
          </p:cNvSpPr>
          <p:nvPr/>
        </p:nvSpPr>
        <p:spPr bwMode="auto">
          <a:xfrm>
            <a:off x="304800" y="1600200"/>
            <a:ext cx="6629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462280" indent="-17780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lvl="1" eaLnBrk="1" hangingPunct="1"/>
            <a:endParaRPr lang="en-US" altLang="en-US" sz="1800"/>
          </a:p>
        </p:txBody>
      </p:sp>
      <p:pic>
        <p:nvPicPr>
          <p:cNvPr id="43015" name="Picture 39"/>
          <p:cNvPicPr>
            <a:picLocks noGrp="1" noChangeAspect="1" noChangeArrowheads="1"/>
          </p:cNvPicPr>
          <p:nvPr>
            <p:ph sz="half" idx="2"/>
          </p:nvPr>
        </p:nvPicPr>
        <p:blipFill>
          <a:blip r:embed="rId1">
            <a:extLst>
              <a:ext uri="{28A0092B-C50C-407E-A947-70E740481C1C}">
                <a14:useLocalDpi xmlns:a14="http://schemas.microsoft.com/office/drawing/2010/main" val="0"/>
              </a:ext>
            </a:extLst>
          </a:blip>
          <a:srcRect/>
          <a:stretch>
            <a:fillRect/>
          </a:stretch>
        </p:blipFill>
        <p:spPr>
          <a:xfrm>
            <a:off x="5486400" y="3429000"/>
            <a:ext cx="3429000" cy="3276600"/>
          </a:xfrm>
          <a:noFill/>
        </p:spPr>
      </p:pic>
      <p:sp>
        <p:nvSpPr>
          <p:cNvPr id="43016" name="Line 42"/>
          <p:cNvSpPr>
            <a:spLocks noChangeShapeType="1"/>
          </p:cNvSpPr>
          <p:nvPr/>
        </p:nvSpPr>
        <p:spPr bwMode="auto">
          <a:xfrm flipV="1">
            <a:off x="6019800" y="1600200"/>
            <a:ext cx="1295400" cy="7620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7" name="Line 43"/>
          <p:cNvSpPr>
            <a:spLocks noChangeShapeType="1"/>
          </p:cNvSpPr>
          <p:nvPr/>
        </p:nvSpPr>
        <p:spPr bwMode="auto">
          <a:xfrm flipV="1">
            <a:off x="6019800" y="990600"/>
            <a:ext cx="0" cy="13716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8" name="Line 44"/>
          <p:cNvSpPr>
            <a:spLocks noChangeShapeType="1"/>
          </p:cNvSpPr>
          <p:nvPr/>
        </p:nvSpPr>
        <p:spPr bwMode="auto">
          <a:xfrm>
            <a:off x="6019800" y="2362200"/>
            <a:ext cx="1143000" cy="685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3019" name="Text Box 45"/>
          <p:cNvSpPr txBox="1">
            <a:spLocks noChangeArrowheads="1"/>
          </p:cNvSpPr>
          <p:nvPr/>
        </p:nvSpPr>
        <p:spPr bwMode="auto">
          <a:xfrm>
            <a:off x="7239000" y="13716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R</a:t>
            </a:r>
            <a:endParaRPr lang="en-US" altLang="en-US" sz="2400"/>
          </a:p>
        </p:txBody>
      </p:sp>
      <p:sp>
        <p:nvSpPr>
          <p:cNvPr id="43020" name="Text Box 46"/>
          <p:cNvSpPr txBox="1">
            <a:spLocks noChangeArrowheads="1"/>
          </p:cNvSpPr>
          <p:nvPr/>
        </p:nvSpPr>
        <p:spPr bwMode="auto">
          <a:xfrm>
            <a:off x="7086600" y="2895600"/>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G</a:t>
            </a:r>
            <a:endParaRPr lang="en-US" altLang="en-US" sz="2400"/>
          </a:p>
        </p:txBody>
      </p:sp>
      <p:sp>
        <p:nvSpPr>
          <p:cNvPr id="43021" name="Text Box 47"/>
          <p:cNvSpPr txBox="1">
            <a:spLocks noChangeArrowheads="1"/>
          </p:cNvSpPr>
          <p:nvPr/>
        </p:nvSpPr>
        <p:spPr bwMode="auto">
          <a:xfrm>
            <a:off x="6019800" y="8382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B</a:t>
            </a:r>
            <a:endParaRPr lang="en-US" altLang="en-US" sz="2400"/>
          </a:p>
        </p:txBody>
      </p:sp>
      <p:sp>
        <p:nvSpPr>
          <p:cNvPr id="43022" name="Oval 48"/>
          <p:cNvSpPr>
            <a:spLocks noChangeArrowheads="1"/>
          </p:cNvSpPr>
          <p:nvPr/>
        </p:nvSpPr>
        <p:spPr bwMode="auto">
          <a:xfrm>
            <a:off x="6629400" y="2057400"/>
            <a:ext cx="990600" cy="609600"/>
          </a:xfrm>
          <a:prstGeom prst="ellipse">
            <a:avLst/>
          </a:prstGeom>
          <a:gradFill rotWithShape="0">
            <a:gsLst>
              <a:gs pos="0">
                <a:srgbClr val="99CC00"/>
              </a:gs>
              <a:gs pos="100000">
                <a:srgbClr val="475E00"/>
              </a:gs>
            </a:gsLst>
            <a:path path="shape">
              <a:fillToRect l="50000" t="50000" r="50000" b="50000"/>
            </a:path>
          </a:gra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86065" name="Oval 49"/>
          <p:cNvSpPr>
            <a:spLocks noChangeArrowheads="1"/>
          </p:cNvSpPr>
          <p:nvPr/>
        </p:nvSpPr>
        <p:spPr bwMode="auto">
          <a:xfrm>
            <a:off x="5791200" y="1371600"/>
            <a:ext cx="457200" cy="53340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w="9525">
            <a:solidFill>
              <a:schemeClr val="tx1"/>
            </a:solidFill>
            <a:round/>
          </a:ln>
          <a:effectLst/>
        </p:spPr>
        <p:txBody>
          <a:bodyPr wrap="none" anchor="ctr"/>
          <a:lstStyle/>
          <a:p>
            <a:pPr>
              <a:defRPr/>
            </a:pPr>
            <a:endParaRPr lang="en-US"/>
          </a:p>
        </p:txBody>
      </p:sp>
      <p:sp>
        <p:nvSpPr>
          <p:cNvPr id="43024" name="Text Box 51"/>
          <p:cNvSpPr txBox="1">
            <a:spLocks noChangeArrowheads="1"/>
          </p:cNvSpPr>
          <p:nvPr/>
        </p:nvSpPr>
        <p:spPr bwMode="auto">
          <a:xfrm>
            <a:off x="6477000" y="5013325"/>
            <a:ext cx="5937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Red</a:t>
            </a:r>
            <a:endParaRPr lang="en-US" altLang="en-US" sz="2000"/>
          </a:p>
        </p:txBody>
      </p:sp>
      <p:sp>
        <p:nvSpPr>
          <p:cNvPr id="43025"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0D1E6E5-2F99-42B2-B7A4-36D809623F10}"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381000" y="152400"/>
            <a:ext cx="7772400" cy="762000"/>
          </a:xfrm>
        </p:spPr>
        <p:txBody>
          <a:bodyPr/>
          <a:lstStyle/>
          <a:p>
            <a:pPr eaLnBrk="1" hangingPunct="1"/>
            <a:r>
              <a:rPr lang="en-US" altLang="en-US" smtClean="0"/>
              <a:t>Color Table</a:t>
            </a:r>
            <a:endParaRPr lang="en-US" altLang="en-US" smtClean="0"/>
          </a:p>
        </p:txBody>
      </p:sp>
      <p:pic>
        <p:nvPicPr>
          <p:cNvPr id="4403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76800" y="1219200"/>
            <a:ext cx="3571875"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47800"/>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7" name="Text Box 6"/>
          <p:cNvSpPr txBox="1">
            <a:spLocks noChangeArrowheads="1"/>
          </p:cNvSpPr>
          <p:nvPr/>
        </p:nvSpPr>
        <p:spPr bwMode="auto">
          <a:xfrm>
            <a:off x="914400" y="3886200"/>
            <a:ext cx="29162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Image with 256 colors</a:t>
            </a:r>
            <a:endParaRPr lang="en-US" altLang="en-US" sz="2400"/>
          </a:p>
        </p:txBody>
      </p:sp>
      <p:sp>
        <p:nvSpPr>
          <p:cNvPr id="44038" name="Text Box 17"/>
          <p:cNvSpPr txBox="1">
            <a:spLocks noChangeArrowheads="1"/>
          </p:cNvSpPr>
          <p:nvPr/>
        </p:nvSpPr>
        <p:spPr bwMode="auto">
          <a:xfrm>
            <a:off x="5486400" y="838200"/>
            <a:ext cx="2333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Clusters of colors</a:t>
            </a:r>
            <a:endParaRPr lang="en-US" altLang="en-US" sz="2400"/>
          </a:p>
        </p:txBody>
      </p:sp>
      <p:sp>
        <p:nvSpPr>
          <p:cNvPr id="44039" name="Text Box 18"/>
          <p:cNvSpPr txBox="1">
            <a:spLocks noChangeArrowheads="1"/>
          </p:cNvSpPr>
          <p:nvPr/>
        </p:nvSpPr>
        <p:spPr bwMode="auto">
          <a:xfrm>
            <a:off x="5562600" y="4314825"/>
            <a:ext cx="3455988"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4300" indent="-1143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2400"/>
              <a:t>It is possible to use much less colors to represent a color image without much degradation.</a:t>
            </a:r>
            <a:endParaRPr lang="en-US" altLang="en-US" sz="2400"/>
          </a:p>
        </p:txBody>
      </p:sp>
      <p:sp>
        <p:nvSpPr>
          <p:cNvPr id="44040"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A10F424-E39A-4C34-87CD-62BB3FAB0404}" type="slidenum">
              <a:rPr lang="en-US" altLang="en-US" sz="1400" smtClean="0"/>
            </a:fld>
            <a:endParaRPr lang="en-US" altLang="en-US" sz="1400" smtClean="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8"/>
          <p:cNvSpPr>
            <a:spLocks noGrp="1" noChangeArrowheads="1"/>
          </p:cNvSpPr>
          <p:nvPr>
            <p:ph type="title"/>
          </p:nvPr>
        </p:nvSpPr>
        <p:spPr>
          <a:xfrm>
            <a:off x="685800" y="152400"/>
            <a:ext cx="7772400" cy="762000"/>
          </a:xfrm>
        </p:spPr>
        <p:txBody>
          <a:bodyPr/>
          <a:lstStyle/>
          <a:p>
            <a:pPr eaLnBrk="1" hangingPunct="1"/>
            <a:r>
              <a:rPr lang="en-US" altLang="en-US" smtClean="0"/>
              <a:t>RGB Color Model</a:t>
            </a:r>
            <a:endParaRPr lang="en-US" altLang="en-US" smtClean="0"/>
          </a:p>
        </p:txBody>
      </p:sp>
      <p:sp>
        <p:nvSpPr>
          <p:cNvPr id="45059" name="Rectangle 3"/>
          <p:cNvSpPr>
            <a:spLocks noGrp="1" noChangeArrowheads="1"/>
          </p:cNvSpPr>
          <p:nvPr>
            <p:ph type="body" sz="half" idx="1"/>
          </p:nvPr>
        </p:nvSpPr>
        <p:spPr>
          <a:xfrm>
            <a:off x="76200" y="914400"/>
            <a:ext cx="6400800" cy="5791200"/>
          </a:xfrm>
        </p:spPr>
        <p:txBody>
          <a:bodyPr/>
          <a:lstStyle/>
          <a:p>
            <a:pPr eaLnBrk="1" hangingPunct="1">
              <a:spcBef>
                <a:spcPct val="0"/>
              </a:spcBef>
            </a:pPr>
            <a:r>
              <a:rPr lang="en-US" altLang="en-US" sz="2800" dirty="0" smtClean="0"/>
              <a:t>The main purpose of the RGB color model is for display of images in electronic systems, such as televisions and computers.</a:t>
            </a:r>
            <a:endParaRPr lang="en-US" altLang="en-US" sz="2800" dirty="0" smtClean="0"/>
          </a:p>
          <a:p>
            <a:pPr lvl="1" eaLnBrk="1" hangingPunct="1">
              <a:spcBef>
                <a:spcPct val="0"/>
              </a:spcBef>
            </a:pPr>
            <a:r>
              <a:rPr lang="en-US" altLang="en-US" sz="2400" dirty="0" smtClean="0"/>
              <a:t>Typical RGB input devices are color TV &amp; video cameras, image scanners, and digital cameras. </a:t>
            </a:r>
            <a:endParaRPr lang="en-US" altLang="en-US" sz="2400" dirty="0" smtClean="0"/>
          </a:p>
          <a:p>
            <a:pPr lvl="1" eaLnBrk="1" hangingPunct="1">
              <a:spcBef>
                <a:spcPct val="0"/>
              </a:spcBef>
            </a:pPr>
            <a:r>
              <a:rPr lang="en-US" altLang="en-US" sz="2400" dirty="0" smtClean="0"/>
              <a:t>Typical RGB output devices are TV sets of various technologies (CRT, LCD, plasma, etc.), computer and mobile video projectors, phone displays, etc. </a:t>
            </a:r>
            <a:endParaRPr lang="en-US" altLang="en-US" sz="2400" dirty="0" smtClean="0"/>
          </a:p>
          <a:p>
            <a:pPr lvl="1" eaLnBrk="1" hangingPunct="1">
              <a:spcBef>
                <a:spcPct val="0"/>
              </a:spcBef>
            </a:pPr>
            <a:r>
              <a:rPr lang="en-US" altLang="en-US" sz="2400" dirty="0" smtClean="0"/>
              <a:t>Color printers, on the other hand, are usually not RGB devices, but subtractive color devices (typically CMYK color model).</a:t>
            </a:r>
            <a:endParaRPr lang="en-US" altLang="en-US" sz="2400" dirty="0" smtClean="0"/>
          </a:p>
        </p:txBody>
      </p:sp>
      <p:pic>
        <p:nvPicPr>
          <p:cNvPr id="45060" name="Picture 7" descr="An RGB image, along with its separate R, G and B components; Note that the white snow consists of strong red, green, and blue; the brown barn is composed of strong red and green with little blue; the dark green grass consists of strong green with little red or blue; and the light blue sky is composed of strong blue and moderately strong red and green.">
            <a:hlinkClick r:id="rId1" tooltip="An RGB image, along with its separate R, G and B components; Note that the white snow consists of strong red, green, and blue; the brown barn is composed of strong red and green with little blue; the dark green grass consists of strong green with little red or blue; and the light blue sky is composed of strong blue and moderately strong red and green."/>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470650" y="1295400"/>
            <a:ext cx="2292350" cy="5029200"/>
          </a:xfrm>
        </p:spPr>
      </p:pic>
      <p:sp>
        <p:nvSpPr>
          <p:cNvPr id="45061"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675152A-E9FB-41EF-8F92-D04380496113}" type="slidenum">
              <a:rPr lang="en-US" altLang="en-US" sz="1400" smtClean="0"/>
            </a:fld>
            <a:endParaRPr lang="en-US" altLang="en-US" sz="140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85800" y="76200"/>
            <a:ext cx="7772400" cy="990600"/>
          </a:xfrm>
        </p:spPr>
        <p:txBody>
          <a:bodyPr/>
          <a:lstStyle/>
          <a:p>
            <a:pPr eaLnBrk="1" hangingPunct="1"/>
            <a:r>
              <a:rPr lang="en-US" altLang="en-US" dirty="0" smtClean="0"/>
              <a:t>RGB color model</a:t>
            </a:r>
            <a:endParaRPr lang="en-US" altLang="en-US" dirty="0" smtClean="0"/>
          </a:p>
        </p:txBody>
      </p:sp>
      <p:sp>
        <p:nvSpPr>
          <p:cNvPr id="46083" name="Rectangle 6"/>
          <p:cNvSpPr>
            <a:spLocks noChangeArrowheads="1"/>
          </p:cNvSpPr>
          <p:nvPr/>
        </p:nvSpPr>
        <p:spPr bwMode="auto">
          <a:xfrm>
            <a:off x="-4556125" y="3298825"/>
            <a:ext cx="20351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100"/>
              <a:t>                                                     </a:t>
            </a:r>
            <a:endParaRPr lang="en-US" altLang="en-US" sz="2400"/>
          </a:p>
        </p:txBody>
      </p:sp>
      <p:pic>
        <p:nvPicPr>
          <p:cNvPr id="46084" name="Picture 7" descr="200px-AdditiveColor">
            <a:hlinkClick r:id="rId1" tooltip="AdditiveColor.svg"/>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990600"/>
            <a:ext cx="1905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5" name="Rectangle 8"/>
          <p:cNvSpPr>
            <a:spLocks noChangeArrowheads="1"/>
          </p:cNvSpPr>
          <p:nvPr/>
        </p:nvSpPr>
        <p:spPr bwMode="auto">
          <a:xfrm>
            <a:off x="152400" y="990600"/>
            <a:ext cx="64770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0180" indent="-170180">
              <a:spcBef>
                <a:spcPct val="20000"/>
              </a:spcBef>
              <a:buChar char="•"/>
              <a:defRPr sz="3200">
                <a:solidFill>
                  <a:schemeClr val="tx1"/>
                </a:solidFill>
                <a:latin typeface="Times New Roman" panose="02020603050405020304" pitchFamily="18" charset="0"/>
              </a:defRPr>
            </a:lvl1pPr>
            <a:lvl2pPr marL="462280" indent="-17780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rgbClr val="6600FF"/>
              </a:buClr>
              <a:buFont typeface="Wingdings" panose="05000000000000000000" pitchFamily="2" charset="2"/>
              <a:buChar char="§"/>
            </a:pPr>
            <a:r>
              <a:rPr lang="en-US" altLang="en-US" sz="2400" dirty="0"/>
              <a:t>The figure shows an RGB image, along with its separate R, G and B components. Note that, </a:t>
            </a:r>
            <a:endParaRPr lang="en-US" altLang="en-US" sz="2400" dirty="0"/>
          </a:p>
          <a:p>
            <a:pPr lvl="1" eaLnBrk="1" hangingPunct="1">
              <a:spcBef>
                <a:spcPct val="0"/>
              </a:spcBef>
            </a:pPr>
            <a:r>
              <a:rPr lang="en-US" altLang="en-US" sz="2400" dirty="0"/>
              <a:t>strong red, green, and blue produces white color; </a:t>
            </a:r>
            <a:r>
              <a:rPr lang="en-US" altLang="en-US" sz="2400" dirty="0" smtClean="0"/>
              <a:t>likewise</a:t>
            </a:r>
            <a:r>
              <a:rPr lang="en-US" altLang="en-US" sz="2400" dirty="0"/>
              <a:t>, strong red and green with little blue gives brown; strong green with little red or blue gives dark green; strong blue and moderately strong red and green provides light blue sky.</a:t>
            </a:r>
            <a:endParaRPr lang="en-US" altLang="en-US" sz="2400" dirty="0"/>
          </a:p>
        </p:txBody>
      </p:sp>
      <p:sp>
        <p:nvSpPr>
          <p:cNvPr id="46086" name="Rectangle 11"/>
          <p:cNvSpPr>
            <a:spLocks noChangeArrowheads="1"/>
          </p:cNvSpPr>
          <p:nvPr/>
        </p:nvSpPr>
        <p:spPr bwMode="auto">
          <a:xfrm>
            <a:off x="152400" y="4038600"/>
            <a:ext cx="8534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0180" indent="-170180">
              <a:spcBef>
                <a:spcPct val="20000"/>
              </a:spcBef>
              <a:buChar char="•"/>
              <a:defRPr sz="3200">
                <a:solidFill>
                  <a:schemeClr val="tx1"/>
                </a:solidFill>
                <a:latin typeface="Times New Roman" panose="02020603050405020304" pitchFamily="18" charset="0"/>
              </a:defRPr>
            </a:lvl1pPr>
            <a:lvl2pPr marL="462280" indent="-17780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rgbClr val="6600FF"/>
              </a:buClr>
              <a:buFont typeface="Wingdings" panose="05000000000000000000" pitchFamily="2" charset="2"/>
              <a:buChar char="§"/>
            </a:pPr>
            <a:r>
              <a:rPr lang="en-US" altLang="en-US" sz="2400" dirty="0"/>
              <a:t>The number of bits used to represent each pixel in RGB space is called the pixel depth.</a:t>
            </a:r>
            <a:endParaRPr lang="en-US" altLang="en-US" sz="2400" dirty="0"/>
          </a:p>
          <a:p>
            <a:pPr lvl="1" eaLnBrk="1" hangingPunct="1"/>
            <a:r>
              <a:rPr lang="en-US" altLang="en-US" sz="2400" dirty="0"/>
              <a:t>Consider an RGB image in which each of the red, green, and blue color is an 8-bit representation. Under these conditions each RGB color pixel have a depth of 24 bits. </a:t>
            </a:r>
            <a:endParaRPr lang="en-US" altLang="en-US" sz="2400" dirty="0"/>
          </a:p>
          <a:p>
            <a:pPr lvl="1" eaLnBrk="1" hangingPunct="1"/>
            <a:r>
              <a:rPr lang="en-US" altLang="en-US" sz="2400" dirty="0"/>
              <a:t>Compute the total number of colors in a 24-bit RGB image ?</a:t>
            </a:r>
            <a:endParaRPr lang="en-US" altLang="en-US" sz="2400" dirty="0"/>
          </a:p>
        </p:txBody>
      </p:sp>
      <p:sp>
        <p:nvSpPr>
          <p:cNvPr id="46087"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E3A540A-38B9-4CA8-9F54-90616DF55F0A}" type="slidenum">
              <a:rPr lang="en-US" altLang="en-US" sz="1400" smtClean="0"/>
            </a:fld>
            <a:endParaRPr lang="en-US" altLang="en-US" sz="1400" smtClean="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685800" y="152400"/>
            <a:ext cx="7772400" cy="990600"/>
          </a:xfrm>
        </p:spPr>
        <p:txBody>
          <a:bodyPr/>
          <a:lstStyle/>
          <a:p>
            <a:pPr eaLnBrk="1" hangingPunct="1"/>
            <a:r>
              <a:rPr lang="en-US" altLang="en-US" smtClean="0"/>
              <a:t>Representing an Image</a:t>
            </a:r>
            <a:endParaRPr lang="en-US" altLang="en-US" smtClean="0"/>
          </a:p>
        </p:txBody>
      </p:sp>
      <p:sp>
        <p:nvSpPr>
          <p:cNvPr id="47107" name="Rectangle 3"/>
          <p:cNvSpPr>
            <a:spLocks noGrp="1" noChangeArrowheads="1"/>
          </p:cNvSpPr>
          <p:nvPr>
            <p:ph type="body" idx="1"/>
          </p:nvPr>
        </p:nvSpPr>
        <p:spPr>
          <a:xfrm>
            <a:off x="381000" y="1066800"/>
            <a:ext cx="8610600" cy="5486400"/>
          </a:xfrm>
        </p:spPr>
        <p:txBody>
          <a:bodyPr/>
          <a:lstStyle/>
          <a:p>
            <a:pPr eaLnBrk="1" hangingPunct="1"/>
            <a:r>
              <a:rPr lang="en-US" altLang="en-US" sz="2800" dirty="0" smtClean="0"/>
              <a:t>To represent an image without noticeable deterioration, we would have to use a matrix of at least 640 x 480 pixels. </a:t>
            </a:r>
            <a:endParaRPr lang="en-US" altLang="en-US" sz="2800" dirty="0" smtClean="0"/>
          </a:p>
          <a:p>
            <a:pPr lvl="1" eaLnBrk="1" hangingPunct="1"/>
            <a:r>
              <a:rPr lang="en-US" altLang="en-US" dirty="0" smtClean="0"/>
              <a:t>How much space is required by the grey-scale image with such specification ? </a:t>
            </a:r>
            <a:endParaRPr lang="en-US" altLang="en-US" dirty="0" smtClean="0"/>
          </a:p>
          <a:p>
            <a:pPr lvl="1" eaLnBrk="1" hangingPunct="1"/>
            <a:r>
              <a:rPr lang="en-US" altLang="en-US" dirty="0" smtClean="0"/>
              <a:t>Where each pixel is represented by an 8-bit integer, this image specification results in a matrix containing 307, 200 byte (eight-bit numbers) or (a total of 2,457,600 bits or 300 KBs).</a:t>
            </a:r>
            <a:endParaRPr lang="en-US" altLang="en-US" dirty="0" smtClean="0"/>
          </a:p>
          <a:p>
            <a:pPr eaLnBrk="1" hangingPunct="1"/>
            <a:r>
              <a:rPr lang="en-US" altLang="en-US" sz="2800" dirty="0" smtClean="0"/>
              <a:t>This is also true for video Graphics Array (VGA) or configuring graphics card of computers.</a:t>
            </a:r>
            <a:endParaRPr lang="en-US" altLang="en-US" sz="2800" dirty="0" smtClean="0"/>
          </a:p>
        </p:txBody>
      </p:sp>
      <p:sp>
        <p:nvSpPr>
          <p:cNvPr id="47108"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56CB2DE-092D-4058-A9A4-7ED3D69A875C}" type="slidenum">
              <a:rPr lang="en-US" altLang="en-US" sz="1400" smtClean="0"/>
            </a:fld>
            <a:endParaRPr lang="en-US" altLang="en-US" sz="1400" smtClean="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152400" y="152400"/>
            <a:ext cx="8839200" cy="609600"/>
          </a:xfrm>
        </p:spPr>
        <p:txBody>
          <a:bodyPr/>
          <a:lstStyle/>
          <a:p>
            <a:pPr eaLnBrk="1" hangingPunct="1"/>
            <a:r>
              <a:rPr lang="en-US" altLang="en-US" smtClean="0"/>
              <a:t>Image Storing format &amp; compression</a:t>
            </a:r>
            <a:endParaRPr lang="en-US" altLang="en-US" smtClean="0"/>
          </a:p>
        </p:txBody>
      </p:sp>
      <p:sp>
        <p:nvSpPr>
          <p:cNvPr id="48131" name="Rectangle 3"/>
          <p:cNvSpPr>
            <a:spLocks noGrp="1" noChangeArrowheads="1"/>
          </p:cNvSpPr>
          <p:nvPr>
            <p:ph type="body" idx="1"/>
          </p:nvPr>
        </p:nvSpPr>
        <p:spPr>
          <a:xfrm>
            <a:off x="76200" y="723900"/>
            <a:ext cx="9010650" cy="5791200"/>
          </a:xfrm>
        </p:spPr>
        <p:txBody>
          <a:bodyPr/>
          <a:lstStyle/>
          <a:p>
            <a:pPr marL="177800" indent="-177800" eaLnBrk="1" hangingPunct="1">
              <a:lnSpc>
                <a:spcPct val="90000"/>
              </a:lnSpc>
              <a:spcBef>
                <a:spcPct val="0"/>
              </a:spcBef>
            </a:pPr>
            <a:r>
              <a:rPr lang="en-US" altLang="en-US" sz="2800" dirty="0" smtClean="0"/>
              <a:t>The most popular image storing formats include: BMP, JPG, GIF, TIF, PNG, PPM, …</a:t>
            </a:r>
            <a:endParaRPr lang="en-US" altLang="en-US" sz="2800" dirty="0" smtClean="0"/>
          </a:p>
          <a:p>
            <a:pPr marL="457200" lvl="1" indent="-165100" eaLnBrk="1" hangingPunct="1">
              <a:lnSpc>
                <a:spcPct val="90000"/>
              </a:lnSpc>
              <a:spcBef>
                <a:spcPct val="0"/>
              </a:spcBef>
            </a:pPr>
            <a:r>
              <a:rPr lang="en-US" altLang="en-US" sz="2400" dirty="0" smtClean="0"/>
              <a:t>To store an image, it is represented in a 2-D matrix, in which each value corresponds to the data associated with one image pixel.</a:t>
            </a:r>
            <a:endParaRPr lang="en-US" altLang="en-US" sz="2400" dirty="0" smtClean="0"/>
          </a:p>
          <a:p>
            <a:pPr marL="457200" lvl="1" indent="-165100" eaLnBrk="1" hangingPunct="1">
              <a:lnSpc>
                <a:spcPct val="90000"/>
              </a:lnSpc>
              <a:spcBef>
                <a:spcPct val="0"/>
              </a:spcBef>
            </a:pPr>
            <a:r>
              <a:rPr lang="en-US" altLang="en-US" sz="2400" dirty="0" smtClean="0"/>
              <a:t>The image formats also influence storage requirements of image. If storage space is scarce, images should be compressed in a suitable way. If sufficient memory available, the image can be stored uncompressed.</a:t>
            </a:r>
            <a:endParaRPr lang="en-US" altLang="en-US" sz="800" dirty="0" smtClean="0"/>
          </a:p>
          <a:p>
            <a:pPr marL="177800" indent="-177800" eaLnBrk="1" hangingPunct="1">
              <a:lnSpc>
                <a:spcPct val="90000"/>
              </a:lnSpc>
              <a:spcBef>
                <a:spcPct val="0"/>
              </a:spcBef>
            </a:pPr>
            <a:r>
              <a:rPr lang="en-US" altLang="en-US" sz="2400" dirty="0" smtClean="0"/>
              <a:t>For instance;</a:t>
            </a:r>
            <a:endParaRPr lang="en-US" altLang="en-US" sz="2400" dirty="0" smtClean="0"/>
          </a:p>
          <a:p>
            <a:pPr marL="457200" lvl="1" indent="-165100" eaLnBrk="1" hangingPunct="1">
              <a:lnSpc>
                <a:spcPct val="90000"/>
              </a:lnSpc>
              <a:spcBef>
                <a:spcPct val="0"/>
              </a:spcBef>
            </a:pPr>
            <a:r>
              <a:rPr lang="en-US" altLang="en-US" sz="2400" b="1" dirty="0" smtClean="0"/>
              <a:t>BMP</a:t>
            </a:r>
            <a:r>
              <a:rPr lang="en-US" altLang="en-US" sz="2400" dirty="0" smtClean="0"/>
              <a:t> (Bit Map) format does not compress the original image.</a:t>
            </a:r>
            <a:endParaRPr lang="en-US" altLang="en-US" sz="2400" dirty="0" smtClean="0"/>
          </a:p>
          <a:p>
            <a:pPr marL="457200" lvl="1" indent="-165100" eaLnBrk="1" hangingPunct="1">
              <a:lnSpc>
                <a:spcPct val="90000"/>
              </a:lnSpc>
              <a:spcBef>
                <a:spcPct val="0"/>
              </a:spcBef>
            </a:pPr>
            <a:r>
              <a:rPr lang="en-US" altLang="en-US" sz="2400" b="1" dirty="0" smtClean="0"/>
              <a:t>GIF (Graphics Interchange Format</a:t>
            </a:r>
            <a:r>
              <a:rPr lang="en-US" altLang="en-US" sz="2400" dirty="0" smtClean="0"/>
              <a:t> </a:t>
            </a:r>
            <a:r>
              <a:rPr lang="en-US" altLang="en-US" sz="2400" b="1" dirty="0" smtClean="0"/>
              <a:t>)</a:t>
            </a:r>
            <a:r>
              <a:rPr lang="en-US" altLang="en-US" sz="2400" dirty="0" smtClean="0"/>
              <a:t> type images are compressed to some percentage of their original size with no loss in image quality. It supports up to 256 colors.</a:t>
            </a:r>
            <a:endParaRPr lang="en-US" altLang="en-US" sz="2400" dirty="0" smtClean="0"/>
          </a:p>
          <a:p>
            <a:pPr marL="457200" lvl="1" indent="-165100" eaLnBrk="1" hangingPunct="1">
              <a:lnSpc>
                <a:spcPct val="90000"/>
              </a:lnSpc>
              <a:spcBef>
                <a:spcPct val="0"/>
              </a:spcBef>
            </a:pPr>
            <a:r>
              <a:rPr lang="en-US" altLang="en-US" sz="2400" dirty="0" smtClean="0"/>
              <a:t> </a:t>
            </a:r>
            <a:r>
              <a:rPr lang="en-US" altLang="en-US" sz="2400" b="1" dirty="0" smtClean="0"/>
              <a:t>JPEG</a:t>
            </a:r>
            <a:r>
              <a:rPr lang="en-US" altLang="en-US" sz="2400" dirty="0" smtClean="0"/>
              <a:t> (Joint Photographic Experts Group) became an ISO international standard for compression of images. It applies to color and gray-scaled images.</a:t>
            </a:r>
            <a:endParaRPr lang="en-US" altLang="en-US" sz="2400" dirty="0" smtClean="0"/>
          </a:p>
        </p:txBody>
      </p:sp>
      <p:sp>
        <p:nvSpPr>
          <p:cNvPr id="48132"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A110A43-FF81-4EC3-949C-4587874626C4}" type="slidenum">
              <a:rPr lang="en-US" altLang="en-US" sz="1400" smtClean="0"/>
            </a:fld>
            <a:endParaRPr lang="en-US" altLang="en-US" sz="1400" smtClean="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685800" y="228600"/>
            <a:ext cx="7772400" cy="685800"/>
          </a:xfrm>
        </p:spPr>
        <p:txBody>
          <a:bodyPr/>
          <a:lstStyle/>
          <a:p>
            <a:r>
              <a:rPr lang="en-US" altLang="ko-KR" sz="3200" b="1" smtClean="0">
                <a:solidFill>
                  <a:schemeClr val="tx1"/>
                </a:solidFill>
                <a:ea typeface="굴림" panose="020B0600000101010101" pitchFamily="34" charset="-127"/>
                <a:cs typeface="Times New Roman" panose="02020603050405020304" pitchFamily="18" charset="0"/>
              </a:rPr>
              <a:t>Reading Materials</a:t>
            </a:r>
            <a:endParaRPr lang="en-US" altLang="en-US" smtClean="0">
              <a:ea typeface="굴림" panose="020B0600000101010101" pitchFamily="34" charset="-127"/>
              <a:cs typeface="Times New Roman" panose="02020603050405020304" pitchFamily="18" charset="0"/>
            </a:endParaRPr>
          </a:p>
        </p:txBody>
      </p:sp>
      <p:sp>
        <p:nvSpPr>
          <p:cNvPr id="3" name="Content Placeholder 2"/>
          <p:cNvSpPr>
            <a:spLocks noGrp="1"/>
          </p:cNvSpPr>
          <p:nvPr>
            <p:ph idx="1"/>
          </p:nvPr>
        </p:nvSpPr>
        <p:spPr>
          <a:xfrm>
            <a:off x="381000" y="1066800"/>
            <a:ext cx="8458200" cy="5029200"/>
          </a:xfrm>
        </p:spPr>
        <p:txBody>
          <a:bodyPr>
            <a:normAutofit fontScale="85000" lnSpcReduction="20000"/>
          </a:bodyPr>
          <a:lstStyle/>
          <a:p>
            <a:pPr>
              <a:spcBef>
                <a:spcPct val="0"/>
              </a:spcBef>
              <a:tabLst>
                <a:tab pos="457200" algn="l"/>
              </a:tabLst>
              <a:defRPr/>
            </a:pPr>
            <a:r>
              <a:rPr lang="en-US" altLang="ja-JP" sz="2400" dirty="0">
                <a:solidFill>
                  <a:srgbClr val="000000"/>
                </a:solidFill>
                <a:ea typeface="SimSun" panose="02010600030101010101" pitchFamily="2" charset="-122"/>
              </a:rPr>
              <a:t>Ralf Steinmetz and </a:t>
            </a:r>
            <a:r>
              <a:rPr lang="en-US" altLang="ja-JP" sz="2400" dirty="0" err="1">
                <a:solidFill>
                  <a:srgbClr val="000000"/>
                </a:solidFill>
                <a:ea typeface="SimSun" panose="02010600030101010101" pitchFamily="2" charset="-122"/>
              </a:rPr>
              <a:t>Klara</a:t>
            </a:r>
            <a:r>
              <a:rPr lang="en-US" altLang="ja-JP" sz="2400" dirty="0">
                <a:solidFill>
                  <a:srgbClr val="000000"/>
                </a:solidFill>
                <a:ea typeface="SimSun" panose="02010600030101010101" pitchFamily="2" charset="-122"/>
              </a:rPr>
              <a:t> </a:t>
            </a:r>
            <a:r>
              <a:rPr lang="en-US" altLang="ja-JP" sz="2400" dirty="0" err="1">
                <a:solidFill>
                  <a:srgbClr val="000000"/>
                </a:solidFill>
                <a:ea typeface="SimSun" panose="02010600030101010101" pitchFamily="2" charset="-122"/>
              </a:rPr>
              <a:t>Nahrstedt</a:t>
            </a:r>
            <a:r>
              <a:rPr lang="en-US" altLang="ja-JP" sz="2400" dirty="0">
                <a:solidFill>
                  <a:srgbClr val="000000"/>
                </a:solidFill>
                <a:ea typeface="SimSun" panose="02010600030101010101" pitchFamily="2" charset="-122"/>
              </a:rPr>
              <a:t>, Multimedia Fundamentals: Media Coding and Content Processing; Pearson Education, 2004.</a:t>
            </a:r>
            <a:endParaRPr lang="en-US" altLang="ja-JP" sz="1200" dirty="0" smtClean="0"/>
          </a:p>
          <a:p>
            <a:pPr>
              <a:spcBef>
                <a:spcPct val="0"/>
              </a:spcBef>
              <a:tabLst>
                <a:tab pos="457200" algn="l"/>
              </a:tabLst>
              <a:defRPr/>
            </a:pPr>
            <a:r>
              <a:rPr lang="en-US" altLang="ja-JP" sz="2400" dirty="0" smtClean="0">
                <a:solidFill>
                  <a:srgbClr val="000000"/>
                </a:solidFill>
                <a:ea typeface="SimSun" panose="02010600030101010101" pitchFamily="2" charset="-122"/>
              </a:rPr>
              <a:t>V</a:t>
            </a:r>
            <a:r>
              <a:rPr lang="en-US" altLang="ja-JP" sz="2400" dirty="0">
                <a:solidFill>
                  <a:srgbClr val="000000"/>
                </a:solidFill>
                <a:ea typeface="SimSun" panose="02010600030101010101" pitchFamily="2" charset="-122"/>
              </a:rPr>
              <a:t>. S. </a:t>
            </a:r>
            <a:r>
              <a:rPr lang="en-US" altLang="ja-JP" sz="2400" dirty="0" err="1">
                <a:solidFill>
                  <a:srgbClr val="000000"/>
                </a:solidFill>
                <a:ea typeface="SimSun" panose="02010600030101010101" pitchFamily="2" charset="-122"/>
              </a:rPr>
              <a:t>Subrahmanian</a:t>
            </a:r>
            <a:r>
              <a:rPr lang="en-US" altLang="ja-JP" sz="2400" dirty="0">
                <a:solidFill>
                  <a:srgbClr val="000000"/>
                </a:solidFill>
                <a:ea typeface="SimSun" panose="02010600030101010101" pitchFamily="2" charset="-122"/>
              </a:rPr>
              <a:t>, Principles of Multimedia Database Systems, USA: Morgan Kaufmann Publishers, 1998.</a:t>
            </a:r>
            <a:endParaRPr lang="en-US" altLang="ja-JP" sz="1200" dirty="0" smtClean="0"/>
          </a:p>
          <a:p>
            <a:pPr>
              <a:spcBef>
                <a:spcPct val="0"/>
              </a:spcBef>
              <a:tabLst>
                <a:tab pos="457200" algn="l"/>
              </a:tabLst>
              <a:defRPr/>
            </a:pPr>
            <a:r>
              <a:rPr lang="en-US" sz="2400" dirty="0" smtClean="0"/>
              <a:t>William I. </a:t>
            </a:r>
            <a:r>
              <a:rPr lang="en-US" sz="2400" dirty="0" err="1" smtClean="0"/>
              <a:t>Grosky</a:t>
            </a:r>
            <a:r>
              <a:rPr lang="en-US" sz="2400" dirty="0" smtClean="0"/>
              <a:t>, Ramesh Jain, Rajiv </a:t>
            </a:r>
            <a:r>
              <a:rPr lang="en-US" sz="2400" dirty="0" err="1" smtClean="0"/>
              <a:t>Mehrotra</a:t>
            </a:r>
            <a:r>
              <a:rPr lang="en-US" sz="2400" dirty="0" smtClean="0"/>
              <a:t> (Eds.): Handbook of Multimedia Information Management. Prentice-Hall 1997.</a:t>
            </a:r>
            <a:endParaRPr lang="en-US" sz="2400" dirty="0" smtClean="0"/>
          </a:p>
          <a:p>
            <a:pPr>
              <a:spcBef>
                <a:spcPct val="0"/>
              </a:spcBef>
              <a:tabLst>
                <a:tab pos="457200" algn="l"/>
              </a:tabLst>
              <a:defRPr/>
            </a:pPr>
            <a:r>
              <a:rPr lang="en-US" altLang="ja-JP" sz="2400" dirty="0" smtClean="0">
                <a:solidFill>
                  <a:srgbClr val="000000"/>
                </a:solidFill>
                <a:ea typeface="SimSun" panose="02010600030101010101" pitchFamily="2" charset="-122"/>
              </a:rPr>
              <a:t>V</a:t>
            </a:r>
            <a:r>
              <a:rPr lang="en-US" altLang="ja-JP" sz="2400" dirty="0">
                <a:solidFill>
                  <a:srgbClr val="000000"/>
                </a:solidFill>
                <a:ea typeface="SimSun" panose="02010600030101010101" pitchFamily="2" charset="-122"/>
              </a:rPr>
              <a:t>. S. </a:t>
            </a:r>
            <a:r>
              <a:rPr lang="en-US" altLang="ja-JP" sz="2400" dirty="0" err="1">
                <a:solidFill>
                  <a:srgbClr val="000000"/>
                </a:solidFill>
                <a:ea typeface="SimSun" panose="02010600030101010101" pitchFamily="2" charset="-122"/>
              </a:rPr>
              <a:t>Subrahmanian</a:t>
            </a:r>
            <a:r>
              <a:rPr lang="en-US" altLang="ja-JP" sz="2400" dirty="0">
                <a:solidFill>
                  <a:srgbClr val="000000"/>
                </a:solidFill>
                <a:ea typeface="SimSun" panose="02010600030101010101" pitchFamily="2" charset="-122"/>
              </a:rPr>
              <a:t>, and S. K. </a:t>
            </a:r>
            <a:r>
              <a:rPr lang="en-US" altLang="ja-JP" sz="2400" dirty="0" err="1">
                <a:solidFill>
                  <a:srgbClr val="000000"/>
                </a:solidFill>
                <a:ea typeface="SimSun" panose="02010600030101010101" pitchFamily="2" charset="-122"/>
              </a:rPr>
              <a:t>Tripathi</a:t>
            </a:r>
            <a:r>
              <a:rPr lang="en-US" altLang="ja-JP" sz="2400" dirty="0">
                <a:solidFill>
                  <a:srgbClr val="000000"/>
                </a:solidFill>
                <a:ea typeface="SimSun" panose="02010600030101010101" pitchFamily="2" charset="-122"/>
              </a:rPr>
              <a:t>, Multimedia Information Systems, </a:t>
            </a:r>
            <a:r>
              <a:rPr lang="en-US" altLang="ko-KR" sz="2400" dirty="0" smtClean="0">
                <a:ea typeface="Batang" panose="02030600000101010101" pitchFamily="18" charset="-127"/>
              </a:rPr>
              <a:t>Springer London, Limited</a:t>
            </a:r>
            <a:r>
              <a:rPr lang="en-US" altLang="ja-JP" sz="2400" dirty="0">
                <a:solidFill>
                  <a:srgbClr val="000000"/>
                </a:solidFill>
                <a:ea typeface="SimSun" panose="02010600030101010101" pitchFamily="2" charset="-122"/>
              </a:rPr>
              <a:t>, 1998.</a:t>
            </a:r>
            <a:endParaRPr lang="en-US" altLang="ja-JP" sz="1200" dirty="0" smtClean="0"/>
          </a:p>
          <a:p>
            <a:pPr>
              <a:spcBef>
                <a:spcPct val="0"/>
              </a:spcBef>
              <a:tabLst>
                <a:tab pos="457200" algn="l"/>
              </a:tabLst>
              <a:defRPr/>
            </a:pPr>
            <a:r>
              <a:rPr lang="en-US" altLang="ja-JP" sz="2400" dirty="0">
                <a:solidFill>
                  <a:srgbClr val="000000"/>
                </a:solidFill>
                <a:ea typeface="SimSun" panose="02010600030101010101" pitchFamily="2" charset="-122"/>
              </a:rPr>
              <a:t>C. </a:t>
            </a:r>
            <a:r>
              <a:rPr lang="en-US" altLang="ja-JP" sz="2400" dirty="0" err="1">
                <a:solidFill>
                  <a:srgbClr val="000000"/>
                </a:solidFill>
                <a:ea typeface="SimSun" panose="02010600030101010101" pitchFamily="2" charset="-122"/>
              </a:rPr>
              <a:t>Faloutsos</a:t>
            </a:r>
            <a:r>
              <a:rPr lang="en-US" altLang="ja-JP" sz="2400" dirty="0">
                <a:solidFill>
                  <a:srgbClr val="000000"/>
                </a:solidFill>
                <a:ea typeface="SimSun" panose="02010600030101010101" pitchFamily="2" charset="-122"/>
              </a:rPr>
              <a:t>, Searching Multimedia Databases by Content, Norwell, MA: Kluwer Academic Publisher, 1996</a:t>
            </a:r>
            <a:r>
              <a:rPr lang="en-US" altLang="ja-JP" sz="2400" dirty="0" smtClean="0">
                <a:solidFill>
                  <a:srgbClr val="000000"/>
                </a:solidFill>
                <a:ea typeface="SimSun" panose="02010600030101010101" pitchFamily="2" charset="-122"/>
              </a:rPr>
              <a:t>.</a:t>
            </a:r>
            <a:endParaRPr lang="en-US" altLang="ja-JP" sz="2400" dirty="0" smtClean="0">
              <a:solidFill>
                <a:srgbClr val="000000"/>
              </a:solidFill>
              <a:ea typeface="SimSun" panose="02010600030101010101" pitchFamily="2" charset="-122"/>
            </a:endParaRPr>
          </a:p>
          <a:p>
            <a:pPr>
              <a:spcBef>
                <a:spcPct val="0"/>
              </a:spcBef>
              <a:tabLst>
                <a:tab pos="457200" algn="l"/>
              </a:tabLst>
              <a:defRPr/>
            </a:pPr>
            <a:r>
              <a:rPr lang="en-US" sz="2400" dirty="0">
                <a:solidFill>
                  <a:srgbClr val="000000"/>
                </a:solidFill>
                <a:ea typeface="SimSun" panose="02010600030101010101" pitchFamily="2" charset="-122"/>
              </a:rPr>
              <a:t>Christos </a:t>
            </a:r>
            <a:r>
              <a:rPr lang="en-US" sz="2400" dirty="0" err="1">
                <a:solidFill>
                  <a:srgbClr val="000000"/>
                </a:solidFill>
                <a:ea typeface="SimSun" panose="02010600030101010101" pitchFamily="2" charset="-122"/>
              </a:rPr>
              <a:t>Faloutsos</a:t>
            </a:r>
            <a:r>
              <a:rPr lang="en-US" sz="2400" dirty="0">
                <a:solidFill>
                  <a:srgbClr val="000000"/>
                </a:solidFill>
                <a:ea typeface="SimSun" panose="02010600030101010101" pitchFamily="2" charset="-122"/>
              </a:rPr>
              <a:t>, Searching Multimedia by Content, Kluwer Academic Publishers, 1996</a:t>
            </a:r>
            <a:r>
              <a:rPr lang="en-US" sz="2400" dirty="0" smtClean="0">
                <a:solidFill>
                  <a:srgbClr val="000000"/>
                </a:solidFill>
                <a:ea typeface="SimSun" panose="02010600030101010101" pitchFamily="2" charset="-122"/>
              </a:rPr>
              <a:t>.</a:t>
            </a:r>
            <a:endParaRPr lang="en-US" sz="2400" dirty="0" smtClean="0">
              <a:solidFill>
                <a:srgbClr val="000000"/>
              </a:solidFill>
              <a:ea typeface="SimSun" panose="02010600030101010101" pitchFamily="2" charset="-122"/>
            </a:endParaRPr>
          </a:p>
          <a:p>
            <a:pPr>
              <a:defRPr/>
            </a:pPr>
            <a:r>
              <a:rPr lang="en-US" sz="2400" dirty="0" smtClean="0"/>
              <a:t>Peter </a:t>
            </a:r>
            <a:r>
              <a:rPr lang="en-US" sz="2400" dirty="0"/>
              <a:t>M. G. </a:t>
            </a:r>
            <a:r>
              <a:rPr lang="en-US" sz="2400" dirty="0" err="1"/>
              <a:t>Apers</a:t>
            </a:r>
            <a:r>
              <a:rPr lang="en-US" sz="2400" dirty="0"/>
              <a:t>, </a:t>
            </a:r>
            <a:r>
              <a:rPr lang="en-US" sz="2400" dirty="0" err="1"/>
              <a:t>Henk</a:t>
            </a:r>
            <a:r>
              <a:rPr lang="en-US" sz="2400" dirty="0"/>
              <a:t> M. </a:t>
            </a:r>
            <a:r>
              <a:rPr lang="en-US" sz="2400" dirty="0" err="1"/>
              <a:t>Blanken</a:t>
            </a:r>
            <a:r>
              <a:rPr lang="en-US" sz="2400" dirty="0"/>
              <a:t>, Maurice A. W. </a:t>
            </a:r>
            <a:r>
              <a:rPr lang="en-US" sz="2400" dirty="0" err="1"/>
              <a:t>Houtsma</a:t>
            </a:r>
            <a:r>
              <a:rPr lang="en-US" sz="2400" dirty="0"/>
              <a:t> (Eds.): Multimedia Databases in Perspective. Springer 1997.</a:t>
            </a:r>
            <a:endParaRPr lang="en-US" sz="2400" dirty="0"/>
          </a:p>
          <a:p>
            <a:pPr>
              <a:defRPr/>
            </a:pPr>
            <a:r>
              <a:rPr lang="en-US" sz="2400" dirty="0"/>
              <a:t>Kingsley C. </a:t>
            </a:r>
            <a:r>
              <a:rPr lang="en-US" sz="2400" dirty="0" err="1"/>
              <a:t>Nwosu</a:t>
            </a:r>
            <a:r>
              <a:rPr lang="en-US" sz="2400" dirty="0"/>
              <a:t>, </a:t>
            </a:r>
            <a:r>
              <a:rPr lang="en-US" sz="2400" dirty="0" err="1"/>
              <a:t>Bhavani</a:t>
            </a:r>
            <a:r>
              <a:rPr lang="en-US" sz="2400" dirty="0"/>
              <a:t> M. </a:t>
            </a:r>
            <a:r>
              <a:rPr lang="en-US" sz="2400" dirty="0" err="1"/>
              <a:t>Thuraisingham</a:t>
            </a:r>
            <a:r>
              <a:rPr lang="en-US" sz="2400" dirty="0"/>
              <a:t>, P. Bruce Berra (Eds.): Multimedia Database Systems: Design and Implementation Strategies. Kluwer Academic Publishers, 1996.</a:t>
            </a:r>
            <a:endParaRPr lang="en-US" sz="2400" dirty="0"/>
          </a:p>
          <a:p>
            <a:pPr>
              <a:defRPr/>
            </a:pPr>
            <a:r>
              <a:rPr lang="en-US" sz="2400" dirty="0" err="1"/>
              <a:t>Andleigh</a:t>
            </a:r>
            <a:r>
              <a:rPr lang="en-US" sz="2400" dirty="0"/>
              <a:t>, </a:t>
            </a:r>
            <a:r>
              <a:rPr lang="en-US" sz="2400" dirty="0" err="1"/>
              <a:t>Prabhat</a:t>
            </a:r>
            <a:r>
              <a:rPr lang="en-US" sz="2400" dirty="0"/>
              <a:t> K., and </a:t>
            </a:r>
            <a:r>
              <a:rPr lang="en-US" sz="2400" dirty="0" err="1"/>
              <a:t>Thakrar</a:t>
            </a:r>
            <a:r>
              <a:rPr lang="en-US" sz="2400" dirty="0"/>
              <a:t>, Kiran, Multimedia Systems Design, Prentice Hall,1995</a:t>
            </a:r>
            <a:r>
              <a:rPr lang="en-US" sz="2400" dirty="0" smtClean="0"/>
              <a:t>.</a:t>
            </a:r>
            <a:endParaRPr lang="en-US" sz="2400" dirty="0">
              <a:solidFill>
                <a:srgbClr val="000000"/>
              </a:solidFill>
              <a:ea typeface="SimSun" panose="02010600030101010101" pitchFamily="2" charset="-122"/>
            </a:endParaRPr>
          </a:p>
          <a:p>
            <a:pPr>
              <a:spcBef>
                <a:spcPct val="0"/>
              </a:spcBef>
              <a:tabLst>
                <a:tab pos="457200" algn="l"/>
              </a:tabLst>
              <a:defRPr/>
            </a:pPr>
            <a:endParaRPr lang="en-US" altLang="ja-JP" sz="1200" dirty="0" smtClean="0"/>
          </a:p>
          <a:p>
            <a:pPr>
              <a:spcBef>
                <a:spcPct val="0"/>
              </a:spcBef>
              <a:tabLst>
                <a:tab pos="457200" algn="l"/>
              </a:tabLst>
              <a:defRPr/>
            </a:pPr>
            <a:endParaRPr lang="en-US" altLang="ko-KR" sz="4400" dirty="0" smtClean="0"/>
          </a:p>
        </p:txBody>
      </p:sp>
      <p:sp>
        <p:nvSpPr>
          <p:cNvPr id="8196"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752B9A6-1E6A-4CA0-B5DE-F619ED63A58D}"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228600" y="152400"/>
            <a:ext cx="8763000" cy="685800"/>
          </a:xfrm>
        </p:spPr>
        <p:txBody>
          <a:bodyPr/>
          <a:lstStyle/>
          <a:p>
            <a:pPr eaLnBrk="1" hangingPunct="1"/>
            <a:r>
              <a:rPr lang="en-US" altLang="en-US" sz="4000" smtClean="0"/>
              <a:t>Video Sampling and Quantization</a:t>
            </a:r>
            <a:endParaRPr lang="en-US" altLang="en-US" sz="4000" smtClean="0"/>
          </a:p>
        </p:txBody>
      </p:sp>
      <p:sp>
        <p:nvSpPr>
          <p:cNvPr id="49155" name="Rectangle 4"/>
          <p:cNvSpPr>
            <a:spLocks noChangeArrowheads="1"/>
          </p:cNvSpPr>
          <p:nvPr/>
        </p:nvSpPr>
        <p:spPr bwMode="auto">
          <a:xfrm>
            <a:off x="2438400" y="2514600"/>
            <a:ext cx="2971800" cy="1371600"/>
          </a:xfrm>
          <a:prstGeom prst="rect">
            <a:avLst/>
          </a:prstGeom>
          <a:solidFill>
            <a:schemeClr val="bg1"/>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Frame N-1</a:t>
            </a:r>
            <a:endParaRPr lang="en-US" altLang="en-US" sz="2400"/>
          </a:p>
        </p:txBody>
      </p:sp>
      <p:sp>
        <p:nvSpPr>
          <p:cNvPr id="49156" name="Rectangle 5"/>
          <p:cNvSpPr>
            <a:spLocks noChangeArrowheads="1"/>
          </p:cNvSpPr>
          <p:nvPr/>
        </p:nvSpPr>
        <p:spPr bwMode="auto">
          <a:xfrm>
            <a:off x="2133600" y="3429000"/>
            <a:ext cx="2971800" cy="1219200"/>
          </a:xfrm>
          <a:prstGeom prst="rect">
            <a:avLst/>
          </a:prstGeom>
          <a:solidFill>
            <a:schemeClr val="bg1"/>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49157" name="Rectangle 6"/>
          <p:cNvSpPr>
            <a:spLocks noChangeArrowheads="1"/>
          </p:cNvSpPr>
          <p:nvPr/>
        </p:nvSpPr>
        <p:spPr bwMode="auto">
          <a:xfrm>
            <a:off x="1905000" y="3581400"/>
            <a:ext cx="2971800" cy="1447800"/>
          </a:xfrm>
          <a:prstGeom prst="rect">
            <a:avLst/>
          </a:prstGeom>
          <a:solidFill>
            <a:schemeClr val="bg1"/>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49158" name="Rectangle 7"/>
          <p:cNvSpPr>
            <a:spLocks noChangeArrowheads="1"/>
          </p:cNvSpPr>
          <p:nvPr/>
        </p:nvSpPr>
        <p:spPr bwMode="auto">
          <a:xfrm>
            <a:off x="1676400" y="3733800"/>
            <a:ext cx="2971800" cy="1600200"/>
          </a:xfrm>
          <a:prstGeom prst="rect">
            <a:avLst/>
          </a:prstGeom>
          <a:solidFill>
            <a:schemeClr val="bg1"/>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49159" name="Rectangle 8"/>
          <p:cNvSpPr>
            <a:spLocks noChangeArrowheads="1"/>
          </p:cNvSpPr>
          <p:nvPr/>
        </p:nvSpPr>
        <p:spPr bwMode="auto">
          <a:xfrm>
            <a:off x="1524000" y="3733800"/>
            <a:ext cx="2971800" cy="1905000"/>
          </a:xfrm>
          <a:prstGeom prst="rect">
            <a:avLst/>
          </a:prstGeom>
          <a:solidFill>
            <a:schemeClr val="bg1"/>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49160" name="Rectangle 9"/>
          <p:cNvSpPr>
            <a:spLocks noChangeArrowheads="1"/>
          </p:cNvSpPr>
          <p:nvPr/>
        </p:nvSpPr>
        <p:spPr bwMode="auto">
          <a:xfrm>
            <a:off x="1371600" y="3962400"/>
            <a:ext cx="2971800" cy="1828800"/>
          </a:xfrm>
          <a:prstGeom prst="rect">
            <a:avLst/>
          </a:prstGeom>
          <a:solidFill>
            <a:schemeClr val="bg1"/>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49161" name="Rectangle 10"/>
          <p:cNvSpPr>
            <a:spLocks noChangeArrowheads="1"/>
          </p:cNvSpPr>
          <p:nvPr/>
        </p:nvSpPr>
        <p:spPr bwMode="auto">
          <a:xfrm>
            <a:off x="1143000" y="4191000"/>
            <a:ext cx="2971800" cy="1828800"/>
          </a:xfrm>
          <a:prstGeom prst="rect">
            <a:avLst/>
          </a:prstGeom>
          <a:solidFill>
            <a:schemeClr val="bg1"/>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49162" name="Rectangle 11"/>
          <p:cNvSpPr>
            <a:spLocks noChangeArrowheads="1"/>
          </p:cNvSpPr>
          <p:nvPr/>
        </p:nvSpPr>
        <p:spPr bwMode="auto">
          <a:xfrm>
            <a:off x="914400" y="4495800"/>
            <a:ext cx="2971800" cy="1905000"/>
          </a:xfrm>
          <a:prstGeom prst="rect">
            <a:avLst/>
          </a:prstGeom>
          <a:solidFill>
            <a:schemeClr val="bg1"/>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Frame 0</a:t>
            </a:r>
            <a:endParaRPr lang="en-US" altLang="en-US" sz="2400"/>
          </a:p>
        </p:txBody>
      </p:sp>
      <p:sp>
        <p:nvSpPr>
          <p:cNvPr id="49163" name="Line 12"/>
          <p:cNvSpPr>
            <a:spLocks noChangeShapeType="1"/>
          </p:cNvSpPr>
          <p:nvPr/>
        </p:nvSpPr>
        <p:spPr bwMode="auto">
          <a:xfrm flipV="1">
            <a:off x="609600" y="2743200"/>
            <a:ext cx="1447800" cy="16002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164" name="Text Box 13"/>
          <p:cNvSpPr txBox="1">
            <a:spLocks noChangeArrowheads="1"/>
          </p:cNvSpPr>
          <p:nvPr/>
        </p:nvSpPr>
        <p:spPr bwMode="auto">
          <a:xfrm>
            <a:off x="990600" y="2819400"/>
            <a:ext cx="723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time</a:t>
            </a:r>
            <a:endParaRPr lang="en-US" altLang="en-US" sz="2400"/>
          </a:p>
        </p:txBody>
      </p:sp>
      <p:sp>
        <p:nvSpPr>
          <p:cNvPr id="49165" name="Text Box 14"/>
          <p:cNvSpPr txBox="1">
            <a:spLocks noChangeArrowheads="1"/>
          </p:cNvSpPr>
          <p:nvPr/>
        </p:nvSpPr>
        <p:spPr bwMode="auto">
          <a:xfrm>
            <a:off x="152400" y="762000"/>
            <a:ext cx="86868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7800" indent="-1778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2400"/>
              <a:t>Analog video signal is continuous in space and time and sampling considers both time and space. </a:t>
            </a:r>
            <a:endParaRPr lang="en-US" altLang="en-US" sz="2400"/>
          </a:p>
          <a:p>
            <a:pPr eaLnBrk="1" hangingPunct="1">
              <a:spcBef>
                <a:spcPct val="0"/>
              </a:spcBef>
            </a:pPr>
            <a:r>
              <a:rPr lang="en-US" altLang="en-US" sz="2400"/>
              <a:t>Video sampling break the frame into 720 x 480 pixels (for US NTSC) or 704 x 576 pixels (for UK PAL )</a:t>
            </a:r>
            <a:endParaRPr lang="en-US" altLang="en-US" sz="2400"/>
          </a:p>
          <a:p>
            <a:pPr eaLnBrk="1" hangingPunct="1">
              <a:spcBef>
                <a:spcPct val="0"/>
              </a:spcBef>
            </a:pPr>
            <a:endParaRPr lang="en-US" altLang="en-US" sz="2400"/>
          </a:p>
        </p:txBody>
      </p:sp>
      <p:sp>
        <p:nvSpPr>
          <p:cNvPr id="49166" name="Text Box 17"/>
          <p:cNvSpPr txBox="1">
            <a:spLocks noChangeArrowheads="1"/>
          </p:cNvSpPr>
          <p:nvPr/>
        </p:nvSpPr>
        <p:spPr bwMode="auto">
          <a:xfrm>
            <a:off x="5562600" y="2489200"/>
            <a:ext cx="32766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7800" indent="-1778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2400" dirty="0"/>
              <a:t>Video quantization is essentially the same as image </a:t>
            </a:r>
            <a:r>
              <a:rPr lang="en-US" altLang="en-US" sz="2400" dirty="0" smtClean="0"/>
              <a:t>quantization</a:t>
            </a:r>
            <a:endParaRPr lang="en-US" altLang="en-US" sz="2400" dirty="0"/>
          </a:p>
          <a:p>
            <a:pPr eaLnBrk="1" hangingPunct="1">
              <a:spcBef>
                <a:spcPct val="0"/>
              </a:spcBef>
            </a:pPr>
            <a:r>
              <a:rPr lang="en-US" altLang="en-US" sz="2400" dirty="0"/>
              <a:t>During video quantization each pixel is represented by a bit depth of, say 8-bits representing luminance and color information.</a:t>
            </a:r>
            <a:endParaRPr lang="en-US" altLang="en-US" sz="2400" dirty="0"/>
          </a:p>
        </p:txBody>
      </p:sp>
      <p:sp>
        <p:nvSpPr>
          <p:cNvPr id="49167"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A9963AD-E478-4367-BF42-0715B6009D7D}" type="slidenum">
              <a:rPr lang="en-US" altLang="en-US" sz="1400" smtClean="0"/>
            </a:fld>
            <a:endParaRPr lang="en-US" altLang="en-US" sz="1400" smtClean="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685800" y="76200"/>
            <a:ext cx="7772400" cy="762000"/>
          </a:xfrm>
        </p:spPr>
        <p:txBody>
          <a:bodyPr/>
          <a:lstStyle/>
          <a:p>
            <a:pPr eaLnBrk="1" hangingPunct="1"/>
            <a:r>
              <a:rPr lang="en-US" altLang="en-US" sz="4000" smtClean="0"/>
              <a:t>Color System in Video</a:t>
            </a:r>
            <a:endParaRPr lang="en-US" altLang="en-US" sz="4000" smtClean="0"/>
          </a:p>
        </p:txBody>
      </p:sp>
      <p:sp>
        <p:nvSpPr>
          <p:cNvPr id="50179" name="Rectangle 3"/>
          <p:cNvSpPr>
            <a:spLocks noGrp="1" noChangeArrowheads="1"/>
          </p:cNvSpPr>
          <p:nvPr>
            <p:ph type="body" idx="1"/>
          </p:nvPr>
        </p:nvSpPr>
        <p:spPr>
          <a:xfrm>
            <a:off x="139700" y="685800"/>
            <a:ext cx="8953500" cy="2971800"/>
          </a:xfrm>
        </p:spPr>
        <p:txBody>
          <a:bodyPr/>
          <a:lstStyle/>
          <a:p>
            <a:pPr marL="177800" indent="-177800" eaLnBrk="1" hangingPunct="1">
              <a:lnSpc>
                <a:spcPct val="90000"/>
              </a:lnSpc>
              <a:spcBef>
                <a:spcPct val="0"/>
              </a:spcBef>
            </a:pPr>
            <a:r>
              <a:rPr lang="en-US" altLang="en-US" sz="2800" dirty="0" smtClean="0"/>
              <a:t>Video signals are often transmitted to the receiver over a single television channel</a:t>
            </a:r>
            <a:endParaRPr lang="en-US" altLang="en-US" sz="2800" dirty="0" smtClean="0"/>
          </a:p>
          <a:p>
            <a:pPr marL="469900" lvl="1" indent="-177800" eaLnBrk="1" hangingPunct="1">
              <a:lnSpc>
                <a:spcPct val="90000"/>
              </a:lnSpc>
              <a:spcBef>
                <a:spcPct val="0"/>
              </a:spcBef>
            </a:pPr>
            <a:r>
              <a:rPr lang="en-US" altLang="en-US" sz="2400" dirty="0" smtClean="0"/>
              <a:t>In order to encode color, a video signal is decomposed into three sub-signals: a luminance signal and two color signals. </a:t>
            </a:r>
            <a:endParaRPr lang="en-US" altLang="en-US" sz="2400" dirty="0" smtClean="0"/>
          </a:p>
          <a:p>
            <a:pPr marL="469900" lvl="1" indent="-177800" eaLnBrk="1" hangingPunct="1">
              <a:lnSpc>
                <a:spcPct val="90000"/>
              </a:lnSpc>
              <a:spcBef>
                <a:spcPct val="0"/>
              </a:spcBef>
            </a:pPr>
            <a:r>
              <a:rPr lang="en-US" altLang="en-US" sz="2400" dirty="0" smtClean="0"/>
              <a:t>Since human vision is more sensitive to brightness than to color, a more suitable color encoding system separates the luminance from color information. Such models include YUV, YIQ, etc.</a:t>
            </a:r>
            <a:endParaRPr lang="en-US" altLang="en-US" sz="1100" dirty="0" smtClean="0"/>
          </a:p>
        </p:txBody>
      </p:sp>
      <p:graphicFrame>
        <p:nvGraphicFramePr>
          <p:cNvPr id="50180" name="Object 4"/>
          <p:cNvGraphicFramePr>
            <a:graphicFrameLocks noChangeAspect="1"/>
          </p:cNvGraphicFramePr>
          <p:nvPr/>
        </p:nvGraphicFramePr>
        <p:xfrm>
          <a:off x="5105400" y="3443288"/>
          <a:ext cx="4038600" cy="3016250"/>
        </p:xfrm>
        <a:graphic>
          <a:graphicData uri="http://schemas.openxmlformats.org/presentationml/2006/ole">
            <mc:AlternateContent xmlns:mc="http://schemas.openxmlformats.org/markup-compatibility/2006">
              <mc:Choice xmlns:v="urn:schemas-microsoft-com:vml" Requires="v">
                <p:oleObj spid="_x0000_s50227" name="Bitmap Image" r:id="rId1" imgW="6858000" imgH="4695825" progId="Paint.Picture">
                  <p:embed/>
                </p:oleObj>
              </mc:Choice>
              <mc:Fallback>
                <p:oleObj name="Bitmap Image" r:id="rId1" imgW="6858000" imgH="4695825" progId="Paint.Picture">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3443288"/>
                        <a:ext cx="4038600" cy="301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0181" name="Text Box 5"/>
          <p:cNvSpPr txBox="1">
            <a:spLocks noChangeArrowheads="1"/>
          </p:cNvSpPr>
          <p:nvPr/>
        </p:nvSpPr>
        <p:spPr bwMode="auto">
          <a:xfrm>
            <a:off x="5607050" y="6338888"/>
            <a:ext cx="3079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800"/>
              <a:t>Y                      U                    V</a:t>
            </a:r>
            <a:endParaRPr lang="en-US" altLang="en-US" sz="1800"/>
          </a:p>
        </p:txBody>
      </p:sp>
      <p:sp>
        <p:nvSpPr>
          <p:cNvPr id="50182" name="Rectangle 6"/>
          <p:cNvSpPr>
            <a:spLocks noChangeArrowheads="1"/>
          </p:cNvSpPr>
          <p:nvPr/>
        </p:nvSpPr>
        <p:spPr bwMode="auto">
          <a:xfrm>
            <a:off x="76200" y="3200400"/>
            <a:ext cx="60198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7800" indent="-177800">
              <a:spcBef>
                <a:spcPct val="20000"/>
              </a:spcBef>
              <a:buChar char="•"/>
              <a:defRPr sz="3200">
                <a:solidFill>
                  <a:schemeClr val="tx1"/>
                </a:solidFill>
                <a:latin typeface="Times New Roman" panose="02020603050405020304" pitchFamily="18" charset="0"/>
              </a:defRPr>
            </a:lvl1pPr>
            <a:lvl2pPr marL="469900" indent="-17780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90000"/>
              </a:lnSpc>
              <a:buClr>
                <a:srgbClr val="6600FF"/>
              </a:buClr>
              <a:buFont typeface="Wingdings" panose="05000000000000000000" pitchFamily="2" charset="2"/>
              <a:buChar char="§"/>
            </a:pPr>
            <a:r>
              <a:rPr lang="en-US" altLang="en-US" sz="2000" b="1" dirty="0">
                <a:latin typeface="Verdana" panose="020B0604030504040204" pitchFamily="34" charset="0"/>
              </a:rPr>
              <a:t>The YUV color model</a:t>
            </a:r>
            <a:r>
              <a:rPr lang="en-US" altLang="en-US" sz="2000" dirty="0">
                <a:latin typeface="Verdana" panose="020B0604030504040204" pitchFamily="34" charset="0"/>
              </a:rPr>
              <a:t>: While RGB model separates colors, YUV model separates brightness (luminance) information from the color information. Y is the luminance component (brightness) and U and V are color components</a:t>
            </a:r>
            <a:endParaRPr lang="en-US" altLang="en-US" sz="2000" dirty="0">
              <a:latin typeface="Verdana" panose="020B0604030504040204" pitchFamily="34" charset="0"/>
            </a:endParaRPr>
          </a:p>
          <a:p>
            <a:pPr lvl="1" eaLnBrk="1" hangingPunct="1">
              <a:lnSpc>
                <a:spcPct val="90000"/>
              </a:lnSpc>
            </a:pPr>
            <a:r>
              <a:rPr lang="en-US" altLang="en-US" sz="1800" dirty="0">
                <a:latin typeface="Verdana" panose="020B0604030504040204" pitchFamily="34" charset="0"/>
              </a:rPr>
              <a:t>It is obtained from RGB using the following equations.</a:t>
            </a:r>
            <a:r>
              <a:rPr lang="en-US" altLang="en-US" sz="1600" dirty="0">
                <a:latin typeface="Verdana" panose="020B0604030504040204" pitchFamily="34" charset="0"/>
              </a:rPr>
              <a:t> </a:t>
            </a:r>
            <a:endParaRPr lang="en-US" altLang="en-US" sz="1600" dirty="0">
              <a:latin typeface="Verdana" panose="020B0604030504040204" pitchFamily="34" charset="0"/>
            </a:endParaRPr>
          </a:p>
          <a:p>
            <a:pPr eaLnBrk="1" hangingPunct="1">
              <a:lnSpc>
                <a:spcPct val="90000"/>
              </a:lnSpc>
              <a:buClr>
                <a:srgbClr val="6600FF"/>
              </a:buClr>
              <a:buFont typeface="Wingdings" panose="05000000000000000000" pitchFamily="2" charset="2"/>
              <a:buNone/>
            </a:pPr>
            <a:r>
              <a:rPr lang="en-US" altLang="en-US" sz="1800" dirty="0">
                <a:latin typeface="Verdana" panose="020B0604030504040204" pitchFamily="34" charset="0"/>
              </a:rPr>
              <a:t>		Y = 0.299 R + 0.587 G + 0.144 B</a:t>
            </a:r>
            <a:endParaRPr lang="en-US" altLang="en-US" sz="1800" dirty="0">
              <a:latin typeface="Verdana" panose="020B0604030504040204" pitchFamily="34" charset="0"/>
            </a:endParaRPr>
          </a:p>
          <a:p>
            <a:pPr eaLnBrk="1" hangingPunct="1">
              <a:lnSpc>
                <a:spcPct val="90000"/>
              </a:lnSpc>
              <a:buClr>
                <a:srgbClr val="6600FF"/>
              </a:buClr>
              <a:buFont typeface="Wingdings" panose="05000000000000000000" pitchFamily="2" charset="2"/>
              <a:buNone/>
            </a:pPr>
            <a:r>
              <a:rPr lang="en-US" altLang="en-US" sz="1800" dirty="0">
                <a:latin typeface="Verdana" panose="020B0604030504040204" pitchFamily="34" charset="0"/>
              </a:rPr>
              <a:t>          	U = B – Y</a:t>
            </a:r>
            <a:endParaRPr lang="en-US" altLang="en-US" sz="1800" dirty="0">
              <a:latin typeface="Verdana" panose="020B0604030504040204" pitchFamily="34" charset="0"/>
            </a:endParaRPr>
          </a:p>
          <a:p>
            <a:pPr eaLnBrk="1" hangingPunct="1">
              <a:lnSpc>
                <a:spcPct val="90000"/>
              </a:lnSpc>
              <a:buClr>
                <a:srgbClr val="6600FF"/>
              </a:buClr>
              <a:buFont typeface="Wingdings" panose="05000000000000000000" pitchFamily="2" charset="2"/>
              <a:buNone/>
            </a:pPr>
            <a:r>
              <a:rPr lang="en-US" altLang="en-US" sz="1800" dirty="0">
                <a:latin typeface="Verdana" panose="020B0604030504040204" pitchFamily="34" charset="0"/>
              </a:rPr>
              <a:t>          	V = R - Y</a:t>
            </a:r>
            <a:endParaRPr lang="en-US" altLang="en-US" sz="1800" dirty="0">
              <a:latin typeface="Verdana" panose="020B0604030504040204" pitchFamily="34" charset="0"/>
            </a:endParaRPr>
          </a:p>
        </p:txBody>
      </p:sp>
      <p:sp>
        <p:nvSpPr>
          <p:cNvPr id="50183"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CB6A8EC-7DCA-42A2-B5A1-98392B98867B}" type="slidenum">
              <a:rPr lang="en-US" altLang="en-US" sz="1400" smtClean="0"/>
            </a:fld>
            <a:endParaRPr lang="en-US" altLang="en-US" sz="1400" smtClean="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76200"/>
            <a:ext cx="7772400" cy="1143000"/>
          </a:xfrm>
        </p:spPr>
        <p:txBody>
          <a:bodyPr/>
          <a:lstStyle/>
          <a:p>
            <a:pPr eaLnBrk="1" hangingPunct="1"/>
            <a:r>
              <a:rPr lang="en-US" altLang="en-US" smtClean="0"/>
              <a:t>Color System in Video</a:t>
            </a:r>
            <a:endParaRPr lang="en-US" altLang="en-US" smtClean="0"/>
          </a:p>
        </p:txBody>
      </p:sp>
      <p:sp>
        <p:nvSpPr>
          <p:cNvPr id="51203" name="Rectangle 3"/>
          <p:cNvSpPr>
            <a:spLocks noGrp="1" noChangeArrowheads="1"/>
          </p:cNvSpPr>
          <p:nvPr>
            <p:ph type="body" idx="1"/>
          </p:nvPr>
        </p:nvSpPr>
        <p:spPr>
          <a:xfrm>
            <a:off x="304800" y="1066800"/>
            <a:ext cx="8153400" cy="5029200"/>
          </a:xfrm>
        </p:spPr>
        <p:txBody>
          <a:bodyPr/>
          <a:lstStyle/>
          <a:p>
            <a:pPr marL="228600" indent="-228600" eaLnBrk="1" hangingPunct="1">
              <a:buFont typeface="Wingdings" panose="05000000000000000000" pitchFamily="2" charset="2"/>
              <a:buNone/>
            </a:pPr>
            <a:r>
              <a:rPr lang="en-US" altLang="en-US" b="1" smtClean="0"/>
              <a:t>YIQ color model</a:t>
            </a:r>
            <a:r>
              <a:rPr lang="en-US" altLang="en-US" smtClean="0"/>
              <a:t> </a:t>
            </a:r>
            <a:endParaRPr lang="en-US" altLang="en-US" smtClean="0"/>
          </a:p>
          <a:p>
            <a:pPr marL="228600" indent="-228600" eaLnBrk="1" hangingPunct="1"/>
            <a:r>
              <a:rPr lang="en-US" altLang="en-US" smtClean="0"/>
              <a:t>YIQ color model is a similar encoding system like YUV. </a:t>
            </a:r>
            <a:endParaRPr lang="en-US" altLang="en-US" smtClean="0"/>
          </a:p>
          <a:p>
            <a:pPr marL="228600" indent="-228600" eaLnBrk="1" hangingPunct="1"/>
            <a:r>
              <a:rPr lang="en-US" altLang="en-US" smtClean="0"/>
              <a:t>It produces the I and Q colors and adds the modulated signal to the luminance Y.</a:t>
            </a:r>
            <a:endParaRPr lang="en-US" altLang="en-US" smtClean="0"/>
          </a:p>
          <a:p>
            <a:pPr marL="628650" lvl="1" eaLnBrk="1" hangingPunct="1">
              <a:lnSpc>
                <a:spcPct val="90000"/>
              </a:lnSpc>
            </a:pPr>
            <a:r>
              <a:rPr lang="en-US" altLang="en-US" smtClean="0"/>
              <a:t>It is obtained from RGB using the following equations. </a:t>
            </a:r>
            <a:endParaRPr lang="en-US" altLang="en-US" smtClean="0"/>
          </a:p>
          <a:p>
            <a:pPr marL="228600" indent="-228600" eaLnBrk="1" hangingPunct="1">
              <a:lnSpc>
                <a:spcPct val="90000"/>
              </a:lnSpc>
              <a:buFont typeface="Wingdings" panose="05000000000000000000" pitchFamily="2" charset="2"/>
              <a:buNone/>
            </a:pPr>
            <a:r>
              <a:rPr lang="en-US" altLang="en-US" sz="2000" smtClean="0"/>
              <a:t>		</a:t>
            </a:r>
            <a:r>
              <a:rPr lang="en-US" altLang="en-US" sz="2400" smtClean="0"/>
              <a:t>Y = 0.3 R + 0.59 G + 0.11 B</a:t>
            </a:r>
            <a:endParaRPr lang="en-US" altLang="en-US" sz="2400" smtClean="0"/>
          </a:p>
          <a:p>
            <a:pPr marL="228600" indent="-228600" eaLnBrk="1" hangingPunct="1">
              <a:lnSpc>
                <a:spcPct val="90000"/>
              </a:lnSpc>
              <a:buFont typeface="Wingdings" panose="05000000000000000000" pitchFamily="2" charset="2"/>
              <a:buNone/>
            </a:pPr>
            <a:r>
              <a:rPr lang="en-US" altLang="en-US" sz="2400" smtClean="0"/>
              <a:t>          	I = 0.60 R – 0.28 G – 0.32 B</a:t>
            </a:r>
            <a:endParaRPr lang="en-US" altLang="en-US" sz="2400" smtClean="0"/>
          </a:p>
          <a:p>
            <a:pPr marL="228600" indent="-228600" eaLnBrk="1" hangingPunct="1">
              <a:lnSpc>
                <a:spcPct val="90000"/>
              </a:lnSpc>
              <a:buFont typeface="Wingdings" panose="05000000000000000000" pitchFamily="2" charset="2"/>
              <a:buNone/>
            </a:pPr>
            <a:r>
              <a:rPr lang="en-US" altLang="en-US" sz="2400" smtClean="0"/>
              <a:t>          	Q = 0.21 R – 0.52 G + 0.31 B</a:t>
            </a:r>
            <a:endParaRPr lang="en-US" altLang="en-US" sz="3600" smtClean="0"/>
          </a:p>
        </p:txBody>
      </p:sp>
      <p:graphicFrame>
        <p:nvGraphicFramePr>
          <p:cNvPr id="51204" name="Object 6"/>
          <p:cNvGraphicFramePr>
            <a:graphicFrameLocks noChangeAspect="1"/>
          </p:cNvGraphicFramePr>
          <p:nvPr/>
        </p:nvGraphicFramePr>
        <p:xfrm>
          <a:off x="5029200" y="4495800"/>
          <a:ext cx="3719513" cy="1825625"/>
        </p:xfrm>
        <a:graphic>
          <a:graphicData uri="http://schemas.openxmlformats.org/presentationml/2006/ole">
            <mc:AlternateContent xmlns:mc="http://schemas.openxmlformats.org/markup-compatibility/2006">
              <mc:Choice xmlns:v="urn:schemas-microsoft-com:vml" Requires="v">
                <p:oleObj spid="_x0000_s51250" name="Bitmap Image" r:id="rId1" imgW="5762625" imgH="2828925" progId="Paint.Picture">
                  <p:embed/>
                </p:oleObj>
              </mc:Choice>
              <mc:Fallback>
                <p:oleObj name="Bitmap Image" r:id="rId1" imgW="5762625" imgH="2828925" progId="Paint.Picture">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4495800"/>
                        <a:ext cx="3719513" cy="182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5" name="Text Box 7"/>
          <p:cNvSpPr txBox="1">
            <a:spLocks noChangeArrowheads="1"/>
          </p:cNvSpPr>
          <p:nvPr/>
        </p:nvSpPr>
        <p:spPr bwMode="auto">
          <a:xfrm>
            <a:off x="5775325" y="6213475"/>
            <a:ext cx="2182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I                      Q</a:t>
            </a:r>
            <a:endParaRPr lang="en-US" altLang="en-US" sz="2400"/>
          </a:p>
        </p:txBody>
      </p:sp>
      <p:sp>
        <p:nvSpPr>
          <p:cNvPr id="51206"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6DFA353-7D09-47C6-A465-112D7B65CDE0}"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228600" y="152400"/>
            <a:ext cx="8763000" cy="609600"/>
          </a:xfrm>
        </p:spPr>
        <p:txBody>
          <a:bodyPr/>
          <a:lstStyle/>
          <a:p>
            <a:pPr eaLnBrk="1" hangingPunct="1"/>
            <a:r>
              <a:rPr lang="en-US" altLang="en-US" smtClean="0"/>
              <a:t>Video Storing format </a:t>
            </a:r>
            <a:r>
              <a:rPr lang="en-US" altLang="en-US" sz="4000" smtClean="0"/>
              <a:t>&amp; </a:t>
            </a:r>
            <a:r>
              <a:rPr lang="en-US" altLang="en-US" smtClean="0"/>
              <a:t>compression</a:t>
            </a:r>
            <a:endParaRPr lang="en-US" altLang="en-US" smtClean="0"/>
          </a:p>
        </p:txBody>
      </p:sp>
      <p:sp>
        <p:nvSpPr>
          <p:cNvPr id="52227" name="Rectangle 3"/>
          <p:cNvSpPr>
            <a:spLocks noGrp="1" noChangeArrowheads="1"/>
          </p:cNvSpPr>
          <p:nvPr>
            <p:ph type="body" idx="1"/>
          </p:nvPr>
        </p:nvSpPr>
        <p:spPr>
          <a:xfrm>
            <a:off x="152400" y="762000"/>
            <a:ext cx="8915400" cy="5981700"/>
          </a:xfrm>
        </p:spPr>
        <p:txBody>
          <a:bodyPr/>
          <a:lstStyle/>
          <a:p>
            <a:pPr marL="177800" indent="-177800" eaLnBrk="1" hangingPunct="1">
              <a:lnSpc>
                <a:spcPct val="90000"/>
              </a:lnSpc>
              <a:spcBef>
                <a:spcPct val="0"/>
              </a:spcBef>
            </a:pPr>
            <a:r>
              <a:rPr lang="en-US" altLang="en-US" sz="2400" dirty="0" smtClean="0"/>
              <a:t>Each video formats support various resolutions and color presentation. The following are the well-known video formats</a:t>
            </a:r>
            <a:endParaRPr lang="en-US" altLang="en-US" sz="2400" dirty="0" smtClean="0"/>
          </a:p>
          <a:p>
            <a:pPr marL="177800" indent="-177800" eaLnBrk="1" hangingPunct="1">
              <a:lnSpc>
                <a:spcPct val="90000"/>
              </a:lnSpc>
              <a:spcBef>
                <a:spcPct val="0"/>
              </a:spcBef>
            </a:pPr>
            <a:r>
              <a:rPr lang="en-US" altLang="en-US" sz="2400" dirty="0" smtClean="0"/>
              <a:t>The Color Graphics Adaptor (CGA):</a:t>
            </a:r>
            <a:endParaRPr lang="en-US" altLang="en-US" sz="2400" dirty="0" smtClean="0"/>
          </a:p>
          <a:p>
            <a:pPr marL="457200" lvl="1" indent="-165100" eaLnBrk="1" hangingPunct="1">
              <a:lnSpc>
                <a:spcPct val="90000"/>
              </a:lnSpc>
              <a:spcBef>
                <a:spcPct val="0"/>
              </a:spcBef>
            </a:pPr>
            <a:r>
              <a:rPr lang="en-US" altLang="en-US" sz="2200" dirty="0" smtClean="0"/>
              <a:t>Has a resolution of 320 x 200 pixels with simultaneous display of four colors</a:t>
            </a:r>
            <a:endParaRPr lang="en-US" altLang="en-US" sz="2200" dirty="0" smtClean="0"/>
          </a:p>
          <a:p>
            <a:pPr marL="457200" lvl="1" indent="-165100" eaLnBrk="1" hangingPunct="1">
              <a:lnSpc>
                <a:spcPct val="90000"/>
              </a:lnSpc>
              <a:spcBef>
                <a:spcPct val="0"/>
              </a:spcBef>
            </a:pPr>
            <a:r>
              <a:rPr lang="en-US" altLang="en-US" sz="2200" dirty="0" smtClean="0"/>
              <a:t>What is the necessary storage capacity per frame?</a:t>
            </a:r>
            <a:endParaRPr lang="en-US" altLang="en-US" sz="2200" dirty="0" smtClean="0"/>
          </a:p>
          <a:p>
            <a:pPr marL="177800" indent="-177800" eaLnBrk="1" hangingPunct="1">
              <a:lnSpc>
                <a:spcPct val="90000"/>
              </a:lnSpc>
              <a:spcBef>
                <a:spcPct val="0"/>
              </a:spcBef>
            </a:pPr>
            <a:r>
              <a:rPr lang="en-US" altLang="en-US" sz="2400" dirty="0" smtClean="0"/>
              <a:t>The Enhanced Graphics Adaptor (EGA):</a:t>
            </a:r>
            <a:endParaRPr lang="en-US" altLang="en-US" sz="2400" dirty="0" smtClean="0"/>
          </a:p>
          <a:p>
            <a:pPr marL="457200" lvl="1" indent="-165100" eaLnBrk="1" hangingPunct="1">
              <a:lnSpc>
                <a:spcPct val="90000"/>
              </a:lnSpc>
              <a:spcBef>
                <a:spcPct val="0"/>
              </a:spcBef>
            </a:pPr>
            <a:r>
              <a:rPr lang="en-US" altLang="en-US" sz="2200" dirty="0" smtClean="0"/>
              <a:t>Supports display resolution of 640 x 350 pixels with 16 simultaneous display colors</a:t>
            </a:r>
            <a:endParaRPr lang="en-US" altLang="en-US" sz="2200" dirty="0" smtClean="0"/>
          </a:p>
          <a:p>
            <a:pPr marL="457200" lvl="1" indent="-165100" eaLnBrk="1" hangingPunct="1">
              <a:lnSpc>
                <a:spcPct val="90000"/>
              </a:lnSpc>
              <a:spcBef>
                <a:spcPct val="0"/>
              </a:spcBef>
            </a:pPr>
            <a:r>
              <a:rPr lang="en-US" altLang="en-US" sz="2200" dirty="0" smtClean="0"/>
              <a:t>What is the necessary storage capacity per frame?</a:t>
            </a:r>
            <a:endParaRPr lang="en-US" altLang="en-US" sz="2200" dirty="0" smtClean="0"/>
          </a:p>
          <a:p>
            <a:pPr marL="177800" indent="-177800" eaLnBrk="1" hangingPunct="1">
              <a:lnSpc>
                <a:spcPct val="90000"/>
              </a:lnSpc>
              <a:spcBef>
                <a:spcPct val="0"/>
              </a:spcBef>
            </a:pPr>
            <a:r>
              <a:rPr lang="en-US" altLang="en-US" sz="2400" dirty="0" smtClean="0"/>
              <a:t>The Video Graphics Array (VGA):</a:t>
            </a:r>
            <a:endParaRPr lang="en-US" altLang="en-US" sz="2400" dirty="0" smtClean="0"/>
          </a:p>
          <a:p>
            <a:pPr marL="457200" lvl="1" indent="-165100" eaLnBrk="1" hangingPunct="1">
              <a:lnSpc>
                <a:spcPct val="90000"/>
              </a:lnSpc>
              <a:spcBef>
                <a:spcPct val="0"/>
              </a:spcBef>
            </a:pPr>
            <a:r>
              <a:rPr lang="en-US" altLang="en-US" sz="2200" dirty="0" smtClean="0"/>
              <a:t>Works mostly with a resolution of 640 x 480 pixels with 256 simultaneous display colors</a:t>
            </a:r>
            <a:endParaRPr lang="en-US" altLang="en-US" sz="2200" dirty="0" smtClean="0"/>
          </a:p>
          <a:p>
            <a:pPr marL="457200" lvl="1" indent="-165100" eaLnBrk="1" hangingPunct="1">
              <a:lnSpc>
                <a:spcPct val="90000"/>
              </a:lnSpc>
              <a:spcBef>
                <a:spcPct val="0"/>
              </a:spcBef>
            </a:pPr>
            <a:r>
              <a:rPr lang="en-US" altLang="en-US" sz="2200" dirty="0" smtClean="0"/>
              <a:t>What the necessary storage capacity per frame ?</a:t>
            </a:r>
            <a:endParaRPr lang="en-US" altLang="en-US" sz="2200" dirty="0" smtClean="0"/>
          </a:p>
          <a:p>
            <a:pPr marL="177800" indent="-177800" eaLnBrk="1" hangingPunct="1">
              <a:lnSpc>
                <a:spcPct val="90000"/>
              </a:lnSpc>
              <a:spcBef>
                <a:spcPct val="0"/>
              </a:spcBef>
            </a:pPr>
            <a:r>
              <a:rPr lang="en-US" altLang="en-US" sz="2400" dirty="0" smtClean="0"/>
              <a:t>The Supper Video Graphics Array (SVGA): </a:t>
            </a:r>
            <a:endParaRPr lang="en-US" altLang="en-US" sz="2400" dirty="0" smtClean="0"/>
          </a:p>
          <a:p>
            <a:pPr marL="457200" lvl="1" indent="-165100" eaLnBrk="1" hangingPunct="1">
              <a:lnSpc>
                <a:spcPct val="90000"/>
              </a:lnSpc>
              <a:spcBef>
                <a:spcPct val="0"/>
              </a:spcBef>
            </a:pPr>
            <a:r>
              <a:rPr lang="en-US" altLang="en-US" sz="2200" dirty="0" smtClean="0"/>
              <a:t>Can present 256 colors at a resolution of 1024 x 768 pixels.</a:t>
            </a:r>
            <a:endParaRPr lang="en-US" altLang="en-US" sz="2200" dirty="0" smtClean="0"/>
          </a:p>
          <a:p>
            <a:pPr marL="457200" lvl="1" indent="-165100" eaLnBrk="1" hangingPunct="1">
              <a:lnSpc>
                <a:spcPct val="90000"/>
              </a:lnSpc>
              <a:spcBef>
                <a:spcPct val="0"/>
              </a:spcBef>
            </a:pPr>
            <a:r>
              <a:rPr lang="en-US" altLang="en-US" sz="2200" dirty="0" smtClean="0"/>
              <a:t>What is the necessary storage capacity per frame?</a:t>
            </a:r>
            <a:endParaRPr lang="en-US" altLang="en-US" sz="2200" dirty="0" smtClean="0"/>
          </a:p>
          <a:p>
            <a:pPr marL="457200" lvl="1" indent="-165100" eaLnBrk="1" hangingPunct="1">
              <a:lnSpc>
                <a:spcPct val="90000"/>
              </a:lnSpc>
              <a:spcBef>
                <a:spcPct val="0"/>
              </a:spcBef>
            </a:pPr>
            <a:r>
              <a:rPr lang="en-US" altLang="en-US" sz="2200" dirty="0" smtClean="0"/>
              <a:t>Other SVGA modes include 1280 x 1024 pixels and 1600 x 1280 pixels.</a:t>
            </a:r>
            <a:endParaRPr lang="en-US" altLang="en-US" sz="2200" dirty="0" smtClean="0"/>
          </a:p>
          <a:p>
            <a:pPr marL="457200" lvl="1" indent="-165100" eaLnBrk="1" hangingPunct="1">
              <a:lnSpc>
                <a:spcPct val="90000"/>
              </a:lnSpc>
            </a:pPr>
            <a:endParaRPr lang="en-US" altLang="en-US" sz="900" dirty="0" smtClean="0"/>
          </a:p>
        </p:txBody>
      </p:sp>
      <p:sp>
        <p:nvSpPr>
          <p:cNvPr id="52228"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4B0D1C7-0D15-4276-B789-1FB216D6EBD5}"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a:xfrm>
            <a:off x="533400" y="304800"/>
            <a:ext cx="7772400" cy="685800"/>
          </a:xfrm>
        </p:spPr>
        <p:txBody>
          <a:bodyPr/>
          <a:lstStyle/>
          <a:p>
            <a:r>
              <a:rPr lang="en-US" altLang="en-US" smtClean="0"/>
              <a:t>Exercise </a:t>
            </a:r>
            <a:endParaRPr lang="en-US" altLang="en-US" smtClean="0"/>
          </a:p>
        </p:txBody>
      </p:sp>
      <p:sp>
        <p:nvSpPr>
          <p:cNvPr id="53251" name="Content Placeholder 2"/>
          <p:cNvSpPr>
            <a:spLocks noGrp="1"/>
          </p:cNvSpPr>
          <p:nvPr>
            <p:ph idx="1"/>
          </p:nvPr>
        </p:nvSpPr>
        <p:spPr>
          <a:xfrm>
            <a:off x="228600" y="1066800"/>
            <a:ext cx="8534400" cy="5181600"/>
          </a:xfrm>
        </p:spPr>
        <p:txBody>
          <a:bodyPr/>
          <a:lstStyle/>
          <a:p>
            <a:r>
              <a:rPr lang="en-US" altLang="en-US" sz="2800" dirty="0" smtClean="0"/>
              <a:t>Suppose we have 24 bits per pixel available for a color image. We also note that humans are more sensitive to red and green colors than to blue, by a factor of approximately 1.5 times. How may we design a simple color representation to make use of the bits available?</a:t>
            </a:r>
            <a:endParaRPr lang="en-US" altLang="en-US" sz="2800" dirty="0" smtClean="0"/>
          </a:p>
          <a:p>
            <a:r>
              <a:rPr lang="en-US" altLang="en-US" sz="2800" dirty="0" smtClean="0"/>
              <a:t>Quite a simple scheme:</a:t>
            </a:r>
            <a:endParaRPr lang="en-US" altLang="en-US" sz="2800" dirty="0" smtClean="0"/>
          </a:p>
          <a:p>
            <a:pPr lvl="1"/>
            <a:r>
              <a:rPr lang="en-US" altLang="en-US" sz="2400" dirty="0" smtClean="0"/>
              <a:t>Since Blue is less perceptually important use less bits to represent blue color.  Use proportionately more bits for red and green rather than blue </a:t>
            </a:r>
            <a:endParaRPr lang="en-US" altLang="en-US" sz="2400" dirty="0" smtClean="0"/>
          </a:p>
          <a:p>
            <a:pPr lvl="1"/>
            <a:r>
              <a:rPr lang="en-US" altLang="en-US" sz="2400" dirty="0" smtClean="0"/>
              <a:t>Therefore Red and Green use 9 bits each and Blue 6 bits to represent pixel values </a:t>
            </a:r>
            <a:endParaRPr lang="en-US" altLang="en-US" sz="2400" dirty="0" smtClean="0"/>
          </a:p>
          <a:p>
            <a:pPr lvl="1"/>
            <a:r>
              <a:rPr lang="en-US" altLang="en-US" sz="2400" dirty="0" smtClean="0"/>
              <a:t>Need to quantize at different levels for blue and Red/green</a:t>
            </a:r>
            <a:endParaRPr lang="en-US" altLang="en-US" sz="2400" dirty="0" smtClean="0"/>
          </a:p>
        </p:txBody>
      </p:sp>
      <p:sp>
        <p:nvSpPr>
          <p:cNvPr id="53252"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4AFE285-BD5B-430A-9DD5-ECB36F12914A}" type="slidenum">
              <a:rPr lang="en-US" altLang="en-US" sz="1400" smtClean="0"/>
            </a:fld>
            <a:endParaRPr lang="en-US" altLang="en-US" sz="1400" smtClean="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5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25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25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ctrTitle"/>
          </p:nvPr>
        </p:nvSpPr>
        <p:spPr/>
        <p:txBody>
          <a:bodyPr/>
          <a:lstStyle/>
          <a:p>
            <a:pPr eaLnBrk="1" hangingPunct="1"/>
            <a:r>
              <a:rPr lang="en-US" altLang="en-US" smtClean="0"/>
              <a:t>Multimedia Data Compression </a:t>
            </a:r>
            <a:endParaRPr lang="en-US" altLang="en-US" smtClean="0"/>
          </a:p>
        </p:txBody>
      </p:sp>
      <p:sp>
        <p:nvSpPr>
          <p:cNvPr id="54276"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C34C26DD-A7AB-4F3D-8793-31930FC60E4F}"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304800"/>
            <a:ext cx="8229600" cy="381000"/>
          </a:xfrm>
        </p:spPr>
        <p:txBody>
          <a:bodyPr/>
          <a:lstStyle/>
          <a:p>
            <a:pPr eaLnBrk="1" hangingPunct="1"/>
            <a:r>
              <a:rPr lang="en-US" altLang="en-US" sz="4000" smtClean="0"/>
              <a:t>Multimedia Data Compression</a:t>
            </a:r>
            <a:endParaRPr lang="en-US" altLang="en-US" sz="4000" smtClean="0"/>
          </a:p>
        </p:txBody>
      </p:sp>
      <p:sp>
        <p:nvSpPr>
          <p:cNvPr id="55299" name="Rectangle 3"/>
          <p:cNvSpPr>
            <a:spLocks noGrp="1" noChangeArrowheads="1"/>
          </p:cNvSpPr>
          <p:nvPr>
            <p:ph type="body" idx="1"/>
          </p:nvPr>
        </p:nvSpPr>
        <p:spPr>
          <a:xfrm>
            <a:off x="228600" y="914400"/>
            <a:ext cx="8610600" cy="5715000"/>
          </a:xfrm>
        </p:spPr>
        <p:txBody>
          <a:bodyPr/>
          <a:lstStyle/>
          <a:p>
            <a:pPr marL="113030" indent="-113030" eaLnBrk="1" hangingPunct="1"/>
            <a:r>
              <a:rPr lang="en-US" altLang="en-US" sz="2800" dirty="0" smtClean="0"/>
              <a:t>Data compression is about finding ways to represent the content in fewer bits or bytes</a:t>
            </a:r>
            <a:endParaRPr lang="en-US" altLang="en-US" sz="2800" dirty="0" smtClean="0"/>
          </a:p>
          <a:p>
            <a:pPr marL="341630" lvl="1" indent="-114300" eaLnBrk="1" hangingPunct="1"/>
            <a:r>
              <a:rPr lang="en-US" altLang="en-US" sz="2400" dirty="0" smtClean="0"/>
              <a:t>It is the process of encoding information using fewer bits</a:t>
            </a:r>
            <a:endParaRPr lang="en-US" altLang="en-US" sz="2400" dirty="0" smtClean="0"/>
          </a:p>
          <a:p>
            <a:pPr marL="341630" lvl="1" indent="-114300" eaLnBrk="1" hangingPunct="1"/>
            <a:r>
              <a:rPr lang="en-US" altLang="en-US" sz="2400" dirty="0" smtClean="0"/>
              <a:t>For example, the </a:t>
            </a:r>
            <a:r>
              <a:rPr lang="en-US" altLang="en-US" sz="2400" b="1" dirty="0" smtClean="0"/>
              <a:t>ZIP file format</a:t>
            </a:r>
            <a:r>
              <a:rPr lang="en-US" altLang="en-US" sz="2400" dirty="0" smtClean="0"/>
              <a:t>, which provides compression, also acts as an archiver, storing many source files in a single destination output file.</a:t>
            </a:r>
            <a:endParaRPr lang="en-US" altLang="en-US" sz="2400" dirty="0" smtClean="0"/>
          </a:p>
          <a:p>
            <a:pPr marL="113030" indent="-113030" eaLnBrk="1" hangingPunct="1"/>
            <a:r>
              <a:rPr lang="en-US" altLang="en-US" sz="2800" dirty="0" smtClean="0"/>
              <a:t>As with any communication, compressed data communication only works when both the </a:t>
            </a:r>
            <a:r>
              <a:rPr lang="en-US" altLang="en-US" sz="2800" b="1" dirty="0" smtClean="0"/>
              <a:t>sender and receiver</a:t>
            </a:r>
            <a:r>
              <a:rPr lang="en-US" altLang="en-US" sz="2800" dirty="0" smtClean="0"/>
              <a:t> of the information understand the encoding scheme. </a:t>
            </a:r>
            <a:endParaRPr lang="en-US" altLang="en-US" sz="2800" dirty="0" smtClean="0"/>
          </a:p>
          <a:p>
            <a:pPr marL="341630" lvl="1" indent="-114300" eaLnBrk="1" hangingPunct="1"/>
            <a:r>
              <a:rPr lang="en-US" altLang="en-US" sz="2400" dirty="0" smtClean="0"/>
              <a:t>Thus, compressed data can only be understood if the decoding method is known by the receiver.</a:t>
            </a:r>
            <a:endParaRPr lang="en-US" altLang="en-US" sz="2400" dirty="0" smtClean="0"/>
          </a:p>
          <a:p>
            <a:pPr lvl="4" eaLnBrk="1" hangingPunct="1"/>
            <a:endParaRPr lang="en-US" altLang="en-US" sz="500" dirty="0" smtClean="0"/>
          </a:p>
        </p:txBody>
      </p:sp>
      <p:sp>
        <p:nvSpPr>
          <p:cNvPr id="55300"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6D88CA7-0AA8-4E15-9A37-78F60370DA46}"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57200" y="350838"/>
            <a:ext cx="8229600" cy="563562"/>
          </a:xfrm>
        </p:spPr>
        <p:txBody>
          <a:bodyPr/>
          <a:lstStyle/>
          <a:p>
            <a:pPr eaLnBrk="1" hangingPunct="1"/>
            <a:r>
              <a:rPr lang="en-US" altLang="en-US" sz="4000" dirty="0" smtClean="0"/>
              <a:t>Is compression useful?</a:t>
            </a:r>
            <a:endParaRPr lang="en-US" altLang="en-US" sz="4000" dirty="0" smtClean="0"/>
          </a:p>
        </p:txBody>
      </p:sp>
      <p:sp>
        <p:nvSpPr>
          <p:cNvPr id="56323" name="Rectangle 3"/>
          <p:cNvSpPr>
            <a:spLocks noGrp="1" noChangeArrowheads="1"/>
          </p:cNvSpPr>
          <p:nvPr>
            <p:ph type="body" idx="1"/>
          </p:nvPr>
        </p:nvSpPr>
        <p:spPr>
          <a:xfrm>
            <a:off x="228600" y="990600"/>
            <a:ext cx="8763000" cy="5638800"/>
          </a:xfrm>
        </p:spPr>
        <p:txBody>
          <a:bodyPr/>
          <a:lstStyle/>
          <a:p>
            <a:pPr marL="168275" indent="-168275" eaLnBrk="1" hangingPunct="1"/>
            <a:r>
              <a:rPr lang="en-US" altLang="en-US" sz="2400" dirty="0" smtClean="0"/>
              <a:t>Compression is useful because it helps reduce the consumption of resources, such as </a:t>
            </a:r>
            <a:r>
              <a:rPr lang="en-US" altLang="en-US" sz="2400" b="1" dirty="0" smtClean="0"/>
              <a:t>hard disk space</a:t>
            </a:r>
            <a:r>
              <a:rPr lang="en-US" altLang="en-US" sz="2400" dirty="0" smtClean="0"/>
              <a:t> or </a:t>
            </a:r>
            <a:r>
              <a:rPr lang="en-US" altLang="en-US" sz="2400" b="1" dirty="0" smtClean="0"/>
              <a:t>transmission bandwidth</a:t>
            </a:r>
            <a:r>
              <a:rPr lang="en-US" altLang="en-US" sz="2800" dirty="0" smtClean="0"/>
              <a:t>. </a:t>
            </a:r>
            <a:endParaRPr lang="en-US" altLang="en-US" sz="2800" dirty="0" smtClean="0"/>
          </a:p>
          <a:p>
            <a:pPr marL="463550" lvl="1" indent="-180975" eaLnBrk="1" hangingPunct="1"/>
            <a:r>
              <a:rPr lang="en-US" altLang="en-US" sz="2400" dirty="0" smtClean="0"/>
              <a:t>save storage space requirement: handy for storing files as they take up less room.</a:t>
            </a:r>
            <a:endParaRPr lang="en-US" altLang="en-US" sz="2400" dirty="0" smtClean="0"/>
          </a:p>
          <a:p>
            <a:pPr marL="463550" lvl="1" indent="-180975" eaLnBrk="1" hangingPunct="1"/>
            <a:r>
              <a:rPr lang="en-US" altLang="en-US" sz="2400" dirty="0" smtClean="0"/>
              <a:t>speed up document transmission time: convenient for transferring files across the Internet, as smaller files transfer faster.</a:t>
            </a:r>
            <a:endParaRPr lang="en-US" altLang="en-US" sz="900" dirty="0" smtClean="0"/>
          </a:p>
          <a:p>
            <a:pPr marL="168275" indent="-168275" eaLnBrk="1" hangingPunct="1"/>
            <a:r>
              <a:rPr lang="en-US" altLang="en-US" sz="2400" dirty="0" smtClean="0"/>
              <a:t>On the downside, compressed data must be decompressed to be used, and this extra processing may be harmful to some applications. </a:t>
            </a:r>
            <a:endParaRPr lang="en-US" altLang="en-US" sz="2400" dirty="0" smtClean="0"/>
          </a:p>
          <a:p>
            <a:pPr marL="463550" lvl="1" indent="-180975" eaLnBrk="1" hangingPunct="1"/>
            <a:r>
              <a:rPr lang="en-US" altLang="en-US" sz="2400" dirty="0" smtClean="0"/>
              <a:t>For instance, a compression scheme for video may require expensive hardware for the video to be decompressed fast enough to be viewed as it's being decompressed </a:t>
            </a:r>
            <a:endParaRPr lang="en-US" altLang="en-US" sz="2400" dirty="0" smtClean="0"/>
          </a:p>
          <a:p>
            <a:pPr marL="463550" lvl="1" indent="-180975" eaLnBrk="1" hangingPunct="1"/>
            <a:r>
              <a:rPr lang="en-US" altLang="en-US" sz="2400" dirty="0" smtClean="0"/>
              <a:t>The option of decompressing the video in full before watching it may be inconvenient, and requires storage space for the decompressed video. </a:t>
            </a:r>
            <a:endParaRPr lang="en-US" altLang="en-US" sz="2400" dirty="0" smtClean="0"/>
          </a:p>
        </p:txBody>
      </p:sp>
      <p:sp>
        <p:nvSpPr>
          <p:cNvPr id="56324"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40EB6F2-D222-499F-928A-E7358E46708C}"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274638"/>
            <a:ext cx="8229600" cy="792162"/>
          </a:xfrm>
        </p:spPr>
        <p:txBody>
          <a:bodyPr/>
          <a:lstStyle/>
          <a:p>
            <a:pPr eaLnBrk="1" hangingPunct="1"/>
            <a:r>
              <a:rPr lang="en-US" altLang="en-US" smtClean="0"/>
              <a:t>Trade offs in Data Compression</a:t>
            </a:r>
            <a:endParaRPr lang="en-US" altLang="en-US" smtClean="0"/>
          </a:p>
        </p:txBody>
      </p:sp>
      <p:sp>
        <p:nvSpPr>
          <p:cNvPr id="57347" name="Rectangle 3"/>
          <p:cNvSpPr>
            <a:spLocks noGrp="1" noChangeArrowheads="1"/>
          </p:cNvSpPr>
          <p:nvPr>
            <p:ph type="body" idx="1"/>
          </p:nvPr>
        </p:nvSpPr>
        <p:spPr>
          <a:xfrm>
            <a:off x="457200" y="1219200"/>
            <a:ext cx="8382000" cy="5029200"/>
          </a:xfrm>
        </p:spPr>
        <p:txBody>
          <a:bodyPr/>
          <a:lstStyle/>
          <a:p>
            <a:pPr marL="228600" indent="-228600" eaLnBrk="1" hangingPunct="1">
              <a:buFontTx/>
              <a:buNone/>
            </a:pPr>
            <a:r>
              <a:rPr lang="en-US" altLang="en-US" sz="2800" dirty="0" smtClean="0"/>
              <a:t>The design of data compression schemes therefore involves trade-offs among various factors, including </a:t>
            </a:r>
            <a:endParaRPr lang="en-US" altLang="en-US" sz="2800" dirty="0" smtClean="0"/>
          </a:p>
          <a:p>
            <a:pPr marL="228600" indent="-228600" eaLnBrk="1" hangingPunct="1"/>
            <a:r>
              <a:rPr lang="en-US" altLang="en-US" sz="2800" dirty="0" smtClean="0"/>
              <a:t>the degree of compression</a:t>
            </a:r>
            <a:endParaRPr lang="en-US" altLang="en-US" sz="2800" dirty="0" smtClean="0"/>
          </a:p>
          <a:p>
            <a:pPr lvl="1" eaLnBrk="1" hangingPunct="1"/>
            <a:r>
              <a:rPr lang="en-US" altLang="en-US" sz="2400" dirty="0" smtClean="0"/>
              <a:t>To what extent the data should be compressed?</a:t>
            </a:r>
            <a:endParaRPr lang="en-US" altLang="en-US" sz="2400" dirty="0" smtClean="0"/>
          </a:p>
          <a:p>
            <a:pPr marL="228600" indent="-228600" eaLnBrk="1" hangingPunct="1"/>
            <a:r>
              <a:rPr lang="en-US" altLang="en-US" sz="2800" dirty="0" smtClean="0"/>
              <a:t>the amount of distortion introduced</a:t>
            </a:r>
            <a:endParaRPr lang="en-US" altLang="en-US" sz="2800" dirty="0" smtClean="0"/>
          </a:p>
          <a:p>
            <a:pPr lvl="1" eaLnBrk="1" hangingPunct="1"/>
            <a:r>
              <a:rPr lang="en-US" altLang="en-US" sz="2400" dirty="0" smtClean="0"/>
              <a:t>To what extent quality loss is tolerated?</a:t>
            </a:r>
            <a:endParaRPr lang="en-US" altLang="en-US" sz="2400" dirty="0" smtClean="0"/>
          </a:p>
          <a:p>
            <a:pPr marL="228600" indent="-228600" eaLnBrk="1" hangingPunct="1"/>
            <a:r>
              <a:rPr lang="en-US" altLang="en-US" sz="2800" dirty="0" smtClean="0"/>
              <a:t> the computational resources required to compress and decompress the data.</a:t>
            </a:r>
            <a:endParaRPr lang="en-US" altLang="en-US" sz="2800" dirty="0" smtClean="0"/>
          </a:p>
          <a:p>
            <a:pPr lvl="1" eaLnBrk="1" hangingPunct="1"/>
            <a:r>
              <a:rPr lang="en-US" altLang="en-US" sz="2400" dirty="0" smtClean="0"/>
              <a:t>Do we have enough memory and processing power required for compressing and decompressing the data?</a:t>
            </a:r>
            <a:endParaRPr lang="en-US" altLang="en-US" sz="2400" dirty="0" smtClean="0"/>
          </a:p>
          <a:p>
            <a:pPr marL="228600" indent="-228600" eaLnBrk="1" hangingPunct="1"/>
            <a:endParaRPr lang="en-US" altLang="en-US" sz="2800" dirty="0" smtClean="0"/>
          </a:p>
        </p:txBody>
      </p:sp>
      <p:sp>
        <p:nvSpPr>
          <p:cNvPr id="57348"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B568263-F5B8-43AB-8608-4375EC6000FD}"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4476750" y="1019175"/>
            <a:ext cx="3905250" cy="4619625"/>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58371" name="Rectangle 3"/>
          <p:cNvSpPr>
            <a:spLocks noChangeArrowheads="1"/>
          </p:cNvSpPr>
          <p:nvPr/>
        </p:nvSpPr>
        <p:spPr bwMode="auto">
          <a:xfrm>
            <a:off x="428625" y="1028700"/>
            <a:ext cx="3838575" cy="4619625"/>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58372" name="Rectangle 4"/>
          <p:cNvSpPr>
            <a:spLocks noGrp="1" noChangeArrowheads="1"/>
          </p:cNvSpPr>
          <p:nvPr>
            <p:ph type="title"/>
          </p:nvPr>
        </p:nvSpPr>
        <p:spPr>
          <a:xfrm>
            <a:off x="457200" y="274638"/>
            <a:ext cx="8229600" cy="563562"/>
          </a:xfrm>
        </p:spPr>
        <p:txBody>
          <a:bodyPr/>
          <a:lstStyle/>
          <a:p>
            <a:pPr eaLnBrk="1" hangingPunct="1"/>
            <a:r>
              <a:rPr lang="en-US" altLang="en-US" sz="4000" smtClean="0"/>
              <a:t>Types of Compression</a:t>
            </a:r>
            <a:endParaRPr lang="en-US" altLang="en-US" sz="4000" smtClean="0"/>
          </a:p>
        </p:txBody>
      </p:sp>
      <p:sp>
        <p:nvSpPr>
          <p:cNvPr id="58373" name="Rectangle 5"/>
          <p:cNvSpPr>
            <a:spLocks noGrp="1" noChangeArrowheads="1"/>
          </p:cNvSpPr>
          <p:nvPr>
            <p:ph type="body" sz="half" idx="1"/>
          </p:nvPr>
        </p:nvSpPr>
        <p:spPr>
          <a:xfrm>
            <a:off x="533400" y="1028700"/>
            <a:ext cx="3810000" cy="466725"/>
          </a:xfrm>
        </p:spPr>
        <p:txBody>
          <a:bodyPr/>
          <a:lstStyle/>
          <a:p>
            <a:pPr algn="ctr" eaLnBrk="1" hangingPunct="1">
              <a:buFontTx/>
              <a:buNone/>
            </a:pPr>
            <a:r>
              <a:rPr lang="en-US" altLang="en-US" smtClean="0"/>
              <a:t>Lossless Compression </a:t>
            </a:r>
            <a:endParaRPr lang="en-US" altLang="en-US" smtClean="0"/>
          </a:p>
        </p:txBody>
      </p:sp>
      <p:sp>
        <p:nvSpPr>
          <p:cNvPr id="58374" name="Rectangle 6"/>
          <p:cNvSpPr>
            <a:spLocks noGrp="1" noChangeArrowheads="1"/>
          </p:cNvSpPr>
          <p:nvPr>
            <p:ph type="body" sz="half" idx="2"/>
          </p:nvPr>
        </p:nvSpPr>
        <p:spPr>
          <a:xfrm>
            <a:off x="4495800" y="1028700"/>
            <a:ext cx="3810000" cy="476250"/>
          </a:xfrm>
        </p:spPr>
        <p:txBody>
          <a:bodyPr/>
          <a:lstStyle/>
          <a:p>
            <a:pPr algn="ctr" eaLnBrk="1" hangingPunct="1">
              <a:buFontTx/>
              <a:buNone/>
            </a:pPr>
            <a:r>
              <a:rPr lang="en-US" altLang="en-US" smtClean="0"/>
              <a:t>Lossy Compression</a:t>
            </a:r>
            <a:endParaRPr lang="en-US" altLang="en-US" smtClean="0"/>
          </a:p>
        </p:txBody>
      </p:sp>
      <p:sp>
        <p:nvSpPr>
          <p:cNvPr id="58375" name="Rectangle 7"/>
          <p:cNvSpPr>
            <a:spLocks noChangeArrowheads="1"/>
          </p:cNvSpPr>
          <p:nvPr/>
        </p:nvSpPr>
        <p:spPr bwMode="auto">
          <a:xfrm>
            <a:off x="1905000" y="1905000"/>
            <a:ext cx="495300" cy="447675"/>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400">
                <a:latin typeface="Comic Sans MS" panose="030F0702030302020204" pitchFamily="66" charset="0"/>
              </a:rPr>
              <a:t>M</a:t>
            </a:r>
            <a:endParaRPr lang="en-US" altLang="en-US" sz="1400">
              <a:latin typeface="Comic Sans MS" panose="030F0702030302020204" pitchFamily="66" charset="0"/>
            </a:endParaRPr>
          </a:p>
        </p:txBody>
      </p:sp>
      <p:sp>
        <p:nvSpPr>
          <p:cNvPr id="58376" name="Rectangle 8"/>
          <p:cNvSpPr>
            <a:spLocks noChangeArrowheads="1"/>
          </p:cNvSpPr>
          <p:nvPr/>
        </p:nvSpPr>
        <p:spPr bwMode="auto">
          <a:xfrm>
            <a:off x="1895475" y="3419475"/>
            <a:ext cx="495300" cy="447675"/>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400">
                <a:latin typeface="Comic Sans MS" panose="030F0702030302020204" pitchFamily="66" charset="0"/>
              </a:rPr>
              <a:t>m</a:t>
            </a:r>
            <a:endParaRPr lang="en-US" altLang="en-US" sz="1400">
              <a:latin typeface="Comic Sans MS" panose="030F0702030302020204" pitchFamily="66" charset="0"/>
            </a:endParaRPr>
          </a:p>
        </p:txBody>
      </p:sp>
      <p:sp>
        <p:nvSpPr>
          <p:cNvPr id="58377" name="Rectangle 9"/>
          <p:cNvSpPr>
            <a:spLocks noChangeArrowheads="1"/>
          </p:cNvSpPr>
          <p:nvPr/>
        </p:nvSpPr>
        <p:spPr bwMode="auto">
          <a:xfrm>
            <a:off x="1323975" y="2667000"/>
            <a:ext cx="1657350" cy="266700"/>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400">
                <a:latin typeface="Comic Sans MS" panose="030F0702030302020204" pitchFamily="66" charset="0"/>
              </a:rPr>
              <a:t>Lossless Compress</a:t>
            </a:r>
            <a:endParaRPr lang="en-US" altLang="en-US" sz="1400">
              <a:latin typeface="Comic Sans MS" panose="030F0702030302020204" pitchFamily="66" charset="0"/>
            </a:endParaRPr>
          </a:p>
        </p:txBody>
      </p:sp>
      <p:sp>
        <p:nvSpPr>
          <p:cNvPr id="58378" name="Line 10"/>
          <p:cNvSpPr>
            <a:spLocks noChangeShapeType="1"/>
          </p:cNvSpPr>
          <p:nvPr/>
        </p:nvSpPr>
        <p:spPr bwMode="auto">
          <a:xfrm flipH="1">
            <a:off x="2152650" y="2352675"/>
            <a:ext cx="0" cy="304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8379" name="Line 11"/>
          <p:cNvSpPr>
            <a:spLocks noChangeShapeType="1"/>
          </p:cNvSpPr>
          <p:nvPr/>
        </p:nvSpPr>
        <p:spPr bwMode="auto">
          <a:xfrm>
            <a:off x="2152650" y="2933700"/>
            <a:ext cx="0" cy="4953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8380" name="Rectangle 12"/>
          <p:cNvSpPr>
            <a:spLocks noChangeArrowheads="1"/>
          </p:cNvSpPr>
          <p:nvPr/>
        </p:nvSpPr>
        <p:spPr bwMode="auto">
          <a:xfrm>
            <a:off x="1885950" y="4943475"/>
            <a:ext cx="495300" cy="447675"/>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400">
                <a:latin typeface="Comic Sans MS" panose="030F0702030302020204" pitchFamily="66" charset="0"/>
              </a:rPr>
              <a:t>M</a:t>
            </a:r>
            <a:endParaRPr lang="en-US" altLang="en-US" sz="1400">
              <a:latin typeface="Comic Sans MS" panose="030F0702030302020204" pitchFamily="66" charset="0"/>
            </a:endParaRPr>
          </a:p>
        </p:txBody>
      </p:sp>
      <p:sp>
        <p:nvSpPr>
          <p:cNvPr id="58381" name="Rectangle 13"/>
          <p:cNvSpPr>
            <a:spLocks noChangeArrowheads="1"/>
          </p:cNvSpPr>
          <p:nvPr/>
        </p:nvSpPr>
        <p:spPr bwMode="auto">
          <a:xfrm>
            <a:off x="1609725" y="4181475"/>
            <a:ext cx="1057275" cy="304800"/>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400">
                <a:latin typeface="Comic Sans MS" panose="030F0702030302020204" pitchFamily="66" charset="0"/>
              </a:rPr>
              <a:t>Uncompress</a:t>
            </a:r>
            <a:endParaRPr lang="en-US" altLang="en-US" sz="1400">
              <a:latin typeface="Comic Sans MS" panose="030F0702030302020204" pitchFamily="66" charset="0"/>
            </a:endParaRPr>
          </a:p>
        </p:txBody>
      </p:sp>
      <p:sp>
        <p:nvSpPr>
          <p:cNvPr id="58382" name="Line 14"/>
          <p:cNvSpPr>
            <a:spLocks noChangeShapeType="1"/>
          </p:cNvSpPr>
          <p:nvPr/>
        </p:nvSpPr>
        <p:spPr bwMode="auto">
          <a:xfrm flipH="1">
            <a:off x="2143125" y="3876675"/>
            <a:ext cx="0" cy="304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8383" name="Line 15"/>
          <p:cNvSpPr>
            <a:spLocks noChangeShapeType="1"/>
          </p:cNvSpPr>
          <p:nvPr/>
        </p:nvSpPr>
        <p:spPr bwMode="auto">
          <a:xfrm>
            <a:off x="2143125" y="4495800"/>
            <a:ext cx="0" cy="4572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8384" name="Rectangle 16"/>
          <p:cNvSpPr>
            <a:spLocks noChangeArrowheads="1"/>
          </p:cNvSpPr>
          <p:nvPr/>
        </p:nvSpPr>
        <p:spPr bwMode="auto">
          <a:xfrm>
            <a:off x="5600700" y="1876425"/>
            <a:ext cx="495300" cy="447675"/>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400">
                <a:latin typeface="Comic Sans MS" panose="030F0702030302020204" pitchFamily="66" charset="0"/>
              </a:rPr>
              <a:t>M</a:t>
            </a:r>
            <a:endParaRPr lang="en-US" altLang="en-US" sz="1400">
              <a:latin typeface="Comic Sans MS" panose="030F0702030302020204" pitchFamily="66" charset="0"/>
            </a:endParaRPr>
          </a:p>
        </p:txBody>
      </p:sp>
      <p:sp>
        <p:nvSpPr>
          <p:cNvPr id="58385" name="Rectangle 17"/>
          <p:cNvSpPr>
            <a:spLocks noChangeArrowheads="1"/>
          </p:cNvSpPr>
          <p:nvPr/>
        </p:nvSpPr>
        <p:spPr bwMode="auto">
          <a:xfrm>
            <a:off x="5591175" y="3390900"/>
            <a:ext cx="495300" cy="447675"/>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400">
                <a:latin typeface="Comic Sans MS" panose="030F0702030302020204" pitchFamily="66" charset="0"/>
              </a:rPr>
              <a:t>m</a:t>
            </a:r>
            <a:endParaRPr lang="en-US" altLang="en-US" sz="1400">
              <a:latin typeface="Comic Sans MS" panose="030F0702030302020204" pitchFamily="66" charset="0"/>
            </a:endParaRPr>
          </a:p>
        </p:txBody>
      </p:sp>
      <p:sp>
        <p:nvSpPr>
          <p:cNvPr id="58386" name="Rectangle 18"/>
          <p:cNvSpPr>
            <a:spLocks noChangeArrowheads="1"/>
          </p:cNvSpPr>
          <p:nvPr/>
        </p:nvSpPr>
        <p:spPr bwMode="auto">
          <a:xfrm>
            <a:off x="5048250" y="2628900"/>
            <a:ext cx="1619250" cy="304800"/>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400">
                <a:latin typeface="Comic Sans MS" panose="030F0702030302020204" pitchFamily="66" charset="0"/>
              </a:rPr>
              <a:t>Compress with loss</a:t>
            </a:r>
            <a:endParaRPr lang="en-US" altLang="en-US" sz="1400">
              <a:latin typeface="Comic Sans MS" panose="030F0702030302020204" pitchFamily="66" charset="0"/>
            </a:endParaRPr>
          </a:p>
        </p:txBody>
      </p:sp>
      <p:sp>
        <p:nvSpPr>
          <p:cNvPr id="58387" name="Line 19"/>
          <p:cNvSpPr>
            <a:spLocks noChangeShapeType="1"/>
          </p:cNvSpPr>
          <p:nvPr/>
        </p:nvSpPr>
        <p:spPr bwMode="auto">
          <a:xfrm flipH="1">
            <a:off x="5848350" y="2324100"/>
            <a:ext cx="0" cy="304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8388" name="Line 20"/>
          <p:cNvSpPr>
            <a:spLocks noChangeShapeType="1"/>
          </p:cNvSpPr>
          <p:nvPr/>
        </p:nvSpPr>
        <p:spPr bwMode="auto">
          <a:xfrm>
            <a:off x="5848350" y="2943225"/>
            <a:ext cx="0" cy="4572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8389" name="Rectangle 21"/>
          <p:cNvSpPr>
            <a:spLocks noChangeArrowheads="1"/>
          </p:cNvSpPr>
          <p:nvPr/>
        </p:nvSpPr>
        <p:spPr bwMode="auto">
          <a:xfrm>
            <a:off x="5581650" y="4914900"/>
            <a:ext cx="495300" cy="447675"/>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400">
                <a:latin typeface="Comic Sans MS" panose="030F0702030302020204" pitchFamily="66" charset="0"/>
              </a:rPr>
              <a:t>M’</a:t>
            </a:r>
            <a:endParaRPr lang="en-US" altLang="en-US" sz="1400">
              <a:latin typeface="Comic Sans MS" panose="030F0702030302020204" pitchFamily="66" charset="0"/>
            </a:endParaRPr>
          </a:p>
        </p:txBody>
      </p:sp>
      <p:sp>
        <p:nvSpPr>
          <p:cNvPr id="58390" name="Rectangle 22"/>
          <p:cNvSpPr>
            <a:spLocks noChangeArrowheads="1"/>
          </p:cNvSpPr>
          <p:nvPr/>
        </p:nvSpPr>
        <p:spPr bwMode="auto">
          <a:xfrm>
            <a:off x="5305425" y="4152900"/>
            <a:ext cx="1057275" cy="304800"/>
          </a:xfrm>
          <a:prstGeom prst="rect">
            <a:avLst/>
          </a:prstGeom>
          <a:solidFill>
            <a:schemeClr val="accent1"/>
          </a:solidFill>
          <a:ln w="9525">
            <a:solidFill>
              <a:schemeClr val="tx1"/>
            </a:solidFill>
            <a:miter lim="800000"/>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400">
                <a:latin typeface="Comic Sans MS" panose="030F0702030302020204" pitchFamily="66" charset="0"/>
              </a:rPr>
              <a:t>Uncompress</a:t>
            </a:r>
            <a:endParaRPr lang="en-US" altLang="en-US" sz="1400">
              <a:latin typeface="Comic Sans MS" panose="030F0702030302020204" pitchFamily="66" charset="0"/>
            </a:endParaRPr>
          </a:p>
        </p:txBody>
      </p:sp>
      <p:sp>
        <p:nvSpPr>
          <p:cNvPr id="58391" name="Line 23"/>
          <p:cNvSpPr>
            <a:spLocks noChangeShapeType="1"/>
          </p:cNvSpPr>
          <p:nvPr/>
        </p:nvSpPr>
        <p:spPr bwMode="auto">
          <a:xfrm flipH="1">
            <a:off x="5838825" y="3848100"/>
            <a:ext cx="0" cy="3048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8392" name="Line 24"/>
          <p:cNvSpPr>
            <a:spLocks noChangeShapeType="1"/>
          </p:cNvSpPr>
          <p:nvPr/>
        </p:nvSpPr>
        <p:spPr bwMode="auto">
          <a:xfrm>
            <a:off x="5838825" y="4467225"/>
            <a:ext cx="0" cy="45720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8393" name="Rectangle 25"/>
          <p:cNvSpPr>
            <a:spLocks noChangeArrowheads="1"/>
          </p:cNvSpPr>
          <p:nvPr/>
        </p:nvSpPr>
        <p:spPr bwMode="auto">
          <a:xfrm>
            <a:off x="4086225" y="5467350"/>
            <a:ext cx="3810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buClr>
                <a:schemeClr val="accent2"/>
              </a:buClr>
              <a:buSzPct val="85000"/>
              <a:buFont typeface="ZapfDingbats"/>
              <a:buNone/>
            </a:pPr>
            <a:endParaRPr lang="en-US" altLang="en-US" sz="2400">
              <a:latin typeface="Comic Sans MS" panose="030F0702030302020204" pitchFamily="66" charset="0"/>
            </a:endParaRPr>
          </a:p>
        </p:txBody>
      </p:sp>
      <p:sp>
        <p:nvSpPr>
          <p:cNvPr id="58394" name="Text Box 26"/>
          <p:cNvSpPr txBox="1">
            <a:spLocks noChangeArrowheads="1"/>
          </p:cNvSpPr>
          <p:nvPr/>
        </p:nvSpPr>
        <p:spPr bwMode="auto">
          <a:xfrm>
            <a:off x="5661025" y="5630863"/>
            <a:ext cx="1841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400"/>
          </a:p>
        </p:txBody>
      </p:sp>
      <p:sp>
        <p:nvSpPr>
          <p:cNvPr id="58395" name="Text Box 27"/>
          <p:cNvSpPr txBox="1">
            <a:spLocks noChangeArrowheads="1"/>
          </p:cNvSpPr>
          <p:nvPr/>
        </p:nvSpPr>
        <p:spPr bwMode="auto">
          <a:xfrm>
            <a:off x="6775450" y="3429000"/>
            <a:ext cx="1530350" cy="46166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dirty="0">
                <a:latin typeface="Comic Sans MS" panose="030F0702030302020204" pitchFamily="66" charset="0"/>
              </a:rPr>
              <a:t>M’ </a:t>
            </a:r>
            <a:r>
              <a:rPr lang="en-US" altLang="en-US" sz="2400" dirty="0">
                <a:latin typeface="Comic Sans MS" panose="030F0702030302020204" pitchFamily="66" charset="0"/>
                <a:sym typeface="Symbol" panose="05050102010706020507" pitchFamily="18" charset="2"/>
              </a:rPr>
              <a:t> M</a:t>
            </a:r>
            <a:endParaRPr lang="en-US" altLang="en-US" sz="2400" dirty="0">
              <a:latin typeface="Comic Sans MS" panose="030F0702030302020204" pitchFamily="66" charset="0"/>
              <a:sym typeface="Symbol" panose="05050102010706020507" pitchFamily="18" charset="2"/>
            </a:endParaRPr>
          </a:p>
        </p:txBody>
      </p:sp>
      <p:sp>
        <p:nvSpPr>
          <p:cNvPr id="58396" name="Text Box 28"/>
          <p:cNvSpPr txBox="1">
            <a:spLocks noChangeArrowheads="1"/>
          </p:cNvSpPr>
          <p:nvPr/>
        </p:nvSpPr>
        <p:spPr bwMode="auto">
          <a:xfrm>
            <a:off x="1142999" y="5791200"/>
            <a:ext cx="4162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b="1"/>
              <a:t>M = </a:t>
            </a:r>
            <a:r>
              <a:rPr lang="en-US" altLang="en-US" sz="2400"/>
              <a:t>Message/data</a:t>
            </a:r>
            <a:r>
              <a:rPr lang="en-US" altLang="en-US" sz="2400" b="1"/>
              <a:t> </a:t>
            </a:r>
            <a:r>
              <a:rPr lang="en-US" altLang="en-US" sz="2400"/>
              <a:t>Transmitted</a:t>
            </a:r>
            <a:endParaRPr lang="en-US" altLang="en-US" sz="2400"/>
          </a:p>
        </p:txBody>
      </p:sp>
      <p:sp>
        <p:nvSpPr>
          <p:cNvPr id="58397"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8413D57-908E-41CE-B951-37FBA82594AE}"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09600" y="152400"/>
            <a:ext cx="7772400" cy="685800"/>
          </a:xfrm>
        </p:spPr>
        <p:txBody>
          <a:bodyPr/>
          <a:lstStyle/>
          <a:p>
            <a:pPr eaLnBrk="1" hangingPunct="1"/>
            <a:r>
              <a:rPr lang="en-US" altLang="en-US" sz="4000" smtClean="0">
                <a:solidFill>
                  <a:schemeClr val="tx1"/>
                </a:solidFill>
              </a:rPr>
              <a:t>What is Multimedia?</a:t>
            </a:r>
            <a:endParaRPr lang="en-US" altLang="en-US" sz="4000" smtClean="0">
              <a:solidFill>
                <a:schemeClr val="tx1"/>
              </a:solidFill>
            </a:endParaRPr>
          </a:p>
        </p:txBody>
      </p:sp>
      <p:sp>
        <p:nvSpPr>
          <p:cNvPr id="3075" name="Rectangle 3"/>
          <p:cNvSpPr>
            <a:spLocks noGrp="1" noChangeArrowheads="1"/>
          </p:cNvSpPr>
          <p:nvPr>
            <p:ph type="body" idx="1"/>
          </p:nvPr>
        </p:nvSpPr>
        <p:spPr>
          <a:xfrm>
            <a:off x="304800" y="914400"/>
            <a:ext cx="8610600" cy="5486400"/>
          </a:xfrm>
        </p:spPr>
        <p:txBody>
          <a:bodyPr/>
          <a:lstStyle/>
          <a:p>
            <a:pPr marL="285750" indent="-285750" eaLnBrk="1" hangingPunct="1">
              <a:lnSpc>
                <a:spcPct val="90000"/>
              </a:lnSpc>
              <a:defRPr/>
            </a:pPr>
            <a:r>
              <a:rPr lang="en-US" sz="2400" dirty="0">
                <a:solidFill>
                  <a:srgbClr val="FF0000"/>
                </a:solidFill>
              </a:rPr>
              <a:t>Multimedia is a way of conveying information or entertainment through multiple forms of media.</a:t>
            </a:r>
            <a:r>
              <a:rPr lang="en-US" sz="2400" dirty="0"/>
              <a:t> </a:t>
            </a:r>
            <a:endParaRPr lang="en-US" sz="2400" dirty="0" smtClean="0"/>
          </a:p>
          <a:p>
            <a:pPr marL="285750" indent="-285750" eaLnBrk="1" hangingPunct="1">
              <a:lnSpc>
                <a:spcPct val="90000"/>
              </a:lnSpc>
              <a:defRPr/>
            </a:pPr>
            <a:r>
              <a:rPr lang="en-US" sz="2400" dirty="0" smtClean="0"/>
              <a:t>It </a:t>
            </a:r>
            <a:r>
              <a:rPr lang="en-US" sz="2400" dirty="0"/>
              <a:t>can include text, graphics, audio, video, and animation. Multimedia can be experienced on various devices, such as computers, smartphones, televisions, and gaming consoles.</a:t>
            </a:r>
            <a:endParaRPr lang="en-US" sz="2000" dirty="0" smtClean="0"/>
          </a:p>
          <a:p>
            <a:pPr marL="285750" indent="-285750" eaLnBrk="1" hangingPunct="1">
              <a:lnSpc>
                <a:spcPct val="90000"/>
              </a:lnSpc>
              <a:defRPr/>
            </a:pPr>
            <a:r>
              <a:rPr lang="en-US" sz="2400" dirty="0" smtClean="0"/>
              <a:t>Multimedia </a:t>
            </a:r>
            <a:r>
              <a:rPr lang="en-US" sz="2400" dirty="0" smtClean="0"/>
              <a:t>is used exclusively to describe </a:t>
            </a:r>
            <a:r>
              <a:rPr lang="en-US" sz="2400" b="1" dirty="0" smtClean="0"/>
              <a:t>multiple forms</a:t>
            </a:r>
            <a:r>
              <a:rPr lang="en-US" sz="2400" dirty="0" smtClean="0"/>
              <a:t> of media and content.</a:t>
            </a:r>
            <a:endParaRPr lang="en-US" sz="2400" dirty="0" smtClean="0"/>
          </a:p>
          <a:p>
            <a:pPr marL="628650" lvl="1" indent="-171450" eaLnBrk="1" hangingPunct="1">
              <a:lnSpc>
                <a:spcPct val="90000"/>
              </a:lnSpc>
              <a:defRPr/>
            </a:pPr>
            <a:r>
              <a:rPr lang="en-US" sz="2000" dirty="0" smtClean="0"/>
              <a:t>Multimedia concerns the representation of mixed modes of information as digital signals.</a:t>
            </a:r>
            <a:endParaRPr lang="en-US" sz="2000" dirty="0" smtClean="0"/>
          </a:p>
          <a:p>
            <a:pPr marL="628650" lvl="1" indent="-171450" eaLnBrk="1" hangingPunct="1">
              <a:lnSpc>
                <a:spcPct val="90000"/>
              </a:lnSpc>
              <a:defRPr/>
            </a:pPr>
            <a:r>
              <a:rPr lang="en-US" sz="2000" dirty="0" smtClean="0"/>
              <a:t>It includes a combination of </a:t>
            </a:r>
            <a:r>
              <a:rPr lang="en-US" sz="2000" b="1" dirty="0" smtClean="0"/>
              <a:t>text, audio and speech, video, images and graphics </a:t>
            </a:r>
            <a:r>
              <a:rPr lang="en-US" sz="2000" dirty="0" smtClean="0"/>
              <a:t>content forms </a:t>
            </a:r>
            <a:endParaRPr lang="en-US" sz="2000" dirty="0" smtClean="0"/>
          </a:p>
          <a:p>
            <a:pPr marL="285750" indent="-285750" eaLnBrk="1" hangingPunct="1">
              <a:lnSpc>
                <a:spcPct val="90000"/>
              </a:lnSpc>
              <a:defRPr/>
            </a:pPr>
            <a:r>
              <a:rPr lang="en-US" sz="2400" dirty="0" smtClean="0">
                <a:solidFill>
                  <a:srgbClr val="FF0000"/>
                </a:solidFill>
              </a:rPr>
              <a:t>Multimedia represents the convergence of text, image, video and sound into a single form. </a:t>
            </a:r>
            <a:endParaRPr lang="en-US" sz="2400" dirty="0" smtClean="0">
              <a:solidFill>
                <a:srgbClr val="FF0000"/>
              </a:solidFill>
            </a:endParaRPr>
          </a:p>
          <a:p>
            <a:pPr lvl="1" eaLnBrk="1" hangingPunct="1">
              <a:lnSpc>
                <a:spcPct val="90000"/>
              </a:lnSpc>
              <a:defRPr/>
            </a:pPr>
            <a:r>
              <a:rPr lang="en-US" sz="2000" dirty="0" smtClean="0"/>
              <a:t>The power of multimedia and the Internet lies in the way in which information is linked. </a:t>
            </a:r>
            <a:endParaRPr lang="en-US" sz="2000" dirty="0" smtClean="0"/>
          </a:p>
        </p:txBody>
      </p:sp>
      <p:sp>
        <p:nvSpPr>
          <p:cNvPr id="9220"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4D5266C-C2F7-4AD1-AE11-DEAAC0AD1438}"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304800"/>
            <a:ext cx="7772400" cy="609600"/>
          </a:xfrm>
        </p:spPr>
        <p:txBody>
          <a:bodyPr/>
          <a:lstStyle/>
          <a:p>
            <a:pPr eaLnBrk="1" hangingPunct="1"/>
            <a:r>
              <a:rPr lang="en-US" altLang="en-US" smtClean="0"/>
              <a:t>Data Compression</a:t>
            </a:r>
            <a:endParaRPr lang="en-US" altLang="en-US" smtClean="0"/>
          </a:p>
        </p:txBody>
      </p:sp>
      <p:pic>
        <p:nvPicPr>
          <p:cNvPr id="60419" name="Picture 3" descr="lena"/>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1000" y="1219200"/>
            <a:ext cx="39624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Text Box 4"/>
          <p:cNvSpPr txBox="1">
            <a:spLocks noChangeArrowheads="1"/>
          </p:cNvSpPr>
          <p:nvPr/>
        </p:nvSpPr>
        <p:spPr bwMode="auto">
          <a:xfrm>
            <a:off x="838200" y="5410200"/>
            <a:ext cx="3225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Raw image takes about 6M bytes</a:t>
            </a:r>
            <a:endParaRPr lang="en-US" altLang="en-US" sz="2400"/>
          </a:p>
          <a:p>
            <a:pPr eaLnBrk="1" hangingPunct="1">
              <a:spcBef>
                <a:spcPct val="0"/>
              </a:spcBef>
              <a:buFontTx/>
              <a:buNone/>
            </a:pPr>
            <a:r>
              <a:rPr lang="en-US" altLang="en-US" sz="2400"/>
              <a:t>(without header information)</a:t>
            </a:r>
            <a:endParaRPr lang="en-US" altLang="en-US" sz="2400"/>
          </a:p>
        </p:txBody>
      </p:sp>
      <p:pic>
        <p:nvPicPr>
          <p:cNvPr id="604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219200"/>
            <a:ext cx="39624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Text Box 6"/>
          <p:cNvSpPr txBox="1">
            <a:spLocks noChangeArrowheads="1"/>
          </p:cNvSpPr>
          <p:nvPr/>
        </p:nvSpPr>
        <p:spPr bwMode="auto">
          <a:xfrm>
            <a:off x="5105400" y="5486400"/>
            <a:ext cx="296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t>24k bytes with jpeg, Q=50</a:t>
            </a:r>
            <a:r>
              <a:rPr lang="en-US" altLang="en-US" sz="2400"/>
              <a:t> </a:t>
            </a:r>
            <a:endParaRPr lang="en-US" altLang="en-US" sz="2400"/>
          </a:p>
        </p:txBody>
      </p:sp>
      <p:sp>
        <p:nvSpPr>
          <p:cNvPr id="60423"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F21BC4F-DF9F-4426-BA19-1524EED2AD5F}"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57200" y="198437"/>
            <a:ext cx="8229600" cy="715963"/>
          </a:xfrm>
        </p:spPr>
        <p:txBody>
          <a:bodyPr/>
          <a:lstStyle/>
          <a:p>
            <a:pPr eaLnBrk="1" hangingPunct="1"/>
            <a:r>
              <a:rPr lang="en-US" altLang="en-US" sz="4000" dirty="0" smtClean="0"/>
              <a:t>Lossy and Lossless Compression</a:t>
            </a:r>
            <a:endParaRPr lang="en-US" altLang="en-US" sz="4000" dirty="0" smtClean="0"/>
          </a:p>
        </p:txBody>
      </p:sp>
      <p:sp>
        <p:nvSpPr>
          <p:cNvPr id="61443" name="Rectangle 3"/>
          <p:cNvSpPr>
            <a:spLocks noGrp="1" noChangeArrowheads="1"/>
          </p:cNvSpPr>
          <p:nvPr>
            <p:ph type="body" idx="1"/>
          </p:nvPr>
        </p:nvSpPr>
        <p:spPr>
          <a:xfrm>
            <a:off x="228600" y="914400"/>
            <a:ext cx="8686800" cy="5715000"/>
          </a:xfrm>
        </p:spPr>
        <p:txBody>
          <a:bodyPr/>
          <a:lstStyle/>
          <a:p>
            <a:pPr marL="113030" indent="-113030" eaLnBrk="1" hangingPunct="1"/>
            <a:r>
              <a:rPr lang="en-US" altLang="en-US" sz="2400" dirty="0" smtClean="0"/>
              <a:t>Lossless compression does not lose any data in the process. </a:t>
            </a:r>
            <a:endParaRPr lang="en-US" altLang="en-US" sz="2400" dirty="0" smtClean="0"/>
          </a:p>
          <a:p>
            <a:pPr marL="395605" lvl="1" indent="-168275" eaLnBrk="1" hangingPunct="1"/>
            <a:r>
              <a:rPr lang="en-US" altLang="en-US" sz="2000" dirty="0" smtClean="0"/>
              <a:t>Lossless compression is possible because most real-world data has </a:t>
            </a:r>
            <a:r>
              <a:rPr lang="en-US" altLang="en-US" sz="2000" b="1" dirty="0" smtClean="0"/>
              <a:t>statistical redundancy</a:t>
            </a:r>
            <a:r>
              <a:rPr lang="en-US" altLang="en-US" sz="2000" dirty="0" smtClean="0"/>
              <a:t>. It packs data into a smaller file size by using a kind of internal shorthand to signify redundant data. If an original file is 1.5MB, this technique can reduce up to half of the original size. </a:t>
            </a:r>
            <a:endParaRPr lang="en-US" altLang="en-US" sz="2000" dirty="0" smtClean="0"/>
          </a:p>
          <a:p>
            <a:pPr marL="395605" lvl="1" indent="-168275" eaLnBrk="1" hangingPunct="1"/>
            <a:r>
              <a:rPr lang="en-US" altLang="en-US" sz="2000" dirty="0" smtClean="0"/>
              <a:t>For example, in English text, the letter 'e' is more common than the letter 'z', and the probability that the letter 'q' to be followed by the letter 'z' is very small.</a:t>
            </a:r>
            <a:endParaRPr lang="en-US" altLang="en-US" sz="2000" dirty="0" smtClean="0"/>
          </a:p>
          <a:p>
            <a:pPr marL="395605" lvl="1" indent="-168275" eaLnBrk="1" hangingPunct="1"/>
            <a:r>
              <a:rPr lang="en-US" altLang="en-US" sz="2000" b="1" dirty="0" smtClean="0"/>
              <a:t>GIF image files and WinZip</a:t>
            </a:r>
            <a:r>
              <a:rPr lang="en-US" altLang="en-US" sz="2000" dirty="0" smtClean="0"/>
              <a:t> use lossless compression. For this reason zip software is popular for compressing program and data files. </a:t>
            </a:r>
            <a:endParaRPr lang="en-US" altLang="en-US" sz="2000" dirty="0" smtClean="0"/>
          </a:p>
          <a:p>
            <a:pPr marL="113030" indent="-113030" eaLnBrk="1" hangingPunct="1"/>
            <a:r>
              <a:rPr lang="en-US" altLang="en-US" sz="2400" dirty="0" smtClean="0"/>
              <a:t>Lossless compression has advantages and disadvantages. </a:t>
            </a:r>
            <a:endParaRPr lang="en-US" altLang="en-US" sz="2400" dirty="0" smtClean="0"/>
          </a:p>
          <a:p>
            <a:pPr marL="395605" lvl="1" indent="-168275" eaLnBrk="1" hangingPunct="1"/>
            <a:r>
              <a:rPr lang="en-US" altLang="en-US" sz="2000" dirty="0" smtClean="0"/>
              <a:t>The advantage is that the compressed file will decompress to an exact duplicate of the original file, mirroring its quality. </a:t>
            </a:r>
            <a:endParaRPr lang="en-US" altLang="en-US" sz="2000" dirty="0" smtClean="0"/>
          </a:p>
          <a:p>
            <a:pPr marL="395605" lvl="1" indent="-168275" eaLnBrk="1" hangingPunct="1"/>
            <a:r>
              <a:rPr lang="en-US" altLang="en-US" sz="2000" dirty="0" smtClean="0"/>
              <a:t>The disadvantage is that the compression ratio is not all that high, precisely because no data is lost.</a:t>
            </a:r>
            <a:endParaRPr lang="en-US" altLang="en-US" sz="2000" dirty="0" smtClean="0"/>
          </a:p>
          <a:p>
            <a:pPr marL="113030" indent="-113030" eaLnBrk="1" hangingPunct="1"/>
            <a:r>
              <a:rPr lang="en-US" altLang="en-US" sz="2400" dirty="0" smtClean="0"/>
              <a:t>To get a higher compression ratio -- to reduce a file significantly beyond 50% -- you must use </a:t>
            </a:r>
            <a:r>
              <a:rPr lang="en-US" altLang="en-US" sz="2400" i="1" dirty="0" smtClean="0"/>
              <a:t>lossy compression</a:t>
            </a:r>
            <a:r>
              <a:rPr lang="en-US" altLang="en-US" sz="2400" dirty="0" smtClean="0"/>
              <a:t>.</a:t>
            </a:r>
            <a:endParaRPr lang="en-US" altLang="en-US" sz="2400" dirty="0" smtClean="0"/>
          </a:p>
        </p:txBody>
      </p:sp>
      <p:sp>
        <p:nvSpPr>
          <p:cNvPr id="61444"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9B5B6AE-F841-4656-B030-4BFED78ECD1A}"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57200" y="350837"/>
            <a:ext cx="8229600" cy="563563"/>
          </a:xfrm>
        </p:spPr>
        <p:txBody>
          <a:bodyPr/>
          <a:lstStyle/>
          <a:p>
            <a:pPr eaLnBrk="1" hangingPunct="1"/>
            <a:r>
              <a:rPr lang="en-US" altLang="en-US" sz="4000" dirty="0" smtClean="0"/>
              <a:t>Lossy and Lossless Compression</a:t>
            </a:r>
            <a:endParaRPr lang="en-US" altLang="en-US" sz="4000" dirty="0" smtClean="0"/>
          </a:p>
        </p:txBody>
      </p:sp>
      <p:sp>
        <p:nvSpPr>
          <p:cNvPr id="62467" name="Rectangle 3"/>
          <p:cNvSpPr>
            <a:spLocks noGrp="1" noChangeArrowheads="1"/>
          </p:cNvSpPr>
          <p:nvPr>
            <p:ph type="body" idx="1"/>
          </p:nvPr>
        </p:nvSpPr>
        <p:spPr>
          <a:xfrm>
            <a:off x="266700" y="914400"/>
            <a:ext cx="8610600" cy="5562600"/>
          </a:xfrm>
        </p:spPr>
        <p:txBody>
          <a:bodyPr/>
          <a:lstStyle/>
          <a:p>
            <a:pPr marL="168275" indent="-168275" eaLnBrk="1" hangingPunct="1"/>
            <a:r>
              <a:rPr lang="en-US" altLang="en-US" sz="2800" dirty="0" smtClean="0"/>
              <a:t>Lossy compression will strip a file of some of its redundant data. Because of this data loss, only certain applications are fit for lossy compression, like graphics, audio, and video. </a:t>
            </a:r>
            <a:endParaRPr lang="en-US" altLang="en-US" sz="2800" dirty="0" smtClean="0"/>
          </a:p>
          <a:p>
            <a:pPr marL="450850" lvl="1" indent="-168275" eaLnBrk="1" hangingPunct="1"/>
            <a:r>
              <a:rPr lang="en-US" altLang="en-US" sz="2400" dirty="0" smtClean="0"/>
              <a:t>Lossy compression necessarily reduces the quality of the file to arrive at the resulting highly compressed size. </a:t>
            </a:r>
            <a:endParaRPr lang="en-US" altLang="en-US" sz="2400" dirty="0" smtClean="0"/>
          </a:p>
          <a:p>
            <a:pPr marL="168275" indent="-168275" eaLnBrk="1" hangingPunct="1"/>
            <a:r>
              <a:rPr lang="en-US" altLang="en-US" sz="2800" dirty="0" smtClean="0"/>
              <a:t>Lossy data compression will be guided by research on how people perceive the data in question. </a:t>
            </a:r>
            <a:endParaRPr lang="en-US" altLang="en-US" sz="2800" dirty="0" smtClean="0"/>
          </a:p>
          <a:p>
            <a:pPr marL="450850" lvl="1" indent="-168275" eaLnBrk="1" hangingPunct="1"/>
            <a:r>
              <a:rPr lang="en-US" altLang="en-US" sz="2400" dirty="0" smtClean="0"/>
              <a:t>For example, the human eye is more sensitive to subtle variations in </a:t>
            </a:r>
            <a:r>
              <a:rPr lang="en-US" altLang="en-US" sz="2400" b="1" dirty="0" smtClean="0"/>
              <a:t>luminance</a:t>
            </a:r>
            <a:r>
              <a:rPr lang="en-US" altLang="en-US" sz="2400" dirty="0" smtClean="0"/>
              <a:t> (i.e. brightness) than it is to variations in color. </a:t>
            </a:r>
            <a:endParaRPr lang="en-US" altLang="en-US" sz="2400" dirty="0" smtClean="0"/>
          </a:p>
          <a:p>
            <a:pPr marL="450850" lvl="1" indent="-168275" eaLnBrk="1" hangingPunct="1"/>
            <a:r>
              <a:rPr lang="en-US" altLang="en-US" sz="2400" b="1" dirty="0" smtClean="0"/>
              <a:t>JPEG</a:t>
            </a:r>
            <a:r>
              <a:rPr lang="en-US" altLang="en-US" sz="2400" dirty="0" smtClean="0"/>
              <a:t> image compression works in part by "rounding off" some of this less-important information. </a:t>
            </a:r>
            <a:endParaRPr lang="en-US" altLang="en-US" sz="2400" dirty="0" smtClean="0"/>
          </a:p>
        </p:txBody>
      </p:sp>
      <p:sp>
        <p:nvSpPr>
          <p:cNvPr id="62468"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1BC3748-97F1-407A-84D6-CA52F0DA5B33}"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685800" y="304800"/>
            <a:ext cx="7772400" cy="685800"/>
          </a:xfrm>
        </p:spPr>
        <p:txBody>
          <a:bodyPr/>
          <a:lstStyle/>
          <a:p>
            <a:r>
              <a:rPr lang="en-US" altLang="en-US" smtClean="0"/>
              <a:t>Human visual system</a:t>
            </a:r>
            <a:endParaRPr lang="en-US" altLang="en-US" smtClean="0"/>
          </a:p>
        </p:txBody>
      </p:sp>
      <p:sp>
        <p:nvSpPr>
          <p:cNvPr id="3" name="Content Placeholder 2"/>
          <p:cNvSpPr>
            <a:spLocks noGrp="1"/>
          </p:cNvSpPr>
          <p:nvPr>
            <p:ph idx="1"/>
          </p:nvPr>
        </p:nvSpPr>
        <p:spPr>
          <a:xfrm>
            <a:off x="228600" y="990600"/>
            <a:ext cx="8763000" cy="2667000"/>
          </a:xfrm>
        </p:spPr>
        <p:txBody>
          <a:bodyPr/>
          <a:lstStyle/>
          <a:p>
            <a:pPr>
              <a:defRPr/>
            </a:pPr>
            <a:r>
              <a:rPr lang="en-US" sz="2400" dirty="0" smtClean="0"/>
              <a:t>What characteristics of the human visual system can be exploited in related to compression of color images and video?</a:t>
            </a:r>
            <a:endParaRPr lang="en-US" sz="2400" dirty="0" smtClean="0"/>
          </a:p>
          <a:p>
            <a:pPr>
              <a:spcBef>
                <a:spcPts val="0"/>
              </a:spcBef>
              <a:defRPr/>
            </a:pPr>
            <a:r>
              <a:rPr lang="en-US" sz="2400" dirty="0" smtClean="0"/>
              <a:t>The eye is basically sensitive to color intensity </a:t>
            </a:r>
            <a:endParaRPr lang="en-US" sz="2400" dirty="0" smtClean="0"/>
          </a:p>
          <a:p>
            <a:pPr lvl="1">
              <a:spcBef>
                <a:spcPts val="0"/>
              </a:spcBef>
              <a:defRPr/>
            </a:pPr>
            <a:r>
              <a:rPr lang="en-US" sz="2200" dirty="0" smtClean="0">
                <a:ea typeface="+mn-ea"/>
                <a:cs typeface="+mn-cs"/>
              </a:rPr>
              <a:t>Each neuron is either a </a:t>
            </a:r>
            <a:r>
              <a:rPr lang="en-US" sz="2200" i="1" dirty="0" smtClean="0">
                <a:ea typeface="+mn-ea"/>
                <a:cs typeface="+mn-cs"/>
              </a:rPr>
              <a:t>rod or a cone. Rods are not sensitive to color.</a:t>
            </a:r>
            <a:endParaRPr lang="en-US" sz="2200" i="1" dirty="0" smtClean="0">
              <a:ea typeface="+mn-ea"/>
              <a:cs typeface="+mn-cs"/>
            </a:endParaRPr>
          </a:p>
          <a:p>
            <a:pPr lvl="1">
              <a:spcBef>
                <a:spcPts val="0"/>
              </a:spcBef>
              <a:defRPr/>
            </a:pPr>
            <a:r>
              <a:rPr lang="en-US" sz="2200" dirty="0" smtClean="0">
                <a:ea typeface="+mn-ea"/>
                <a:cs typeface="+mn-cs"/>
              </a:rPr>
              <a:t>Cones come in 3 types: red, green and blue.</a:t>
            </a:r>
            <a:endParaRPr lang="en-US" sz="2200" dirty="0" smtClean="0">
              <a:ea typeface="+mn-ea"/>
              <a:cs typeface="+mn-cs"/>
            </a:endParaRPr>
          </a:p>
          <a:p>
            <a:pPr lvl="1">
              <a:spcBef>
                <a:spcPts val="0"/>
              </a:spcBef>
              <a:defRPr/>
            </a:pPr>
            <a:r>
              <a:rPr lang="en-US" sz="2200" dirty="0" smtClean="0">
                <a:ea typeface="+mn-ea"/>
                <a:cs typeface="+mn-cs"/>
              </a:rPr>
              <a:t>Each responds differently --- Non linearly and not equally for RGB differently to various frequencies of light.</a:t>
            </a:r>
            <a:endParaRPr lang="en-US" sz="2200" dirty="0"/>
          </a:p>
        </p:txBody>
      </p:sp>
      <p:pic>
        <p:nvPicPr>
          <p:cNvPr id="63492"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4838" y="3657600"/>
            <a:ext cx="7934325"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A718026-7751-4F8A-A320-DF30AC9CDF22}"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123825" y="228600"/>
            <a:ext cx="8915400" cy="487363"/>
          </a:xfrm>
        </p:spPr>
        <p:txBody>
          <a:bodyPr/>
          <a:lstStyle/>
          <a:p>
            <a:pPr eaLnBrk="1" hangingPunct="1"/>
            <a:r>
              <a:rPr lang="en-US" altLang="en-US" sz="4000" b="1" smtClean="0"/>
              <a:t>Lossless vs. Lossy compression</a:t>
            </a:r>
            <a:endParaRPr lang="en-US" altLang="en-US" sz="4000" b="1" smtClean="0"/>
          </a:p>
        </p:txBody>
      </p:sp>
      <p:sp>
        <p:nvSpPr>
          <p:cNvPr id="64515" name="Rectangle 3"/>
          <p:cNvSpPr>
            <a:spLocks noGrp="1" noChangeArrowheads="1"/>
          </p:cNvSpPr>
          <p:nvPr>
            <p:ph type="body" idx="1"/>
          </p:nvPr>
        </p:nvSpPr>
        <p:spPr>
          <a:xfrm>
            <a:off x="123825" y="838200"/>
            <a:ext cx="8739187" cy="5638800"/>
          </a:xfrm>
        </p:spPr>
        <p:txBody>
          <a:bodyPr/>
          <a:lstStyle/>
          <a:p>
            <a:pPr marL="168275" indent="-168275" eaLnBrk="1" hangingPunct="1"/>
            <a:r>
              <a:rPr lang="en-US" altLang="en-US" sz="2400" dirty="0" smtClean="0"/>
              <a:t>Lossless &amp; lossy compression have become part of our every day vocabulary due to the popularity of </a:t>
            </a:r>
            <a:r>
              <a:rPr lang="en-US" altLang="en-US" sz="2400" b="1" dirty="0" smtClean="0"/>
              <a:t>MP3</a:t>
            </a:r>
            <a:r>
              <a:rPr lang="en-US" altLang="en-US" sz="2400" dirty="0" smtClean="0"/>
              <a:t> music file, </a:t>
            </a:r>
            <a:r>
              <a:rPr lang="en-US" altLang="en-US" sz="2400" b="1" dirty="0" smtClean="0"/>
              <a:t>JPEG</a:t>
            </a:r>
            <a:r>
              <a:rPr lang="en-US" altLang="en-US" sz="2400" dirty="0" smtClean="0"/>
              <a:t> image file, MPEG video file, </a:t>
            </a:r>
            <a:r>
              <a:rPr lang="en-US" altLang="en-US" sz="2400" dirty="0" err="1" smtClean="0"/>
              <a:t>winzip</a:t>
            </a:r>
            <a:r>
              <a:rPr lang="en-US" altLang="en-US" sz="2400" dirty="0" smtClean="0"/>
              <a:t>, </a:t>
            </a:r>
            <a:r>
              <a:rPr lang="en-US" altLang="en-US" sz="2400" dirty="0" err="1" smtClean="0"/>
              <a:t>etc</a:t>
            </a:r>
            <a:endParaRPr lang="en-US" altLang="en-US" sz="2400" dirty="0" smtClean="0"/>
          </a:p>
          <a:p>
            <a:pPr marL="457200" lvl="1" indent="-174625" eaLnBrk="1" hangingPunct="1"/>
            <a:r>
              <a:rPr lang="en-US" altLang="en-US" sz="2200" dirty="0" smtClean="0"/>
              <a:t>A sound file in WAV format, converted to a MP3 file will lose much data as MP3 employs a lossy compression; resulting in a file much smaller so that several dozen MP3 files can fit on a single storage device, vs. a handful of WAV files. However the sound quality of the MP3 file will be slightly lower than the original WAV. </a:t>
            </a:r>
            <a:endParaRPr lang="en-US" altLang="en-US" sz="2200" dirty="0" smtClean="0"/>
          </a:p>
          <a:p>
            <a:pPr marL="457200" lvl="1" indent="-174625" eaLnBrk="1" hangingPunct="1"/>
            <a:r>
              <a:rPr lang="en-US" altLang="en-US" sz="2200" dirty="0" smtClean="0"/>
              <a:t>JPEG uses lossy compression, while GIF follows lossless compression techniques</a:t>
            </a:r>
            <a:endParaRPr lang="en-US" altLang="en-US" sz="2200" dirty="0" smtClean="0"/>
          </a:p>
          <a:p>
            <a:pPr marL="800100" lvl="2" eaLnBrk="1" hangingPunct="1"/>
            <a:r>
              <a:rPr lang="en-US" altLang="en-US" sz="2000" dirty="0" smtClean="0"/>
              <a:t>Hence GIF compresses only up to 25%; as a result of which converting a GIF file to JPEG format will reduce it in size. It will also reduce the quality to some extent.</a:t>
            </a:r>
            <a:endParaRPr lang="en-US" altLang="en-US" sz="600" dirty="0" smtClean="0"/>
          </a:p>
          <a:p>
            <a:pPr marL="168275" indent="-168275" eaLnBrk="1" hangingPunct="1"/>
            <a:r>
              <a:rPr lang="en-US" altLang="en-US" sz="2400" dirty="0"/>
              <a:t>I</a:t>
            </a:r>
            <a:r>
              <a:rPr lang="en-US" altLang="en-US" sz="2400" dirty="0" smtClean="0"/>
              <a:t>t </a:t>
            </a:r>
            <a:r>
              <a:rPr lang="en-US" altLang="en-US" sz="2400" dirty="0"/>
              <a:t>is our personal choice </a:t>
            </a:r>
            <a:r>
              <a:rPr lang="en-US" altLang="en-US" sz="2400" dirty="0" smtClean="0"/>
              <a:t>to compress video, graphics or audio, </a:t>
            </a:r>
            <a:endParaRPr lang="en-US" altLang="en-US" sz="2400" dirty="0" smtClean="0"/>
          </a:p>
          <a:p>
            <a:pPr marL="168275" indent="-168275" eaLnBrk="1" hangingPunct="1"/>
            <a:r>
              <a:rPr lang="en-US" altLang="en-US" sz="2400" dirty="0" smtClean="0"/>
              <a:t>Good results depend heavily on the quality of the original file.</a:t>
            </a:r>
            <a:endParaRPr lang="en-US" altLang="en-US" sz="2400" dirty="0" smtClean="0"/>
          </a:p>
        </p:txBody>
      </p:sp>
      <p:sp>
        <p:nvSpPr>
          <p:cNvPr id="64516"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033B66E-E840-49CD-998C-FED65CF6309B}"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38112" y="379412"/>
            <a:ext cx="8915400" cy="411163"/>
          </a:xfrm>
        </p:spPr>
        <p:txBody>
          <a:bodyPr/>
          <a:lstStyle/>
          <a:p>
            <a:pPr eaLnBrk="1" hangingPunct="1"/>
            <a:r>
              <a:rPr lang="en-US" altLang="en-US" sz="4000" b="1" dirty="0" smtClean="0"/>
              <a:t>Example: Lossless vs. lossy compression </a:t>
            </a:r>
            <a:endParaRPr lang="en-US" altLang="en-US" sz="4000" b="1" dirty="0" smtClean="0"/>
          </a:p>
        </p:txBody>
      </p:sp>
      <p:sp>
        <p:nvSpPr>
          <p:cNvPr id="64515" name="Rectangle 3"/>
          <p:cNvSpPr>
            <a:spLocks noGrp="1" noChangeArrowheads="1"/>
          </p:cNvSpPr>
          <p:nvPr>
            <p:ph type="body" idx="1"/>
          </p:nvPr>
        </p:nvSpPr>
        <p:spPr>
          <a:xfrm>
            <a:off x="142875" y="990600"/>
            <a:ext cx="8839200" cy="5486400"/>
          </a:xfrm>
        </p:spPr>
        <p:txBody>
          <a:bodyPr/>
          <a:lstStyle/>
          <a:p>
            <a:pPr marL="168275" indent="-168275" eaLnBrk="1" hangingPunct="1">
              <a:defRPr/>
            </a:pPr>
            <a:r>
              <a:rPr lang="en-US" sz="2800" dirty="0" smtClean="0"/>
              <a:t>An example of lossless vs. </a:t>
            </a:r>
            <a:r>
              <a:rPr lang="en-US" sz="2800" dirty="0" err="1" smtClean="0"/>
              <a:t>lossy</a:t>
            </a:r>
            <a:r>
              <a:rPr lang="en-US" sz="2800" dirty="0" smtClean="0"/>
              <a:t> compression is the following string:</a:t>
            </a:r>
            <a:endParaRPr lang="en-US" sz="2800" dirty="0" smtClean="0"/>
          </a:p>
          <a:p>
            <a:pPr marL="393700" lvl="1" indent="-111125" eaLnBrk="1" hangingPunct="1">
              <a:defRPr/>
            </a:pPr>
            <a:r>
              <a:rPr lang="en-US" sz="2400" dirty="0" smtClean="0"/>
              <a:t>25.888888888 </a:t>
            </a:r>
            <a:endParaRPr lang="en-US" sz="2400" dirty="0" smtClean="0"/>
          </a:p>
          <a:p>
            <a:pPr marL="168275" indent="-168275" eaLnBrk="1" hangingPunct="1">
              <a:defRPr/>
            </a:pPr>
            <a:r>
              <a:rPr lang="en-US" sz="2800" dirty="0" smtClean="0"/>
              <a:t>This string can be compressed as: 25.9!8 </a:t>
            </a:r>
            <a:endParaRPr lang="en-US" sz="2800" dirty="0" smtClean="0"/>
          </a:p>
          <a:p>
            <a:pPr marL="568325" lvl="2" indent="-168275" eaLnBrk="1" hangingPunct="1">
              <a:defRPr/>
            </a:pPr>
            <a:r>
              <a:rPr lang="en-US" dirty="0" smtClean="0"/>
              <a:t>Interpreted as, "twenty five point 9 eights", the original string is perfectly recreated, just written in a smaller form. </a:t>
            </a:r>
            <a:endParaRPr lang="en-US" dirty="0" smtClean="0"/>
          </a:p>
          <a:p>
            <a:pPr marL="168275" indent="-168275" eaLnBrk="1" hangingPunct="1">
              <a:defRPr/>
            </a:pPr>
            <a:r>
              <a:rPr lang="en-US" sz="2800" dirty="0" smtClean="0"/>
              <a:t>In a </a:t>
            </a:r>
            <a:r>
              <a:rPr lang="en-US" sz="2800" dirty="0" err="1" smtClean="0"/>
              <a:t>lossy</a:t>
            </a:r>
            <a:r>
              <a:rPr lang="en-US" sz="2800" dirty="0" smtClean="0"/>
              <a:t> system it can be compressed as: 26 </a:t>
            </a:r>
            <a:endParaRPr lang="en-US" sz="2800" dirty="0" smtClean="0"/>
          </a:p>
          <a:p>
            <a:pPr marL="393700" lvl="1" indent="-111125" eaLnBrk="1" hangingPunct="1">
              <a:defRPr/>
            </a:pPr>
            <a:r>
              <a:rPr lang="en-US" sz="2400" dirty="0" smtClean="0"/>
              <a:t>In which case, the original data is lost, at the benefit of a smaller file size </a:t>
            </a:r>
            <a:endParaRPr lang="en-US" sz="1000" dirty="0" smtClean="0"/>
          </a:p>
          <a:p>
            <a:pPr marL="168275" indent="-168275" eaLnBrk="1" hangingPunct="1">
              <a:defRPr/>
            </a:pPr>
            <a:r>
              <a:rPr lang="en-US" sz="2800" dirty="0" smtClean="0"/>
              <a:t>The two simplest compression techniques are: Zero length suppression &amp; run length encoding.</a:t>
            </a:r>
            <a:endParaRPr lang="en-US" sz="2800" dirty="0" smtClean="0"/>
          </a:p>
        </p:txBody>
      </p:sp>
      <p:sp>
        <p:nvSpPr>
          <p:cNvPr id="65540"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29B1093-6391-437C-A9D8-C0A8F82F5389}"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152400" y="381000"/>
            <a:ext cx="8686800" cy="1020763"/>
          </a:xfrm>
        </p:spPr>
        <p:txBody>
          <a:bodyPr/>
          <a:lstStyle/>
          <a:p>
            <a:pPr eaLnBrk="1" hangingPunct="1"/>
            <a:r>
              <a:rPr lang="en-US" altLang="en-US" sz="4000" dirty="0" smtClean="0"/>
              <a:t>Run length encoding compression techniques</a:t>
            </a:r>
            <a:endParaRPr lang="en-US" altLang="en-US" sz="4000" dirty="0" smtClean="0"/>
          </a:p>
        </p:txBody>
      </p:sp>
      <p:sp>
        <p:nvSpPr>
          <p:cNvPr id="3" name="Content Placeholder 2"/>
          <p:cNvSpPr>
            <a:spLocks noGrp="1"/>
          </p:cNvSpPr>
          <p:nvPr>
            <p:ph idx="1"/>
          </p:nvPr>
        </p:nvSpPr>
        <p:spPr>
          <a:xfrm>
            <a:off x="152400" y="1524000"/>
            <a:ext cx="8686800" cy="5181600"/>
          </a:xfrm>
        </p:spPr>
        <p:txBody>
          <a:bodyPr/>
          <a:lstStyle/>
          <a:p>
            <a:pPr marL="297180" indent="-297180" eaLnBrk="1" hangingPunct="1">
              <a:lnSpc>
                <a:spcPct val="90000"/>
              </a:lnSpc>
              <a:defRPr/>
            </a:pPr>
            <a:r>
              <a:rPr lang="en-US" sz="2800" dirty="0" smtClean="0"/>
              <a:t>Data often contains sequences of identical bytes. By replacing these repeated byte sequences with the number of occurrences, a substantial reduction of data can be achieved.</a:t>
            </a:r>
            <a:endParaRPr lang="en-US" sz="1000" dirty="0" smtClean="0"/>
          </a:p>
          <a:p>
            <a:pPr marL="297180" indent="-297180" eaLnBrk="1" hangingPunct="1">
              <a:lnSpc>
                <a:spcPct val="90000"/>
              </a:lnSpc>
              <a:defRPr/>
            </a:pPr>
            <a:r>
              <a:rPr lang="en-US" sz="2800" dirty="0" smtClean="0"/>
              <a:t>In </a:t>
            </a:r>
            <a:r>
              <a:rPr lang="en-US" sz="2800" b="1" dirty="0" smtClean="0"/>
              <a:t>Run-length encoding</a:t>
            </a:r>
            <a:r>
              <a:rPr lang="en-US" sz="2800" dirty="0" smtClean="0"/>
              <a:t>, large runs of consecutive identical data values are replaced by a simple code with the data value and length of the run, i.e. </a:t>
            </a:r>
            <a:endParaRPr lang="en-US" sz="2800" dirty="0" smtClean="0"/>
          </a:p>
          <a:p>
            <a:pPr marL="393700" lvl="1" indent="-111125" eaLnBrk="1" hangingPunct="1">
              <a:lnSpc>
                <a:spcPct val="90000"/>
              </a:lnSpc>
              <a:buFontTx/>
              <a:buNone/>
              <a:defRPr/>
            </a:pPr>
            <a:r>
              <a:rPr lang="en-US" sz="2400" dirty="0" smtClean="0"/>
              <a:t> 			(</a:t>
            </a:r>
            <a:r>
              <a:rPr lang="en-US" sz="2400" dirty="0" err="1" smtClean="0"/>
              <a:t>dataValue</a:t>
            </a:r>
            <a:r>
              <a:rPr lang="en-US" sz="2400" dirty="0" smtClean="0"/>
              <a:t>, </a:t>
            </a:r>
            <a:r>
              <a:rPr lang="en-US" sz="2400" dirty="0" err="1" smtClean="0"/>
              <a:t>LengthOfTheRun</a:t>
            </a:r>
            <a:r>
              <a:rPr lang="en-US" sz="2400" dirty="0" smtClean="0"/>
              <a:t>) </a:t>
            </a:r>
            <a:endParaRPr lang="en-US" sz="1000" dirty="0" smtClean="0"/>
          </a:p>
          <a:p>
            <a:pPr eaLnBrk="1" hangingPunct="1">
              <a:defRPr/>
            </a:pPr>
            <a:r>
              <a:rPr lang="en-US" sz="2800" dirty="0" smtClean="0"/>
              <a:t>This encoding scheme tries to tally occurrence of data value (X</a:t>
            </a:r>
            <a:r>
              <a:rPr lang="en-US" sz="2800" baseline="-25000" dirty="0" smtClean="0"/>
              <a:t>i</a:t>
            </a:r>
            <a:r>
              <a:rPr lang="en-US" sz="2800" dirty="0" smtClean="0"/>
              <a:t>) along with its run length, i.e.(X</a:t>
            </a:r>
            <a:r>
              <a:rPr lang="en-US" sz="2800" baseline="-25000" dirty="0" smtClean="0"/>
              <a:t>i</a:t>
            </a:r>
            <a:r>
              <a:rPr lang="en-US" sz="2800" dirty="0" smtClean="0"/>
              <a:t> , </a:t>
            </a:r>
            <a:r>
              <a:rPr lang="en-US" sz="2800" dirty="0" err="1" smtClean="0"/>
              <a:t>Length_of_X</a:t>
            </a:r>
            <a:r>
              <a:rPr lang="en-US" sz="2800" baseline="-25000" dirty="0" err="1" smtClean="0"/>
              <a:t>i</a:t>
            </a:r>
            <a:r>
              <a:rPr lang="en-US" sz="2800" dirty="0" smtClean="0"/>
              <a:t>)</a:t>
            </a:r>
            <a:endParaRPr lang="en-US" sz="2800" dirty="0" smtClean="0"/>
          </a:p>
        </p:txBody>
      </p:sp>
      <p:sp>
        <p:nvSpPr>
          <p:cNvPr id="66564"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D8274CD-3885-4D6E-8217-2D5E5B54A4CC}"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57200" y="227013"/>
            <a:ext cx="8229600" cy="487362"/>
          </a:xfrm>
        </p:spPr>
        <p:txBody>
          <a:bodyPr/>
          <a:lstStyle/>
          <a:p>
            <a:pPr eaLnBrk="1" hangingPunct="1"/>
            <a:r>
              <a:rPr lang="en-US" altLang="en-US" sz="4000" b="1" smtClean="0"/>
              <a:t>Run-length Encoding</a:t>
            </a:r>
            <a:r>
              <a:rPr lang="en-US" altLang="en-US" sz="4000" smtClean="0"/>
              <a:t> (</a:t>
            </a:r>
            <a:r>
              <a:rPr lang="en-US" altLang="en-US" sz="4000" b="1" smtClean="0"/>
              <a:t>RLE</a:t>
            </a:r>
            <a:r>
              <a:rPr lang="en-US" altLang="en-US" sz="4000" smtClean="0"/>
              <a:t>)</a:t>
            </a:r>
            <a:endParaRPr lang="en-US" altLang="en-US" sz="4000" smtClean="0"/>
          </a:p>
        </p:txBody>
      </p:sp>
      <p:sp>
        <p:nvSpPr>
          <p:cNvPr id="67587" name="Rectangle 3"/>
          <p:cNvSpPr>
            <a:spLocks noGrp="1" noChangeArrowheads="1"/>
          </p:cNvSpPr>
          <p:nvPr>
            <p:ph type="body" idx="1"/>
          </p:nvPr>
        </p:nvSpPr>
        <p:spPr>
          <a:xfrm>
            <a:off x="155575" y="746125"/>
            <a:ext cx="8807450" cy="5991225"/>
          </a:xfrm>
        </p:spPr>
        <p:txBody>
          <a:bodyPr/>
          <a:lstStyle/>
          <a:p>
            <a:pPr marL="168275" indent="-168275" eaLnBrk="1" hangingPunct="1"/>
            <a:r>
              <a:rPr lang="en-US" altLang="en-US" sz="2400" dirty="0" smtClean="0"/>
              <a:t>It compress data by storing </a:t>
            </a:r>
            <a:r>
              <a:rPr lang="en-US" altLang="en-US" sz="2400" i="1" dirty="0" smtClean="0"/>
              <a:t>runs</a:t>
            </a:r>
            <a:r>
              <a:rPr lang="en-US" altLang="en-US" sz="2400" dirty="0" smtClean="0"/>
              <a:t> of data (that is, sequences in which the same data value occurs in many consecutive data elements) as a single data value &amp; count. </a:t>
            </a:r>
            <a:endParaRPr lang="en-US" altLang="en-US" sz="2400" dirty="0" smtClean="0"/>
          </a:p>
          <a:p>
            <a:pPr marL="457200" lvl="1" indent="-174625" eaLnBrk="1" hangingPunct="1"/>
            <a:r>
              <a:rPr lang="en-US" altLang="en-US" sz="2000" dirty="0" smtClean="0"/>
              <a:t>This method is useful on data that contains many such runs. Otherwise, It is not recommended for use with files that don't have many runs as it could potentially double the file size.</a:t>
            </a:r>
            <a:endParaRPr lang="en-US" altLang="en-US" sz="2000" dirty="0" smtClean="0"/>
          </a:p>
          <a:p>
            <a:pPr marL="168275" indent="-168275" eaLnBrk="1" hangingPunct="1"/>
            <a:r>
              <a:rPr lang="en-US" altLang="en-US" sz="2400" dirty="0" smtClean="0"/>
              <a:t>For example, consider the following image with long runs of white pixels (W) and short runs of black pixels (B). </a:t>
            </a:r>
            <a:r>
              <a:rPr lang="en-US" altLang="en-US" sz="2000" dirty="0" smtClean="0"/>
              <a:t>WWWWWWWWWWBWWWWWWWWWBBBWWWWWWWWWWWW</a:t>
            </a:r>
            <a:endParaRPr lang="en-US" altLang="en-US" sz="2000" dirty="0" smtClean="0"/>
          </a:p>
          <a:p>
            <a:pPr marL="168275" indent="-168275" eaLnBrk="1" hangingPunct="1"/>
            <a:r>
              <a:rPr lang="en-US" altLang="en-US" sz="2400" dirty="0" smtClean="0"/>
              <a:t>If we apply the run-length encoding (RLE) data compression algorithm, the compressed code is :</a:t>
            </a:r>
            <a:endParaRPr lang="en-US" altLang="en-US" sz="2400" dirty="0" smtClean="0"/>
          </a:p>
          <a:p>
            <a:pPr marL="168275" indent="-168275" eaLnBrk="1" hangingPunct="1">
              <a:buFontTx/>
              <a:buNone/>
            </a:pPr>
            <a:r>
              <a:rPr lang="en-US" altLang="en-US" sz="2400" dirty="0" smtClean="0"/>
              <a:t>	10W1B9W3B12W  (Interpreted as ten W's, one B, nine W's, three </a:t>
            </a:r>
            <a:r>
              <a:rPr lang="en-US" altLang="en-US" sz="2400" dirty="0" err="1" smtClean="0"/>
              <a:t>B's,twelveWs</a:t>
            </a:r>
            <a:r>
              <a:rPr lang="en-US" altLang="en-US" sz="2400" dirty="0" smtClean="0"/>
              <a:t>)</a:t>
            </a:r>
            <a:endParaRPr lang="en-US" altLang="en-US" sz="2400" dirty="0" smtClean="0"/>
          </a:p>
          <a:p>
            <a:pPr marL="168275" indent="-168275" eaLnBrk="1" hangingPunct="1"/>
            <a:r>
              <a:rPr lang="en-US" altLang="en-US" sz="2400" dirty="0" smtClean="0"/>
              <a:t>It is used in fax machines (combined with Modified Huffman coding). It is relatively efficient because faxed documents are mostly white space, with occasional interruptions of black.</a:t>
            </a:r>
            <a:endParaRPr lang="en-US" altLang="en-US" sz="2400" dirty="0" smtClean="0"/>
          </a:p>
        </p:txBody>
      </p:sp>
      <p:sp>
        <p:nvSpPr>
          <p:cNvPr id="67588"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A58E58B-6C78-42E5-AF75-4F9A17D49575}"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419100" y="304800"/>
            <a:ext cx="8382000" cy="944562"/>
          </a:xfrm>
        </p:spPr>
        <p:txBody>
          <a:bodyPr/>
          <a:lstStyle/>
          <a:p>
            <a:pPr eaLnBrk="1" hangingPunct="1"/>
            <a:r>
              <a:rPr lang="en-US" altLang="en-US" sz="4000" dirty="0" smtClean="0"/>
              <a:t>Zero length suppression compression techniques</a:t>
            </a:r>
            <a:endParaRPr lang="en-US" altLang="en-US" sz="4000" dirty="0" smtClean="0"/>
          </a:p>
        </p:txBody>
      </p:sp>
      <p:sp>
        <p:nvSpPr>
          <p:cNvPr id="68611" name="Content Placeholder 2"/>
          <p:cNvSpPr>
            <a:spLocks noGrp="1"/>
          </p:cNvSpPr>
          <p:nvPr>
            <p:ph idx="1"/>
          </p:nvPr>
        </p:nvSpPr>
        <p:spPr>
          <a:xfrm>
            <a:off x="228600" y="1417638"/>
            <a:ext cx="8763000" cy="4830762"/>
          </a:xfrm>
        </p:spPr>
        <p:txBody>
          <a:bodyPr/>
          <a:lstStyle/>
          <a:p>
            <a:pPr eaLnBrk="1" hangingPunct="1"/>
            <a:r>
              <a:rPr lang="en-US" altLang="en-US" sz="2800" b="1" dirty="0" smtClean="0"/>
              <a:t>Zero length suppression:  </a:t>
            </a:r>
            <a:r>
              <a:rPr lang="en-US" altLang="en-US" sz="2800" dirty="0" smtClean="0"/>
              <a:t>if in a sequence a series on n successive tokens appears we can replace these with a token and a count of number of occurrences. we usually need to have a special code to denote when the repeated token appears</a:t>
            </a:r>
            <a:endParaRPr lang="en-US" altLang="en-US" sz="2800" dirty="0" smtClean="0"/>
          </a:p>
          <a:p>
            <a:pPr eaLnBrk="1" hangingPunct="1"/>
            <a:r>
              <a:rPr lang="en-US" altLang="en-US" sz="2800" dirty="0" smtClean="0"/>
              <a:t>Example: given the number </a:t>
            </a:r>
            <a:endParaRPr lang="en-US" altLang="en-US" sz="2800" dirty="0" smtClean="0"/>
          </a:p>
          <a:p>
            <a:pPr eaLnBrk="1" hangingPunct="1">
              <a:buFontTx/>
              <a:buNone/>
            </a:pPr>
            <a:r>
              <a:rPr lang="en-US" altLang="en-US" sz="2800" dirty="0" smtClean="0"/>
              <a:t>		894000000 … 0 (</a:t>
            </a:r>
            <a:r>
              <a:rPr lang="en-US" altLang="en-US" sz="2400" dirty="0" smtClean="0"/>
              <a:t>where there are 32 zeros</a:t>
            </a:r>
            <a:r>
              <a:rPr lang="en-US" altLang="en-US" sz="2800" dirty="0" smtClean="0"/>
              <a:t>)</a:t>
            </a:r>
            <a:endParaRPr lang="en-US" altLang="en-US" sz="2800" dirty="0" smtClean="0"/>
          </a:p>
          <a:p>
            <a:pPr eaLnBrk="1" hangingPunct="1">
              <a:buFontTx/>
              <a:buNone/>
            </a:pPr>
            <a:r>
              <a:rPr lang="en-US" altLang="en-US" sz="2800" dirty="0" smtClean="0"/>
              <a:t>	zero length replace it with</a:t>
            </a:r>
            <a:endParaRPr lang="en-US" altLang="en-US" sz="2800" dirty="0" smtClean="0"/>
          </a:p>
          <a:p>
            <a:pPr eaLnBrk="1" hangingPunct="1">
              <a:buFontTx/>
              <a:buNone/>
            </a:pPr>
            <a:r>
              <a:rPr lang="en-US" altLang="en-US" sz="2800" dirty="0" smtClean="0"/>
              <a:t>		894f32</a:t>
            </a:r>
            <a:endParaRPr lang="en-US" altLang="en-US" sz="2800" dirty="0" smtClean="0"/>
          </a:p>
          <a:p>
            <a:pPr eaLnBrk="1" hangingPunct="1">
              <a:buFontTx/>
              <a:buNone/>
            </a:pPr>
            <a:r>
              <a:rPr lang="en-US" altLang="en-US" sz="2800" dirty="0" smtClean="0"/>
              <a:t>	where f is the code of zero</a:t>
            </a:r>
            <a:endParaRPr lang="en-US" altLang="en-US" sz="2800" dirty="0" smtClean="0"/>
          </a:p>
        </p:txBody>
      </p:sp>
      <p:sp>
        <p:nvSpPr>
          <p:cNvPr id="68612"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F8C2DEB-C2A2-49C7-BF18-629F12CCBE1D}"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152400" y="152400"/>
            <a:ext cx="8839200" cy="563563"/>
          </a:xfrm>
        </p:spPr>
        <p:txBody>
          <a:bodyPr/>
          <a:lstStyle/>
          <a:p>
            <a:pPr eaLnBrk="1" hangingPunct="1"/>
            <a:r>
              <a:rPr lang="en-US" altLang="en-US" sz="3600" b="1" smtClean="0"/>
              <a:t>Application: Lossless vs. lossy compression </a:t>
            </a:r>
            <a:endParaRPr lang="en-US" altLang="en-US" sz="3600" b="1" smtClean="0"/>
          </a:p>
        </p:txBody>
      </p:sp>
      <p:sp>
        <p:nvSpPr>
          <p:cNvPr id="69635" name="Rectangle 3"/>
          <p:cNvSpPr>
            <a:spLocks noGrp="1" noChangeArrowheads="1"/>
          </p:cNvSpPr>
          <p:nvPr>
            <p:ph type="body" idx="1"/>
          </p:nvPr>
        </p:nvSpPr>
        <p:spPr>
          <a:xfrm>
            <a:off x="120650" y="762000"/>
            <a:ext cx="8915400" cy="5943600"/>
          </a:xfrm>
        </p:spPr>
        <p:txBody>
          <a:bodyPr/>
          <a:lstStyle/>
          <a:p>
            <a:pPr marL="168275" indent="-168275" eaLnBrk="1" hangingPunct="1"/>
            <a:r>
              <a:rPr lang="en-US" altLang="en-US" sz="2400" dirty="0" smtClean="0"/>
              <a:t>For symbolic data such as spreadsheets, text, executable programs, etc., </a:t>
            </a:r>
            <a:r>
              <a:rPr lang="en-US" altLang="en-US" sz="2400" dirty="0" err="1" smtClean="0"/>
              <a:t>losslessness</a:t>
            </a:r>
            <a:r>
              <a:rPr lang="en-US" altLang="en-US" sz="2400" dirty="0" smtClean="0"/>
              <a:t> is essential because changing even a single bit cannot be tolerated.</a:t>
            </a:r>
            <a:endParaRPr lang="en-US" altLang="en-US" sz="600" dirty="0" smtClean="0"/>
          </a:p>
          <a:p>
            <a:pPr marL="168275" indent="-168275" eaLnBrk="1" hangingPunct="1"/>
            <a:r>
              <a:rPr lang="en-US" altLang="en-US" sz="2400" dirty="0" smtClean="0"/>
              <a:t>For visual and audio data, some loss of quality can be tolerated without losing the essential nature of the data. </a:t>
            </a:r>
            <a:endParaRPr lang="en-US" altLang="en-US" sz="2400" dirty="0" smtClean="0"/>
          </a:p>
          <a:p>
            <a:pPr marL="396875" lvl="1" indent="-114300" eaLnBrk="1" hangingPunct="1"/>
            <a:r>
              <a:rPr lang="en-US" altLang="en-US" sz="2200" dirty="0" smtClean="0"/>
              <a:t>By taking advantage of the limitations of the human sensory system, a great deal of space can be saved while producing an output which is nearly indistinguishable from the original. </a:t>
            </a:r>
            <a:endParaRPr lang="en-US" altLang="en-US" sz="2200" dirty="0" smtClean="0"/>
          </a:p>
          <a:p>
            <a:pPr marL="396875" lvl="1" indent="-114300" eaLnBrk="1" hangingPunct="1"/>
            <a:r>
              <a:rPr lang="en-US" altLang="en-US" sz="2200" dirty="0" smtClean="0"/>
              <a:t>In audio compression, for instance, non-audible (or less audible) components of the signal are removed. </a:t>
            </a:r>
            <a:endParaRPr lang="en-US" altLang="en-US" sz="2200" dirty="0" smtClean="0"/>
          </a:p>
          <a:p>
            <a:pPr marL="168275" indent="-168275" eaLnBrk="1" hangingPunct="1"/>
            <a:r>
              <a:rPr lang="en-US" altLang="en-US" sz="2400" dirty="0" smtClean="0"/>
              <a:t>Lossy compression is used for: </a:t>
            </a:r>
            <a:endParaRPr lang="en-US" altLang="en-US" sz="2400" dirty="0" smtClean="0"/>
          </a:p>
          <a:p>
            <a:pPr marL="396875" lvl="1" indent="-114300" eaLnBrk="1" hangingPunct="1"/>
            <a:r>
              <a:rPr lang="en-US" altLang="en-US" sz="2200" dirty="0" smtClean="0"/>
              <a:t>image compression in digital cameras, </a:t>
            </a:r>
            <a:endParaRPr lang="en-US" altLang="en-US" sz="2200" dirty="0" smtClean="0"/>
          </a:p>
          <a:p>
            <a:pPr marL="396875" lvl="1" indent="-114300" eaLnBrk="1" hangingPunct="1"/>
            <a:r>
              <a:rPr lang="en-US" altLang="en-US" sz="2200" dirty="0" smtClean="0"/>
              <a:t>audio compression for Internet telephony and CD ripping, which is decoded by audio players. </a:t>
            </a:r>
            <a:endParaRPr lang="en-US" altLang="en-US" sz="2200" dirty="0" smtClean="0"/>
          </a:p>
          <a:p>
            <a:pPr marL="396875" lvl="1" indent="-114300" eaLnBrk="1" hangingPunct="1"/>
            <a:r>
              <a:rPr lang="en-US" altLang="en-US" sz="2200" dirty="0" smtClean="0"/>
              <a:t>video compression in DVDs with MPEG format.</a:t>
            </a:r>
            <a:endParaRPr lang="en-US" altLang="en-US" sz="2200" dirty="0" smtClean="0"/>
          </a:p>
        </p:txBody>
      </p:sp>
      <p:sp>
        <p:nvSpPr>
          <p:cNvPr id="69636"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061F96C-352F-4061-BC32-9299EDFA3515}"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85800" y="152400"/>
            <a:ext cx="7772400" cy="533400"/>
          </a:xfrm>
        </p:spPr>
        <p:txBody>
          <a:bodyPr/>
          <a:lstStyle/>
          <a:p>
            <a:pPr eaLnBrk="1" hangingPunct="1"/>
            <a:r>
              <a:rPr lang="en-US" altLang="en-US" sz="4000" b="1" smtClean="0"/>
              <a:t>Media Types: </a:t>
            </a:r>
            <a:r>
              <a:rPr lang="en-US" altLang="en-US" sz="4000" smtClean="0"/>
              <a:t>Two broad classes</a:t>
            </a:r>
            <a:endParaRPr lang="en-US" altLang="en-US" sz="4000" smtClean="0"/>
          </a:p>
        </p:txBody>
      </p:sp>
      <p:sp>
        <p:nvSpPr>
          <p:cNvPr id="10243" name="Rectangle 3"/>
          <p:cNvSpPr>
            <a:spLocks noGrp="1" noChangeArrowheads="1"/>
          </p:cNvSpPr>
          <p:nvPr>
            <p:ph type="body" idx="1"/>
          </p:nvPr>
        </p:nvSpPr>
        <p:spPr>
          <a:xfrm>
            <a:off x="304800" y="990600"/>
            <a:ext cx="8458200" cy="5638800"/>
          </a:xfrm>
        </p:spPr>
        <p:txBody>
          <a:bodyPr/>
          <a:lstStyle/>
          <a:p>
            <a:pPr marL="228600" indent="-228600" eaLnBrk="1" hangingPunct="1">
              <a:lnSpc>
                <a:spcPct val="150000"/>
              </a:lnSpc>
            </a:pPr>
            <a:r>
              <a:rPr lang="en-US" altLang="en-US" b="1" smtClean="0"/>
              <a:t>Discrete (or Static) media</a:t>
            </a:r>
            <a:r>
              <a:rPr lang="en-US" altLang="en-US" smtClean="0"/>
              <a:t>: it refers to text, graphics, and images as they are composed of time independent information item. </a:t>
            </a:r>
            <a:endParaRPr lang="en-US" altLang="en-US" smtClean="0"/>
          </a:p>
          <a:p>
            <a:pPr marL="574675" lvl="1" indent="-231775" eaLnBrk="1" hangingPunct="1">
              <a:lnSpc>
                <a:spcPct val="150000"/>
              </a:lnSpc>
            </a:pPr>
            <a:r>
              <a:rPr lang="en-US" altLang="en-US" smtClean="0"/>
              <a:t>Information in these media consist exclusively of a sequence of individual elements without a time component. Indeed they may be displayed according to a wide variety of timing or even sequencing and still remain meaningful</a:t>
            </a:r>
            <a:endParaRPr lang="en-US" altLang="en-US" smtClean="0"/>
          </a:p>
          <a:p>
            <a:pPr lvl="3" eaLnBrk="1" hangingPunct="1">
              <a:lnSpc>
                <a:spcPct val="150000"/>
              </a:lnSpc>
            </a:pPr>
            <a:endParaRPr lang="en-US" altLang="en-US" sz="1600" smtClean="0"/>
          </a:p>
        </p:txBody>
      </p:sp>
      <p:sp>
        <p:nvSpPr>
          <p:cNvPr id="10244"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F097C41-24B8-4431-9FD6-57409BC4409E}"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7200" y="274638"/>
            <a:ext cx="8229600" cy="715962"/>
          </a:xfrm>
        </p:spPr>
        <p:txBody>
          <a:bodyPr/>
          <a:lstStyle/>
          <a:p>
            <a:pPr eaLnBrk="1" hangingPunct="1"/>
            <a:r>
              <a:rPr lang="en-US" altLang="en-US" sz="4000" b="1" smtClean="0"/>
              <a:t>Lossless vs. Lossy compression</a:t>
            </a:r>
            <a:endParaRPr lang="en-US" altLang="en-US" sz="4000" b="1" smtClean="0"/>
          </a:p>
        </p:txBody>
      </p:sp>
      <p:sp>
        <p:nvSpPr>
          <p:cNvPr id="70659" name="Rectangle 3"/>
          <p:cNvSpPr>
            <a:spLocks noGrp="1" noChangeArrowheads="1"/>
          </p:cNvSpPr>
          <p:nvPr>
            <p:ph type="body" idx="1"/>
          </p:nvPr>
        </p:nvSpPr>
        <p:spPr>
          <a:xfrm>
            <a:off x="304800" y="990600"/>
            <a:ext cx="8382000" cy="5410200"/>
          </a:xfrm>
        </p:spPr>
        <p:txBody>
          <a:bodyPr/>
          <a:lstStyle/>
          <a:p>
            <a:pPr marL="225425" indent="-225425" eaLnBrk="1" hangingPunct="1"/>
            <a:r>
              <a:rPr lang="en-US" altLang="en-US" sz="2800" dirty="0" smtClean="0"/>
              <a:t>Generally, the difference between the two compression technique is that: </a:t>
            </a:r>
            <a:endParaRPr lang="en-US" altLang="en-US" sz="2800" dirty="0" smtClean="0"/>
          </a:p>
          <a:p>
            <a:pPr marL="625475" lvl="1" eaLnBrk="1" hangingPunct="1"/>
            <a:r>
              <a:rPr lang="en-US" altLang="en-US" sz="2400" dirty="0" smtClean="0"/>
              <a:t>Lossless compression schemes are reversible so that the original data can be reconstructed, </a:t>
            </a:r>
            <a:endParaRPr lang="en-US" altLang="en-US" sz="2400" dirty="0" smtClean="0"/>
          </a:p>
          <a:p>
            <a:pPr marL="625475" lvl="1" eaLnBrk="1" hangingPunct="1"/>
            <a:r>
              <a:rPr lang="en-US" altLang="en-US" sz="2400" dirty="0" smtClean="0"/>
              <a:t>Lossy </a:t>
            </a:r>
            <a:r>
              <a:rPr lang="en-US" altLang="en-US" sz="2400" dirty="0"/>
              <a:t>compression schemes </a:t>
            </a:r>
            <a:r>
              <a:rPr lang="en-US" altLang="en-US" sz="2400" dirty="0" smtClean="0"/>
              <a:t>accept some loss of data in order to achieve higher compression.</a:t>
            </a:r>
            <a:endParaRPr lang="en-US" altLang="en-US" sz="1400" dirty="0" smtClean="0"/>
          </a:p>
          <a:p>
            <a:pPr marL="225425" indent="-225425" eaLnBrk="1" hangingPunct="1"/>
            <a:r>
              <a:rPr lang="en-US" altLang="en-US" sz="2800" dirty="0" smtClean="0"/>
              <a:t>These lossy data compression methods typically offer a three-way tradeoff between</a:t>
            </a:r>
            <a:endParaRPr lang="en-US" altLang="en-US" sz="2800" dirty="0" smtClean="0"/>
          </a:p>
          <a:p>
            <a:pPr marL="625475" lvl="1" eaLnBrk="1" hangingPunct="1"/>
            <a:r>
              <a:rPr lang="en-US" altLang="en-US" sz="2400" dirty="0" smtClean="0"/>
              <a:t>Computer resource requirement (compression speed, memory consumption)</a:t>
            </a:r>
            <a:endParaRPr lang="en-US" altLang="en-US" sz="2400" dirty="0" smtClean="0"/>
          </a:p>
          <a:p>
            <a:pPr marL="625475" lvl="1" eaLnBrk="1" hangingPunct="1"/>
            <a:r>
              <a:rPr lang="en-US" altLang="en-US" sz="2400" dirty="0" smtClean="0"/>
              <a:t>compressed data size and </a:t>
            </a:r>
            <a:endParaRPr lang="en-US" altLang="en-US" sz="2400" dirty="0" smtClean="0"/>
          </a:p>
          <a:p>
            <a:pPr marL="625475" lvl="1" eaLnBrk="1" hangingPunct="1"/>
            <a:r>
              <a:rPr lang="en-US" altLang="en-US" sz="2400" dirty="0" smtClean="0"/>
              <a:t>quality loss.</a:t>
            </a:r>
            <a:endParaRPr lang="en-US" altLang="en-US" sz="2400" dirty="0" smtClean="0"/>
          </a:p>
          <a:p>
            <a:pPr marL="225425" indent="-225425" eaLnBrk="1" hangingPunct="1"/>
            <a:endParaRPr lang="en-US" altLang="en-US" sz="2800" dirty="0" smtClean="0"/>
          </a:p>
        </p:txBody>
      </p:sp>
      <p:sp>
        <p:nvSpPr>
          <p:cNvPr id="70660"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4DBD9E1-2F13-4F70-B490-9DE48BB3F138}"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457200" y="461962"/>
            <a:ext cx="8229600" cy="604838"/>
          </a:xfrm>
        </p:spPr>
        <p:txBody>
          <a:bodyPr/>
          <a:lstStyle/>
          <a:p>
            <a:pPr eaLnBrk="1" hangingPunct="1"/>
            <a:r>
              <a:rPr lang="en-US" altLang="en-US" sz="4000" b="1" dirty="0" smtClean="0"/>
              <a:t>Common compression methods</a:t>
            </a:r>
            <a:endParaRPr lang="en-US" altLang="en-US" sz="4000" b="1" dirty="0" smtClean="0"/>
          </a:p>
        </p:txBody>
      </p:sp>
      <p:sp>
        <p:nvSpPr>
          <p:cNvPr id="6147" name="Rectangle 3"/>
          <p:cNvSpPr>
            <a:spLocks noGrp="1" noChangeArrowheads="1"/>
          </p:cNvSpPr>
          <p:nvPr>
            <p:ph type="body" idx="1"/>
          </p:nvPr>
        </p:nvSpPr>
        <p:spPr>
          <a:xfrm>
            <a:off x="304800" y="1066800"/>
            <a:ext cx="8382000" cy="5410200"/>
          </a:xfrm>
        </p:spPr>
        <p:txBody>
          <a:bodyPr/>
          <a:lstStyle/>
          <a:p>
            <a:pPr marL="177800" indent="-177800" eaLnBrk="1" hangingPunct="1"/>
            <a:r>
              <a:rPr lang="en-US" altLang="en-US" sz="2800" b="1" dirty="0" smtClean="0"/>
              <a:t>Statistical methods: </a:t>
            </a:r>
            <a:endParaRPr lang="en-US" altLang="en-US" sz="2800" b="1" dirty="0" smtClean="0"/>
          </a:p>
          <a:p>
            <a:pPr marL="406400" lvl="1" indent="-114300" eaLnBrk="1" hangingPunct="1"/>
            <a:r>
              <a:rPr lang="en-US" altLang="en-US" sz="2400" dirty="0" smtClean="0"/>
              <a:t>It requires prior information about the occurrence of symbols</a:t>
            </a:r>
            <a:endParaRPr lang="en-US" altLang="en-US" sz="2400" dirty="0" smtClean="0"/>
          </a:p>
          <a:p>
            <a:pPr marL="406400" lvl="1" indent="-114300" eaLnBrk="1" hangingPunct="1">
              <a:buFontTx/>
              <a:buNone/>
            </a:pPr>
            <a:r>
              <a:rPr lang="en-US" altLang="en-US" sz="2400" dirty="0" smtClean="0"/>
              <a:t>E.g. </a:t>
            </a:r>
            <a:r>
              <a:rPr lang="en-US" altLang="en-US" sz="2400" b="1" dirty="0" smtClean="0"/>
              <a:t>Huffman coding</a:t>
            </a:r>
            <a:r>
              <a:rPr lang="en-US" altLang="en-US" sz="2400" dirty="0" smtClean="0"/>
              <a:t> and </a:t>
            </a:r>
            <a:r>
              <a:rPr lang="en-US" altLang="en-US" sz="2400" b="1" dirty="0" smtClean="0"/>
              <a:t>Entropy coding</a:t>
            </a:r>
            <a:endParaRPr lang="en-US" altLang="en-US" sz="2400" b="1" dirty="0" smtClean="0"/>
          </a:p>
          <a:p>
            <a:pPr marL="635000" lvl="2" indent="-114300" eaLnBrk="1" hangingPunct="1"/>
            <a:r>
              <a:rPr lang="en-US" altLang="en-US" sz="2100" dirty="0" smtClean="0"/>
              <a:t>Estimate probabilities of symbols, code one symbol at a time, shorter codes for symbols with high probabilities</a:t>
            </a:r>
            <a:endParaRPr lang="en-US" altLang="en-US" sz="700" dirty="0" smtClean="0"/>
          </a:p>
          <a:p>
            <a:pPr marL="177800" indent="-177800" eaLnBrk="1" hangingPunct="1"/>
            <a:r>
              <a:rPr lang="en-US" altLang="en-US" sz="2800" b="1" dirty="0" smtClean="0"/>
              <a:t>Dictionary-based coding </a:t>
            </a:r>
            <a:endParaRPr lang="en-US" altLang="en-US" sz="2800" b="1" dirty="0" smtClean="0"/>
          </a:p>
          <a:p>
            <a:pPr marL="406400" lvl="1" indent="-114300" eaLnBrk="1" hangingPunct="1"/>
            <a:r>
              <a:rPr lang="en-US" altLang="en-US" sz="2400" dirty="0" smtClean="0"/>
              <a:t>The previous algorithms (both entropy and Huffman) require the statistical knowledge which is often not available (e.g., live audio, video).</a:t>
            </a:r>
            <a:endParaRPr lang="en-US" altLang="en-US" sz="2400" dirty="0" smtClean="0"/>
          </a:p>
          <a:p>
            <a:pPr marL="406400" lvl="1" indent="-114300" eaLnBrk="1" hangingPunct="1"/>
            <a:r>
              <a:rPr lang="en-US" altLang="en-US" sz="2400" dirty="0" smtClean="0"/>
              <a:t>Dictionary based coding, such as </a:t>
            </a:r>
            <a:r>
              <a:rPr lang="en-US" altLang="en-US" sz="2400" b="1" dirty="0" smtClean="0"/>
              <a:t>Lempel-Ziv (LZ)</a:t>
            </a:r>
            <a:r>
              <a:rPr lang="en-US" altLang="en-US" sz="2400" dirty="0" smtClean="0"/>
              <a:t> compression techniques do not require prior information to compress strings. </a:t>
            </a:r>
            <a:endParaRPr lang="en-US" altLang="en-US" sz="2400" dirty="0" smtClean="0"/>
          </a:p>
          <a:p>
            <a:pPr marL="635000" lvl="2" indent="-114300" eaLnBrk="1" hangingPunct="1"/>
            <a:r>
              <a:rPr lang="en-US" altLang="en-US" sz="2100" dirty="0" smtClean="0"/>
              <a:t>Rather, replace symbols with a pointer to dictionary entries</a:t>
            </a:r>
            <a:endParaRPr lang="en-US" altLang="en-US" sz="2100" dirty="0" smtClean="0"/>
          </a:p>
        </p:txBody>
      </p:sp>
      <p:sp>
        <p:nvSpPr>
          <p:cNvPr id="71684"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DBA289D-49D6-4D60-9407-1C74B445FC58}" type="slidenum">
              <a:rPr lang="en-US" altLang="en-US" sz="1400" smtClean="0"/>
            </a:fld>
            <a:endParaRPr lang="en-US" altLang="en-US" sz="140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box(in)">
                                      <p:cBhvr>
                                        <p:cTn id="7" dur="500"/>
                                        <p:tgtEl>
                                          <p:spTgt spid="6147">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6147">
                                            <p:txEl>
                                              <p:pRg st="1" end="1"/>
                                            </p:txEl>
                                          </p:spTgt>
                                        </p:tgtEl>
                                        <p:attrNameLst>
                                          <p:attrName>style.visibility</p:attrName>
                                        </p:attrNameLst>
                                      </p:cBhvr>
                                      <p:to>
                                        <p:strVal val="visible"/>
                                      </p:to>
                                    </p:set>
                                    <p:animEffect transition="in" filter="box(in)">
                                      <p:cBhvr>
                                        <p:cTn id="10" dur="500"/>
                                        <p:tgtEl>
                                          <p:spTgt spid="6147">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6147">
                                            <p:txEl>
                                              <p:pRg st="2" end="2"/>
                                            </p:txEl>
                                          </p:spTgt>
                                        </p:tgtEl>
                                        <p:attrNameLst>
                                          <p:attrName>style.visibility</p:attrName>
                                        </p:attrNameLst>
                                      </p:cBhvr>
                                      <p:to>
                                        <p:strVal val="visible"/>
                                      </p:to>
                                    </p:set>
                                    <p:animEffect transition="in" filter="box(in)">
                                      <p:cBhvr>
                                        <p:cTn id="13" dur="500"/>
                                        <p:tgtEl>
                                          <p:spTgt spid="6147">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6147">
                                            <p:txEl>
                                              <p:pRg st="3" end="3"/>
                                            </p:txEl>
                                          </p:spTgt>
                                        </p:tgtEl>
                                        <p:attrNameLst>
                                          <p:attrName>style.visibility</p:attrName>
                                        </p:attrNameLst>
                                      </p:cBhvr>
                                      <p:to>
                                        <p:strVal val="visible"/>
                                      </p:to>
                                    </p:set>
                                    <p:animEffect transition="in" filter="box(in)">
                                      <p:cBhvr>
                                        <p:cTn id="16" dur="500"/>
                                        <p:tgtEl>
                                          <p:spTgt spid="6147">
                                            <p:txEl>
                                              <p:pRg st="3" end="3"/>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animEffect transition="in" filter="box(in)">
                                      <p:cBhvr>
                                        <p:cTn id="19" dur="500"/>
                                        <p:tgtEl>
                                          <p:spTgt spid="6147">
                                            <p:txEl>
                                              <p:pRg st="4" end="4"/>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6147">
                                            <p:txEl>
                                              <p:pRg st="5" end="5"/>
                                            </p:txEl>
                                          </p:spTgt>
                                        </p:tgtEl>
                                        <p:attrNameLst>
                                          <p:attrName>style.visibility</p:attrName>
                                        </p:attrNameLst>
                                      </p:cBhvr>
                                      <p:to>
                                        <p:strVal val="visible"/>
                                      </p:to>
                                    </p:set>
                                    <p:animEffect transition="in" filter="box(in)">
                                      <p:cBhvr>
                                        <p:cTn id="22" dur="500"/>
                                        <p:tgtEl>
                                          <p:spTgt spid="6147">
                                            <p:txEl>
                                              <p:pRg st="5" end="5"/>
                                            </p:txEl>
                                          </p:spTgt>
                                        </p:tgtEl>
                                      </p:cBhvr>
                                    </p:animEffect>
                                  </p:childTnLst>
                                </p:cTn>
                              </p:par>
                              <p:par>
                                <p:cTn id="23" presetID="4" presetClass="entr" presetSubtype="16" fill="hold" nodeType="withEffect">
                                  <p:stCondLst>
                                    <p:cond delay="0"/>
                                  </p:stCondLst>
                                  <p:childTnLst>
                                    <p:set>
                                      <p:cBhvr>
                                        <p:cTn id="24" dur="1" fill="hold">
                                          <p:stCondLst>
                                            <p:cond delay="0"/>
                                          </p:stCondLst>
                                        </p:cTn>
                                        <p:tgtEl>
                                          <p:spTgt spid="6147">
                                            <p:txEl>
                                              <p:pRg st="6" end="6"/>
                                            </p:txEl>
                                          </p:spTgt>
                                        </p:tgtEl>
                                        <p:attrNameLst>
                                          <p:attrName>style.visibility</p:attrName>
                                        </p:attrNameLst>
                                      </p:cBhvr>
                                      <p:to>
                                        <p:strVal val="visible"/>
                                      </p:to>
                                    </p:set>
                                    <p:animEffect transition="in" filter="box(in)">
                                      <p:cBhvr>
                                        <p:cTn id="25" dur="500"/>
                                        <p:tgtEl>
                                          <p:spTgt spid="6147">
                                            <p:txEl>
                                              <p:pRg st="6" end="6"/>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6147">
                                            <p:txEl>
                                              <p:pRg st="7" end="7"/>
                                            </p:txEl>
                                          </p:spTgt>
                                        </p:tgtEl>
                                        <p:attrNameLst>
                                          <p:attrName>style.visibility</p:attrName>
                                        </p:attrNameLst>
                                      </p:cBhvr>
                                      <p:to>
                                        <p:strVal val="visible"/>
                                      </p:to>
                                    </p:set>
                                    <p:animEffect transition="in" filter="box(in)">
                                      <p:cBhvr>
                                        <p:cTn id="28" dur="500"/>
                                        <p:tgtEl>
                                          <p:spTgt spid="61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276225" y="376237"/>
            <a:ext cx="8686800" cy="609601"/>
          </a:xfrm>
        </p:spPr>
        <p:txBody>
          <a:bodyPr/>
          <a:lstStyle/>
          <a:p>
            <a:pPr eaLnBrk="1" hangingPunct="1"/>
            <a:r>
              <a:rPr lang="en-US" altLang="en-US" sz="4000" dirty="0" smtClean="0">
                <a:solidFill>
                  <a:schemeClr val="tx1"/>
                </a:solidFill>
                <a:cs typeface="Times New Roman" panose="02020603050405020304" pitchFamily="18" charset="0"/>
              </a:rPr>
              <a:t> </a:t>
            </a:r>
            <a:r>
              <a:rPr lang="en-US" altLang="en-US" sz="4000" b="1" dirty="0" smtClean="0">
                <a:solidFill>
                  <a:schemeClr val="tx1"/>
                </a:solidFill>
                <a:cs typeface="Times New Roman" panose="02020603050405020304" pitchFamily="18" charset="0"/>
              </a:rPr>
              <a:t>Common Compression Techniques</a:t>
            </a:r>
            <a:endParaRPr lang="en-US" altLang="en-US" sz="4000" b="1" dirty="0" smtClean="0">
              <a:solidFill>
                <a:schemeClr val="tx1"/>
              </a:solidFill>
              <a:cs typeface="Times New Roman" panose="02020603050405020304" pitchFamily="18" charset="0"/>
            </a:endParaRPr>
          </a:p>
        </p:txBody>
      </p:sp>
      <p:sp>
        <p:nvSpPr>
          <p:cNvPr id="72707" name="Rectangle 3"/>
          <p:cNvSpPr>
            <a:spLocks noGrp="1" noChangeArrowheads="1"/>
          </p:cNvSpPr>
          <p:nvPr>
            <p:ph type="body" idx="1"/>
          </p:nvPr>
        </p:nvSpPr>
        <p:spPr>
          <a:xfrm>
            <a:off x="304800" y="990600"/>
            <a:ext cx="8534400" cy="5562601"/>
          </a:xfrm>
        </p:spPr>
        <p:txBody>
          <a:bodyPr/>
          <a:lstStyle/>
          <a:p>
            <a:pPr marL="168275" indent="-168275" eaLnBrk="1" hangingPunct="1">
              <a:buClr>
                <a:schemeClr val="tx1"/>
              </a:buClr>
            </a:pPr>
            <a:r>
              <a:rPr lang="en-US" altLang="en-US" sz="2400" dirty="0" smtClean="0">
                <a:cs typeface="Times New Roman" panose="02020603050405020304" pitchFamily="18" charset="0"/>
              </a:rPr>
              <a:t>Compression techniques are classified into static, adaptive (or dynamic), and hybrid.</a:t>
            </a:r>
            <a:endParaRPr lang="en-US" altLang="en-US" sz="700" dirty="0" smtClean="0">
              <a:cs typeface="Times New Roman" panose="02020603050405020304" pitchFamily="18" charset="0"/>
            </a:endParaRPr>
          </a:p>
          <a:p>
            <a:pPr marL="168275" indent="-168275" eaLnBrk="1" hangingPunct="1">
              <a:buClr>
                <a:schemeClr val="tx1"/>
              </a:buClr>
            </a:pPr>
            <a:r>
              <a:rPr lang="en-US" altLang="en-US" sz="2400" b="1" dirty="0" smtClean="0">
                <a:solidFill>
                  <a:schemeClr val="tx2"/>
                </a:solidFill>
                <a:cs typeface="Times New Roman" panose="02020603050405020304" pitchFamily="18" charset="0"/>
              </a:rPr>
              <a:t>Static coding</a:t>
            </a:r>
            <a:r>
              <a:rPr lang="en-US" altLang="en-US" sz="2400" dirty="0" smtClean="0">
                <a:solidFill>
                  <a:schemeClr val="tx2"/>
                </a:solidFill>
                <a:cs typeface="Times New Roman" panose="02020603050405020304" pitchFamily="18" charset="0"/>
              </a:rPr>
              <a:t> requires two passes: one pass to compute probabilities (or frequencies) and determine the mapping, &amp; a second pass to encode.</a:t>
            </a:r>
            <a:endParaRPr lang="en-US" altLang="en-US" sz="2400" dirty="0" smtClean="0">
              <a:solidFill>
                <a:schemeClr val="tx2"/>
              </a:solidFill>
              <a:cs typeface="Times New Roman" panose="02020603050405020304" pitchFamily="18" charset="0"/>
            </a:endParaRPr>
          </a:p>
          <a:p>
            <a:pPr marL="457200" lvl="1" indent="-174625" eaLnBrk="1" hangingPunct="1">
              <a:buClr>
                <a:schemeClr val="tx1"/>
              </a:buClr>
              <a:buFontTx/>
              <a:buChar char="•"/>
            </a:pPr>
            <a:r>
              <a:rPr lang="en-US" altLang="en-US" sz="2000" b="1" dirty="0" smtClean="0">
                <a:solidFill>
                  <a:schemeClr val="tx2"/>
                </a:solidFill>
                <a:cs typeface="Times New Roman" panose="02020603050405020304" pitchFamily="18" charset="0"/>
              </a:rPr>
              <a:t>Examples:  </a:t>
            </a:r>
            <a:r>
              <a:rPr lang="en-US" altLang="en-US" sz="2000" dirty="0" smtClean="0">
                <a:solidFill>
                  <a:schemeClr val="tx2"/>
                </a:solidFill>
                <a:cs typeface="Times New Roman" panose="02020603050405020304" pitchFamily="18" charset="0"/>
              </a:rPr>
              <a:t>Huffman Coding, </a:t>
            </a:r>
            <a:r>
              <a:rPr lang="en-US" altLang="en-US" sz="2000" dirty="0" smtClean="0"/>
              <a:t>entropy encoding</a:t>
            </a:r>
            <a:endParaRPr lang="en-US" altLang="en-US" sz="700" dirty="0" smtClean="0">
              <a:solidFill>
                <a:schemeClr val="tx2"/>
              </a:solidFill>
              <a:cs typeface="Times New Roman" panose="02020603050405020304" pitchFamily="18" charset="0"/>
            </a:endParaRPr>
          </a:p>
          <a:p>
            <a:pPr marL="168275" indent="-168275" eaLnBrk="1" hangingPunct="1">
              <a:buClr>
                <a:schemeClr val="tx1"/>
              </a:buClr>
            </a:pPr>
            <a:r>
              <a:rPr lang="en-US" altLang="en-US" sz="2400" b="1" dirty="0" smtClean="0">
                <a:solidFill>
                  <a:schemeClr val="tx2"/>
                </a:solidFill>
                <a:cs typeface="Times New Roman" panose="02020603050405020304" pitchFamily="18" charset="0"/>
              </a:rPr>
              <a:t>Adaptive coding</a:t>
            </a:r>
            <a:r>
              <a:rPr lang="en-US" altLang="en-US" sz="2400" dirty="0" smtClean="0">
                <a:solidFill>
                  <a:schemeClr val="tx2"/>
                </a:solidFill>
                <a:cs typeface="Times New Roman" panose="02020603050405020304" pitchFamily="18" charset="0"/>
              </a:rPr>
              <a:t>: </a:t>
            </a:r>
            <a:endParaRPr lang="en-US" altLang="en-US" sz="2400" dirty="0" smtClean="0">
              <a:solidFill>
                <a:schemeClr val="tx2"/>
              </a:solidFill>
              <a:cs typeface="Times New Roman" panose="02020603050405020304" pitchFamily="18" charset="0"/>
            </a:endParaRPr>
          </a:p>
          <a:p>
            <a:pPr marL="457200" lvl="1" indent="-174625" eaLnBrk="1" hangingPunct="1"/>
            <a:r>
              <a:rPr lang="en-US" altLang="en-US" sz="2000" dirty="0" smtClean="0"/>
              <a:t>It adapts to localized changes in the characteristics of the data, and don't require a first pass over the data to calculate a probability model. </a:t>
            </a:r>
            <a:r>
              <a:rPr lang="en-US" altLang="en-US" sz="2000" dirty="0" smtClean="0">
                <a:solidFill>
                  <a:schemeClr val="tx2"/>
                </a:solidFill>
                <a:cs typeface="Times New Roman" panose="02020603050405020304" pitchFamily="18" charset="0"/>
              </a:rPr>
              <a:t>All of the adaptive methods are </a:t>
            </a:r>
            <a:r>
              <a:rPr lang="en-US" altLang="en-US" sz="2000" i="1" dirty="0" smtClean="0">
                <a:solidFill>
                  <a:schemeClr val="tx2"/>
                </a:solidFill>
                <a:cs typeface="Times New Roman" panose="02020603050405020304" pitchFamily="18" charset="0"/>
              </a:rPr>
              <a:t>one-pass</a:t>
            </a:r>
            <a:r>
              <a:rPr lang="en-US" altLang="en-US" sz="2000" dirty="0" smtClean="0">
                <a:solidFill>
                  <a:schemeClr val="tx2"/>
                </a:solidFill>
                <a:cs typeface="Times New Roman" panose="02020603050405020304" pitchFamily="18" charset="0"/>
              </a:rPr>
              <a:t> methods; only one scan of the message is required. </a:t>
            </a:r>
            <a:endParaRPr lang="en-US" altLang="en-US" sz="2000" dirty="0" smtClean="0">
              <a:solidFill>
                <a:schemeClr val="tx2"/>
              </a:solidFill>
              <a:cs typeface="Times New Roman" panose="02020603050405020304" pitchFamily="18" charset="0"/>
            </a:endParaRPr>
          </a:p>
          <a:p>
            <a:pPr marL="457200" lvl="1" indent="-174625" eaLnBrk="1" hangingPunct="1"/>
            <a:r>
              <a:rPr lang="en-US" altLang="en-US" sz="2000" dirty="0" smtClean="0"/>
              <a:t>The cost paid for these advantages is that the encoder &amp; decoder must be complex to keep their states synchronized, &amp; more computational power is needed to keep adapting the encoder/decoder state.</a:t>
            </a:r>
            <a:endParaRPr lang="en-US" altLang="en-US" sz="2000" dirty="0" smtClean="0"/>
          </a:p>
          <a:p>
            <a:pPr marL="457200" lvl="1" indent="-174625" eaLnBrk="1" hangingPunct="1"/>
            <a:r>
              <a:rPr lang="en-US" altLang="en-US" sz="2000" b="1" dirty="0" smtClean="0">
                <a:solidFill>
                  <a:schemeClr val="tx2"/>
                </a:solidFill>
                <a:cs typeface="Times New Roman" panose="02020603050405020304" pitchFamily="18" charset="0"/>
              </a:rPr>
              <a:t>Examples:  </a:t>
            </a:r>
            <a:r>
              <a:rPr lang="en-US" altLang="en-US" sz="2000" dirty="0" smtClean="0"/>
              <a:t>Lempel-Ziv</a:t>
            </a:r>
            <a:r>
              <a:rPr lang="en-US" altLang="en-US" sz="2000" dirty="0" smtClean="0">
                <a:solidFill>
                  <a:schemeClr val="tx2"/>
                </a:solidFill>
                <a:cs typeface="Times New Roman" panose="02020603050405020304" pitchFamily="18" charset="0"/>
              </a:rPr>
              <a:t> and Adaptive Huffman Coding</a:t>
            </a:r>
            <a:endParaRPr lang="en-US" altLang="en-US" sz="2000" dirty="0" smtClean="0">
              <a:solidFill>
                <a:schemeClr val="tx2"/>
              </a:solidFill>
              <a:cs typeface="Times New Roman" panose="02020603050405020304" pitchFamily="18" charset="0"/>
            </a:endParaRPr>
          </a:p>
        </p:txBody>
      </p:sp>
      <p:sp>
        <p:nvSpPr>
          <p:cNvPr id="72708"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AC1E6EC-E903-45F9-A4CE-F6A8F4343B85}"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57200" y="274638"/>
            <a:ext cx="8229600" cy="487362"/>
          </a:xfrm>
        </p:spPr>
        <p:txBody>
          <a:bodyPr/>
          <a:lstStyle/>
          <a:p>
            <a:pPr eaLnBrk="1" hangingPunct="1"/>
            <a:r>
              <a:rPr lang="en-US" altLang="en-US" sz="4000" b="1" dirty="0" smtClean="0"/>
              <a:t>Adaptive coding</a:t>
            </a:r>
            <a:endParaRPr lang="en-US" altLang="en-US" sz="4000" b="1" dirty="0" smtClean="0"/>
          </a:p>
        </p:txBody>
      </p:sp>
      <p:sp>
        <p:nvSpPr>
          <p:cNvPr id="73731" name="Rectangle 3"/>
          <p:cNvSpPr>
            <a:spLocks noGrp="1" noChangeArrowheads="1"/>
          </p:cNvSpPr>
          <p:nvPr>
            <p:ph type="body" idx="1"/>
          </p:nvPr>
        </p:nvSpPr>
        <p:spPr>
          <a:xfrm>
            <a:off x="228600" y="762000"/>
            <a:ext cx="8458200" cy="5791200"/>
          </a:xfrm>
        </p:spPr>
        <p:txBody>
          <a:bodyPr/>
          <a:lstStyle/>
          <a:p>
            <a:pPr marL="225425" indent="-225425" eaLnBrk="1" hangingPunct="1">
              <a:lnSpc>
                <a:spcPct val="80000"/>
              </a:lnSpc>
              <a:buFontTx/>
              <a:buNone/>
            </a:pPr>
            <a:r>
              <a:rPr lang="en-US" altLang="en-US" sz="1800" b="1" dirty="0"/>
              <a:t>Static method</a:t>
            </a:r>
            <a:endParaRPr lang="en-US" altLang="en-US" sz="1800" b="1" dirty="0"/>
          </a:p>
          <a:p>
            <a:pPr marL="225425" indent="-225425" eaLnBrk="1" hangingPunct="1">
              <a:lnSpc>
                <a:spcPct val="80000"/>
              </a:lnSpc>
            </a:pPr>
            <a:r>
              <a:rPr lang="en-US" altLang="en-US" sz="1800" b="1" dirty="0"/>
              <a:t>Encoder</a:t>
            </a:r>
            <a:endParaRPr lang="en-US" altLang="en-US" sz="1800" b="1" dirty="0"/>
          </a:p>
          <a:p>
            <a:pPr marL="225425" indent="-225425" eaLnBrk="1" hangingPunct="1">
              <a:lnSpc>
                <a:spcPct val="80000"/>
              </a:lnSpc>
              <a:buFontTx/>
              <a:buNone/>
            </a:pPr>
            <a:r>
              <a:rPr lang="en-US" altLang="en-US" sz="1800" dirty="0"/>
              <a:t>	Initialize the data model based on a first pass over the data. </a:t>
            </a:r>
            <a:endParaRPr lang="en-US" altLang="en-US" sz="1800" dirty="0"/>
          </a:p>
          <a:p>
            <a:pPr marL="225425" indent="-225425" eaLnBrk="1" hangingPunct="1">
              <a:lnSpc>
                <a:spcPct val="80000"/>
              </a:lnSpc>
              <a:buFontTx/>
              <a:buNone/>
            </a:pPr>
            <a:r>
              <a:rPr lang="en-US" altLang="en-US" sz="1800" dirty="0"/>
              <a:t>	Transmit the data model. </a:t>
            </a:r>
            <a:endParaRPr lang="en-US" altLang="en-US" sz="1800" dirty="0"/>
          </a:p>
          <a:p>
            <a:pPr marL="225425" indent="-225425" eaLnBrk="1" hangingPunct="1">
              <a:lnSpc>
                <a:spcPct val="80000"/>
              </a:lnSpc>
              <a:buFontTx/>
              <a:buNone/>
            </a:pPr>
            <a:r>
              <a:rPr lang="en-US" altLang="en-US" sz="1800" dirty="0"/>
              <a:t>	While there is more data to send </a:t>
            </a:r>
            <a:endParaRPr lang="en-US" altLang="en-US" sz="1800" dirty="0"/>
          </a:p>
          <a:p>
            <a:pPr marL="520700" lvl="1" indent="-180975" eaLnBrk="1" hangingPunct="1">
              <a:lnSpc>
                <a:spcPct val="80000"/>
              </a:lnSpc>
            </a:pPr>
            <a:r>
              <a:rPr lang="en-US" altLang="en-US" sz="1600" dirty="0"/>
              <a:t>Encode the next symbol using the data model and send it. </a:t>
            </a:r>
            <a:endParaRPr lang="en-US" altLang="en-US" sz="1600" dirty="0"/>
          </a:p>
          <a:p>
            <a:pPr marL="225425" indent="-225425" eaLnBrk="1" hangingPunct="1">
              <a:lnSpc>
                <a:spcPct val="80000"/>
              </a:lnSpc>
            </a:pPr>
            <a:r>
              <a:rPr lang="en-US" altLang="en-US" sz="1800" b="1" dirty="0"/>
              <a:t>Decoder</a:t>
            </a:r>
            <a:endParaRPr lang="en-US" altLang="en-US" sz="1800" b="1" dirty="0"/>
          </a:p>
          <a:p>
            <a:pPr marL="225425" indent="-225425" eaLnBrk="1" hangingPunct="1">
              <a:lnSpc>
                <a:spcPct val="80000"/>
              </a:lnSpc>
              <a:buFontTx/>
              <a:buNone/>
            </a:pPr>
            <a:r>
              <a:rPr lang="en-US" altLang="en-US" sz="1800" dirty="0"/>
              <a:t>	Receive the data model. </a:t>
            </a:r>
            <a:endParaRPr lang="en-US" altLang="en-US" sz="1800" dirty="0"/>
          </a:p>
          <a:p>
            <a:pPr marL="225425" indent="-225425" eaLnBrk="1" hangingPunct="1">
              <a:lnSpc>
                <a:spcPct val="80000"/>
              </a:lnSpc>
              <a:buFontTx/>
              <a:buNone/>
            </a:pPr>
            <a:r>
              <a:rPr lang="en-US" altLang="en-US" sz="1800" dirty="0"/>
              <a:t>	While there is more data to receive </a:t>
            </a:r>
            <a:endParaRPr lang="en-US" altLang="en-US" sz="1800" dirty="0"/>
          </a:p>
          <a:p>
            <a:pPr marL="520700" lvl="1" indent="-180975" eaLnBrk="1" hangingPunct="1">
              <a:lnSpc>
                <a:spcPct val="80000"/>
              </a:lnSpc>
            </a:pPr>
            <a:r>
              <a:rPr lang="en-US" altLang="en-US" sz="1600" dirty="0"/>
              <a:t>Decode the next symbol using the data model and output it. </a:t>
            </a:r>
            <a:endParaRPr lang="en-US" altLang="en-US" sz="1600" dirty="0"/>
          </a:p>
          <a:p>
            <a:pPr marL="225425" indent="-225425" eaLnBrk="1" hangingPunct="1">
              <a:lnSpc>
                <a:spcPct val="80000"/>
              </a:lnSpc>
              <a:buFontTx/>
              <a:buNone/>
            </a:pPr>
            <a:r>
              <a:rPr lang="en-US" altLang="en-US" sz="1800" b="1" dirty="0" smtClean="0"/>
              <a:t>Adaptive method</a:t>
            </a:r>
            <a:endParaRPr lang="en-US" altLang="en-US" sz="1800" b="1" dirty="0" smtClean="0"/>
          </a:p>
          <a:p>
            <a:pPr marL="225425" indent="-225425" eaLnBrk="1" hangingPunct="1">
              <a:lnSpc>
                <a:spcPct val="80000"/>
              </a:lnSpc>
            </a:pPr>
            <a:r>
              <a:rPr lang="en-US" altLang="en-US" sz="1800" b="1" dirty="0" smtClean="0"/>
              <a:t>Encoder</a:t>
            </a:r>
            <a:endParaRPr lang="en-US" altLang="en-US" sz="1800" b="1" dirty="0" smtClean="0"/>
          </a:p>
          <a:p>
            <a:pPr marL="225425" indent="-225425" eaLnBrk="1" hangingPunct="1">
              <a:lnSpc>
                <a:spcPct val="80000"/>
              </a:lnSpc>
              <a:buFontTx/>
              <a:buNone/>
            </a:pPr>
            <a:r>
              <a:rPr lang="en-US" altLang="en-US" sz="1800" dirty="0" smtClean="0"/>
              <a:t>	Initialize the data model as per agreement. </a:t>
            </a:r>
            <a:endParaRPr lang="en-US" altLang="en-US" sz="1800" dirty="0" smtClean="0"/>
          </a:p>
          <a:p>
            <a:pPr marL="225425" indent="-225425" eaLnBrk="1" hangingPunct="1">
              <a:lnSpc>
                <a:spcPct val="80000"/>
              </a:lnSpc>
              <a:buFontTx/>
              <a:buNone/>
            </a:pPr>
            <a:r>
              <a:rPr lang="en-US" altLang="en-US" sz="1800" dirty="0" smtClean="0"/>
              <a:t>	While there is more data to send </a:t>
            </a:r>
            <a:endParaRPr lang="en-US" altLang="en-US" sz="1800" dirty="0" smtClean="0"/>
          </a:p>
          <a:p>
            <a:pPr marL="520700" lvl="1" indent="-180975" eaLnBrk="1" hangingPunct="1">
              <a:lnSpc>
                <a:spcPct val="80000"/>
              </a:lnSpc>
            </a:pPr>
            <a:r>
              <a:rPr lang="en-US" altLang="en-US" sz="1600" dirty="0" smtClean="0"/>
              <a:t>Encode the next symbol using the data model and send it. </a:t>
            </a:r>
            <a:endParaRPr lang="en-US" altLang="en-US" sz="1600" dirty="0" smtClean="0"/>
          </a:p>
          <a:p>
            <a:pPr marL="520700" lvl="1" indent="-180975" eaLnBrk="1" hangingPunct="1">
              <a:lnSpc>
                <a:spcPct val="80000"/>
              </a:lnSpc>
            </a:pPr>
            <a:r>
              <a:rPr lang="en-US" altLang="en-US" sz="1600" dirty="0" smtClean="0"/>
              <a:t>Modify the data model based on the last symbol. </a:t>
            </a:r>
            <a:endParaRPr lang="en-US" altLang="en-US" sz="1600" dirty="0" smtClean="0"/>
          </a:p>
          <a:p>
            <a:pPr marL="225425" indent="-225425" eaLnBrk="1" hangingPunct="1">
              <a:lnSpc>
                <a:spcPct val="80000"/>
              </a:lnSpc>
            </a:pPr>
            <a:r>
              <a:rPr lang="en-US" altLang="en-US" sz="1800" b="1" dirty="0" smtClean="0"/>
              <a:t>Decoder</a:t>
            </a:r>
            <a:endParaRPr lang="en-US" altLang="en-US" sz="1800" b="1" dirty="0" smtClean="0"/>
          </a:p>
          <a:p>
            <a:pPr marL="225425" indent="-225425" eaLnBrk="1" hangingPunct="1">
              <a:lnSpc>
                <a:spcPct val="80000"/>
              </a:lnSpc>
              <a:buFontTx/>
              <a:buNone/>
            </a:pPr>
            <a:r>
              <a:rPr lang="en-US" altLang="en-US" sz="1800" dirty="0" smtClean="0"/>
              <a:t>	Initialize the data model as per agreement. </a:t>
            </a:r>
            <a:endParaRPr lang="en-US" altLang="en-US" sz="1800" dirty="0" smtClean="0"/>
          </a:p>
          <a:p>
            <a:pPr marL="225425" indent="-225425" eaLnBrk="1" hangingPunct="1">
              <a:lnSpc>
                <a:spcPct val="80000"/>
              </a:lnSpc>
              <a:buFontTx/>
              <a:buNone/>
            </a:pPr>
            <a:r>
              <a:rPr lang="en-US" altLang="en-US" sz="1800" dirty="0" smtClean="0"/>
              <a:t>	While there is more data to receive </a:t>
            </a:r>
            <a:endParaRPr lang="en-US" altLang="en-US" sz="1800" dirty="0" smtClean="0"/>
          </a:p>
          <a:p>
            <a:pPr marL="520700" lvl="1" indent="-180975" eaLnBrk="1" hangingPunct="1">
              <a:lnSpc>
                <a:spcPct val="80000"/>
              </a:lnSpc>
            </a:pPr>
            <a:r>
              <a:rPr lang="en-US" altLang="en-US" sz="1600" dirty="0" smtClean="0"/>
              <a:t>Decode the next symbol using the data model and output it. </a:t>
            </a:r>
            <a:endParaRPr lang="en-US" altLang="en-US" sz="1600" dirty="0" smtClean="0"/>
          </a:p>
          <a:p>
            <a:pPr marL="520700" lvl="1" indent="-180975" eaLnBrk="1" hangingPunct="1">
              <a:lnSpc>
                <a:spcPct val="80000"/>
              </a:lnSpc>
            </a:pPr>
            <a:r>
              <a:rPr lang="en-US" altLang="en-US" sz="1600" dirty="0" smtClean="0"/>
              <a:t>Modify the data model based on the decoded symbol. </a:t>
            </a:r>
            <a:endParaRPr lang="en-US" altLang="en-US" sz="1600" dirty="0" smtClean="0"/>
          </a:p>
        </p:txBody>
      </p:sp>
      <p:sp>
        <p:nvSpPr>
          <p:cNvPr id="73732" name="Rectangle 4"/>
          <p:cNvSpPr>
            <a:spLocks noChangeArrowheads="1"/>
          </p:cNvSpPr>
          <p:nvPr/>
        </p:nvSpPr>
        <p:spPr bwMode="auto">
          <a:xfrm>
            <a:off x="6286500" y="3856037"/>
            <a:ext cx="2438400" cy="28448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marL="168275" indent="-168275">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2000" dirty="0"/>
              <a:t>The key in adaptive model is that, both encoder and decoder use exactly the same  initialize model and  encode/decode model. </a:t>
            </a:r>
            <a:endParaRPr lang="en-US" altLang="en-US" sz="2000" dirty="0"/>
          </a:p>
        </p:txBody>
      </p:sp>
      <p:sp>
        <p:nvSpPr>
          <p:cNvPr id="73733"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A58B8CF-7AD4-4E2A-BE1D-E92A6918C21D}"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457200" y="350837"/>
            <a:ext cx="8229600" cy="563563"/>
          </a:xfrm>
        </p:spPr>
        <p:txBody>
          <a:bodyPr/>
          <a:lstStyle/>
          <a:p>
            <a:pPr eaLnBrk="1" hangingPunct="1"/>
            <a:r>
              <a:rPr lang="en-US" altLang="en-US" sz="4000" b="1" dirty="0" smtClean="0"/>
              <a:t>Compression model</a:t>
            </a:r>
            <a:endParaRPr lang="en-US" altLang="en-US" sz="4000" b="1" dirty="0" smtClean="0"/>
          </a:p>
        </p:txBody>
      </p:sp>
      <p:sp>
        <p:nvSpPr>
          <p:cNvPr id="74755" name="Rectangle 3"/>
          <p:cNvSpPr>
            <a:spLocks noGrp="1" noChangeArrowheads="1"/>
          </p:cNvSpPr>
          <p:nvPr>
            <p:ph type="body" idx="1"/>
          </p:nvPr>
        </p:nvSpPr>
        <p:spPr>
          <a:xfrm>
            <a:off x="304800" y="990600"/>
            <a:ext cx="8534400" cy="5638800"/>
          </a:xfrm>
        </p:spPr>
        <p:txBody>
          <a:bodyPr/>
          <a:lstStyle/>
          <a:p>
            <a:pPr marL="168275" indent="-168275" eaLnBrk="1" hangingPunct="1">
              <a:spcBef>
                <a:spcPct val="0"/>
              </a:spcBef>
            </a:pPr>
            <a:r>
              <a:rPr lang="en-US" altLang="en-US" sz="2400" dirty="0" smtClean="0"/>
              <a:t>Almost all data compression methods involve the use of a </a:t>
            </a:r>
            <a:r>
              <a:rPr lang="en-US" altLang="en-US" sz="2400" i="1" dirty="0" smtClean="0"/>
              <a:t>model</a:t>
            </a:r>
            <a:r>
              <a:rPr lang="en-US" altLang="en-US" sz="2400" dirty="0" smtClean="0"/>
              <a:t>, a prediction of the composition of the data. </a:t>
            </a:r>
            <a:endParaRPr lang="en-US" altLang="en-US" sz="2400" dirty="0" smtClean="0"/>
          </a:p>
          <a:p>
            <a:pPr marL="459105" lvl="1" indent="-176530" eaLnBrk="1" hangingPunct="1">
              <a:spcBef>
                <a:spcPct val="0"/>
              </a:spcBef>
            </a:pPr>
            <a:r>
              <a:rPr lang="en-US" altLang="en-US" sz="2000" dirty="0" smtClean="0"/>
              <a:t>When the data matches the prediction made by the model, the encoder can usually transmit the content of the data at a lower information cost, by making reference to the model. </a:t>
            </a:r>
            <a:endParaRPr lang="en-US" altLang="en-US" sz="2000" dirty="0" smtClean="0"/>
          </a:p>
          <a:p>
            <a:pPr marL="459105" lvl="1" indent="-176530" eaLnBrk="1" hangingPunct="1">
              <a:spcBef>
                <a:spcPct val="0"/>
              </a:spcBef>
            </a:pPr>
            <a:r>
              <a:rPr lang="en-US" altLang="en-US" sz="2000" dirty="0" smtClean="0"/>
              <a:t>In most methods the model is separate, and because both the encoder and the decoder need to use the model, </a:t>
            </a:r>
            <a:r>
              <a:rPr lang="en-US" altLang="en-US" sz="2000" b="1" dirty="0" smtClean="0"/>
              <a:t>it must be transmitted with the data.</a:t>
            </a:r>
            <a:endParaRPr lang="en-US" altLang="en-US" sz="2000" b="1" dirty="0" smtClean="0"/>
          </a:p>
          <a:p>
            <a:pPr marL="168275" indent="-168275" eaLnBrk="1" hangingPunct="1">
              <a:spcBef>
                <a:spcPct val="0"/>
              </a:spcBef>
            </a:pPr>
            <a:r>
              <a:rPr lang="en-US" altLang="en-US" sz="2400" dirty="0" smtClean="0"/>
              <a:t>In adaptive coding, the encoder and decoder are instead equipped with identical rules about how they will alter their models in response to the actual content of the data</a:t>
            </a:r>
            <a:endParaRPr lang="en-US" altLang="en-US" sz="2400" dirty="0" smtClean="0"/>
          </a:p>
          <a:p>
            <a:pPr marL="459105" lvl="1" indent="-176530" eaLnBrk="1" hangingPunct="1">
              <a:spcBef>
                <a:spcPct val="0"/>
              </a:spcBef>
            </a:pPr>
            <a:r>
              <a:rPr lang="en-US" altLang="en-US" sz="2000" dirty="0" smtClean="0"/>
              <a:t>both start with a blank slate, meaning that no initial model needs to be transmitted. </a:t>
            </a:r>
            <a:endParaRPr lang="en-US" altLang="en-US" sz="2000" dirty="0" smtClean="0"/>
          </a:p>
          <a:p>
            <a:pPr marL="459105" lvl="1" indent="-176530" eaLnBrk="1" hangingPunct="1">
              <a:spcBef>
                <a:spcPct val="0"/>
              </a:spcBef>
            </a:pPr>
            <a:r>
              <a:rPr lang="en-US" altLang="en-US" sz="2000" dirty="0" smtClean="0"/>
              <a:t>As the data is transmitted, both encoder and decoder adapt their models, so that unless the character of the data changes radically, the model becomes better-adapted to the data it's handling and compresses it more efficiently.</a:t>
            </a:r>
            <a:endParaRPr lang="en-US" altLang="en-US" sz="2000" dirty="0" smtClean="0"/>
          </a:p>
        </p:txBody>
      </p:sp>
      <p:sp>
        <p:nvSpPr>
          <p:cNvPr id="74756"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BBA88B6-D42A-49ED-81DB-B99B236818B8}"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228600" y="152400"/>
            <a:ext cx="8686800" cy="638175"/>
          </a:xfrm>
        </p:spPr>
        <p:txBody>
          <a:bodyPr/>
          <a:lstStyle/>
          <a:p>
            <a:pPr eaLnBrk="1" hangingPunct="1"/>
            <a:r>
              <a:rPr lang="en-US" altLang="en-US" sz="3600" smtClean="0"/>
              <a:t>Data Compression = Modeling + Coding</a:t>
            </a:r>
            <a:endParaRPr lang="en-US" altLang="en-US" sz="3600" smtClean="0"/>
          </a:p>
        </p:txBody>
      </p:sp>
      <p:sp>
        <p:nvSpPr>
          <p:cNvPr id="75779" name="Rectangle 3"/>
          <p:cNvSpPr>
            <a:spLocks noGrp="1" noChangeArrowheads="1"/>
          </p:cNvSpPr>
          <p:nvPr>
            <p:ph type="body" sz="half" idx="1"/>
          </p:nvPr>
        </p:nvSpPr>
        <p:spPr>
          <a:xfrm>
            <a:off x="228600" y="914400"/>
            <a:ext cx="8686800" cy="5867400"/>
          </a:xfrm>
        </p:spPr>
        <p:txBody>
          <a:bodyPr/>
          <a:lstStyle/>
          <a:p>
            <a:pPr marL="168275" indent="-168275" eaLnBrk="1" hangingPunct="1">
              <a:buFontTx/>
              <a:buNone/>
            </a:pPr>
            <a:r>
              <a:rPr lang="en-US" altLang="en-US" dirty="0" smtClean="0"/>
              <a:t>Data Compression consists of taking a stream of symbols and transforming them into codes.</a:t>
            </a:r>
            <a:endParaRPr lang="en-US" altLang="en-US" dirty="0" smtClean="0"/>
          </a:p>
          <a:p>
            <a:pPr marL="463550" lvl="1" indent="-180975" eaLnBrk="1" hangingPunct="1"/>
            <a:r>
              <a:rPr lang="en-US" altLang="en-US" dirty="0" smtClean="0"/>
              <a:t>The model is a collection of data and rules used to process input symbols and determine their probabilities.</a:t>
            </a:r>
            <a:endParaRPr lang="en-US" altLang="en-US" dirty="0" smtClean="0"/>
          </a:p>
          <a:p>
            <a:pPr marL="463550" lvl="1" indent="-180975" eaLnBrk="1" hangingPunct="1"/>
            <a:r>
              <a:rPr lang="en-US" altLang="en-US" dirty="0" smtClean="0"/>
              <a:t>A coder uses a model (probabilities) to assign codes for the given input symbols</a:t>
            </a:r>
            <a:br>
              <a:rPr lang="en-US" altLang="en-US" dirty="0" smtClean="0"/>
            </a:br>
            <a:endParaRPr lang="en-US" altLang="en-US" sz="1200" dirty="0" smtClean="0"/>
          </a:p>
          <a:p>
            <a:pPr marL="168275" indent="-168275" eaLnBrk="1" hangingPunct="1">
              <a:buFontTx/>
              <a:buNone/>
            </a:pPr>
            <a:endParaRPr lang="en-US" altLang="en-US" dirty="0" smtClean="0"/>
          </a:p>
          <a:p>
            <a:pPr marL="168275" indent="-168275" eaLnBrk="1" hangingPunct="1">
              <a:buFontTx/>
              <a:buNone/>
            </a:pPr>
            <a:endParaRPr lang="en-US" altLang="en-US" dirty="0" smtClean="0"/>
          </a:p>
          <a:p>
            <a:pPr marL="168275" indent="-168275" eaLnBrk="1" hangingPunct="1">
              <a:buFontTx/>
              <a:buNone/>
            </a:pPr>
            <a:endParaRPr lang="en-US" altLang="en-US" dirty="0" smtClean="0"/>
          </a:p>
          <a:p>
            <a:pPr marL="168275" indent="-168275" eaLnBrk="1" hangingPunct="1">
              <a:buFontTx/>
              <a:buNone/>
            </a:pPr>
            <a:r>
              <a:rPr lang="en-US" altLang="en-US" dirty="0" smtClean="0"/>
              <a:t>We will take Huffman coding to demonstrate the distinction:</a:t>
            </a:r>
            <a:endParaRPr lang="en-US" altLang="en-US" dirty="0" smtClean="0"/>
          </a:p>
        </p:txBody>
      </p:sp>
      <p:grpSp>
        <p:nvGrpSpPr>
          <p:cNvPr id="75780" name="Group 31"/>
          <p:cNvGrpSpPr/>
          <p:nvPr/>
        </p:nvGrpSpPr>
        <p:grpSpPr bwMode="auto">
          <a:xfrm>
            <a:off x="381000" y="3810000"/>
            <a:ext cx="8382000" cy="923925"/>
            <a:chOff x="240" y="2400"/>
            <a:chExt cx="5280" cy="582"/>
          </a:xfrm>
        </p:grpSpPr>
        <p:sp>
          <p:nvSpPr>
            <p:cNvPr id="75782" name="Rectangle 4"/>
            <p:cNvSpPr>
              <a:spLocks noChangeArrowheads="1"/>
            </p:cNvSpPr>
            <p:nvPr/>
          </p:nvSpPr>
          <p:spPr bwMode="auto">
            <a:xfrm>
              <a:off x="240" y="2400"/>
              <a:ext cx="672" cy="432"/>
            </a:xfrm>
            <a:prstGeom prst="rect">
              <a:avLst/>
            </a:prstGeom>
            <a:solidFill>
              <a:schemeClr val="accent1"/>
            </a:solidFill>
            <a:ln w="9525">
              <a:solidFill>
                <a:schemeClr val="tx1"/>
              </a:solidFill>
              <a:miter lim="800000"/>
            </a:ln>
            <a:effectLst>
              <a:outerShdw dist="45791" dir="8778596" algn="ctr" rotWithShape="0">
                <a:schemeClr val="bg2"/>
              </a:outerShdw>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600">
                <a:latin typeface="Arial" panose="020B0604020202020204" pitchFamily="34" charset="0"/>
              </a:endParaRPr>
            </a:p>
          </p:txBody>
        </p:sp>
        <p:sp>
          <p:nvSpPr>
            <p:cNvPr id="75783" name="Rectangle 5"/>
            <p:cNvSpPr>
              <a:spLocks noChangeArrowheads="1"/>
            </p:cNvSpPr>
            <p:nvPr/>
          </p:nvSpPr>
          <p:spPr bwMode="auto">
            <a:xfrm>
              <a:off x="1584" y="2448"/>
              <a:ext cx="720" cy="480"/>
            </a:xfrm>
            <a:prstGeom prst="rect">
              <a:avLst/>
            </a:prstGeom>
            <a:solidFill>
              <a:schemeClr val="accent1"/>
            </a:solidFill>
            <a:ln w="9525">
              <a:solidFill>
                <a:schemeClr val="tx1"/>
              </a:solidFill>
              <a:miter lim="800000"/>
            </a:ln>
            <a:effectLst>
              <a:outerShdw dist="45791" dir="8778596" algn="ctr" rotWithShape="0">
                <a:schemeClr val="bg2"/>
              </a:outerShdw>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600">
                <a:latin typeface="Arial" panose="020B0604020202020204" pitchFamily="34" charset="0"/>
              </a:endParaRPr>
            </a:p>
          </p:txBody>
        </p:sp>
        <p:sp>
          <p:nvSpPr>
            <p:cNvPr id="75784" name="Rectangle 7"/>
            <p:cNvSpPr>
              <a:spLocks noChangeArrowheads="1"/>
            </p:cNvSpPr>
            <p:nvPr/>
          </p:nvSpPr>
          <p:spPr bwMode="auto">
            <a:xfrm>
              <a:off x="4560" y="2448"/>
              <a:ext cx="960" cy="534"/>
            </a:xfrm>
            <a:prstGeom prst="rect">
              <a:avLst/>
            </a:prstGeom>
            <a:solidFill>
              <a:schemeClr val="accent1"/>
            </a:solidFill>
            <a:ln w="9525">
              <a:solidFill>
                <a:schemeClr val="tx1"/>
              </a:solidFill>
              <a:miter lim="800000"/>
            </a:ln>
            <a:effectLst>
              <a:outerShdw dist="35921" dir="8100000" algn="ctr" rotWithShape="0">
                <a:schemeClr val="bg2"/>
              </a:outerShdw>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600">
                <a:latin typeface="Arial" panose="020B0604020202020204" pitchFamily="34" charset="0"/>
              </a:endParaRPr>
            </a:p>
          </p:txBody>
        </p:sp>
        <p:sp>
          <p:nvSpPr>
            <p:cNvPr id="75785" name="Line 8"/>
            <p:cNvSpPr>
              <a:spLocks noChangeShapeType="1"/>
            </p:cNvSpPr>
            <p:nvPr/>
          </p:nvSpPr>
          <p:spPr bwMode="auto">
            <a:xfrm>
              <a:off x="912" y="2688"/>
              <a:ext cx="642" cy="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sz="1600"/>
            </a:p>
          </p:txBody>
        </p:sp>
        <p:sp>
          <p:nvSpPr>
            <p:cNvPr id="75786" name="Line 9"/>
            <p:cNvSpPr>
              <a:spLocks noChangeShapeType="1"/>
            </p:cNvSpPr>
            <p:nvPr/>
          </p:nvSpPr>
          <p:spPr bwMode="auto">
            <a:xfrm>
              <a:off x="2304" y="2736"/>
              <a:ext cx="912" cy="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sz="1600"/>
            </a:p>
          </p:txBody>
        </p:sp>
        <p:sp>
          <p:nvSpPr>
            <p:cNvPr id="75787" name="Line 10"/>
            <p:cNvSpPr>
              <a:spLocks noChangeShapeType="1"/>
            </p:cNvSpPr>
            <p:nvPr/>
          </p:nvSpPr>
          <p:spPr bwMode="auto">
            <a:xfrm>
              <a:off x="4026" y="2736"/>
              <a:ext cx="534" cy="1"/>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en-US" sz="1600"/>
            </a:p>
          </p:txBody>
        </p:sp>
        <p:sp>
          <p:nvSpPr>
            <p:cNvPr id="75788" name="Text Box 15"/>
            <p:cNvSpPr txBox="1">
              <a:spLocks noChangeArrowheads="1"/>
            </p:cNvSpPr>
            <p:nvPr/>
          </p:nvSpPr>
          <p:spPr bwMode="auto">
            <a:xfrm>
              <a:off x="279" y="2432"/>
              <a:ext cx="567"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600">
                  <a:latin typeface="Comic Sans MS" panose="030F0702030302020204" pitchFamily="66" charset="0"/>
                </a:rPr>
                <a:t>Input</a:t>
              </a:r>
              <a:endParaRPr lang="en-US" altLang="en-US" sz="1600">
                <a:latin typeface="Comic Sans MS" panose="030F0702030302020204" pitchFamily="66" charset="0"/>
              </a:endParaRPr>
            </a:p>
            <a:p>
              <a:pPr algn="ctr">
                <a:spcBef>
                  <a:spcPct val="0"/>
                </a:spcBef>
                <a:buFontTx/>
                <a:buNone/>
              </a:pPr>
              <a:r>
                <a:rPr lang="en-US" altLang="en-US" sz="1600">
                  <a:latin typeface="Comic Sans MS" panose="030F0702030302020204" pitchFamily="66" charset="0"/>
                </a:rPr>
                <a:t>Stream</a:t>
              </a:r>
              <a:endParaRPr lang="en-US" altLang="en-US" sz="1600">
                <a:latin typeface="Comic Sans MS" panose="030F0702030302020204" pitchFamily="66" charset="0"/>
              </a:endParaRPr>
            </a:p>
          </p:txBody>
        </p:sp>
        <p:sp>
          <p:nvSpPr>
            <p:cNvPr id="75789" name="Text Box 16"/>
            <p:cNvSpPr txBox="1">
              <a:spLocks noChangeArrowheads="1"/>
            </p:cNvSpPr>
            <p:nvPr/>
          </p:nvSpPr>
          <p:spPr bwMode="auto">
            <a:xfrm>
              <a:off x="1707" y="2544"/>
              <a:ext cx="48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600">
                  <a:latin typeface="Comic Sans MS" panose="030F0702030302020204" pitchFamily="66" charset="0"/>
                </a:rPr>
                <a:t>Model</a:t>
              </a:r>
              <a:endParaRPr lang="en-US" altLang="en-US" sz="1600">
                <a:latin typeface="Comic Sans MS" panose="030F0702030302020204" pitchFamily="66" charset="0"/>
              </a:endParaRPr>
            </a:p>
          </p:txBody>
        </p:sp>
        <p:sp>
          <p:nvSpPr>
            <p:cNvPr id="75790" name="Text Box 18"/>
            <p:cNvSpPr txBox="1">
              <a:spLocks noChangeArrowheads="1"/>
            </p:cNvSpPr>
            <p:nvPr/>
          </p:nvSpPr>
          <p:spPr bwMode="auto">
            <a:xfrm>
              <a:off x="4560" y="2498"/>
              <a:ext cx="912"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600">
                  <a:latin typeface="Comic Sans MS" panose="030F0702030302020204" pitchFamily="66" charset="0"/>
                </a:rPr>
                <a:t>Output</a:t>
              </a:r>
              <a:endParaRPr lang="en-US" altLang="en-US" sz="1600">
                <a:latin typeface="Comic Sans MS" panose="030F0702030302020204" pitchFamily="66" charset="0"/>
              </a:endParaRPr>
            </a:p>
            <a:p>
              <a:pPr algn="ctr">
                <a:spcBef>
                  <a:spcPct val="0"/>
                </a:spcBef>
                <a:buFontTx/>
                <a:buNone/>
              </a:pPr>
              <a:r>
                <a:rPr lang="en-US" altLang="en-US" sz="1600">
                  <a:latin typeface="Comic Sans MS" panose="030F0702030302020204" pitchFamily="66" charset="0"/>
                </a:rPr>
                <a:t>Stream</a:t>
              </a:r>
              <a:endParaRPr lang="en-US" altLang="en-US" sz="1600">
                <a:latin typeface="Comic Sans MS" panose="030F0702030302020204" pitchFamily="66" charset="0"/>
              </a:endParaRPr>
            </a:p>
          </p:txBody>
        </p:sp>
        <p:sp>
          <p:nvSpPr>
            <p:cNvPr id="75791" name="Text Box 19"/>
            <p:cNvSpPr txBox="1">
              <a:spLocks noChangeArrowheads="1"/>
            </p:cNvSpPr>
            <p:nvPr/>
          </p:nvSpPr>
          <p:spPr bwMode="auto">
            <a:xfrm>
              <a:off x="800" y="2684"/>
              <a:ext cx="35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600"/>
            </a:p>
          </p:txBody>
        </p:sp>
        <p:sp>
          <p:nvSpPr>
            <p:cNvPr id="75792" name="Text Box 20"/>
            <p:cNvSpPr txBox="1">
              <a:spLocks noChangeArrowheads="1"/>
            </p:cNvSpPr>
            <p:nvPr/>
          </p:nvSpPr>
          <p:spPr bwMode="auto">
            <a:xfrm>
              <a:off x="912" y="2485"/>
              <a:ext cx="61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dirty="0">
                  <a:latin typeface="Comic Sans MS" panose="030F0702030302020204" pitchFamily="66" charset="0"/>
                </a:rPr>
                <a:t>Symbols</a:t>
              </a:r>
              <a:endParaRPr lang="en-US" altLang="en-US" sz="1600" dirty="0">
                <a:latin typeface="Comic Sans MS" panose="030F0702030302020204" pitchFamily="66" charset="0"/>
              </a:endParaRPr>
            </a:p>
          </p:txBody>
        </p:sp>
        <p:sp>
          <p:nvSpPr>
            <p:cNvPr id="75793" name="Text Box 21"/>
            <p:cNvSpPr txBox="1">
              <a:spLocks noChangeArrowheads="1"/>
            </p:cNvSpPr>
            <p:nvPr/>
          </p:nvSpPr>
          <p:spPr bwMode="auto">
            <a:xfrm>
              <a:off x="2292" y="2529"/>
              <a:ext cx="87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a:latin typeface="Comic Sans MS" panose="030F0702030302020204" pitchFamily="66" charset="0"/>
                </a:rPr>
                <a:t>Probabilities</a:t>
              </a:r>
              <a:endParaRPr lang="en-US" altLang="en-US" sz="1600">
                <a:latin typeface="Comic Sans MS" panose="030F0702030302020204" pitchFamily="66" charset="0"/>
              </a:endParaRPr>
            </a:p>
          </p:txBody>
        </p:sp>
        <p:sp>
          <p:nvSpPr>
            <p:cNvPr id="75794" name="Text Box 22"/>
            <p:cNvSpPr txBox="1">
              <a:spLocks noChangeArrowheads="1"/>
            </p:cNvSpPr>
            <p:nvPr/>
          </p:nvSpPr>
          <p:spPr bwMode="auto">
            <a:xfrm>
              <a:off x="3999" y="2553"/>
              <a:ext cx="47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600">
                  <a:latin typeface="Comic Sans MS" panose="030F0702030302020204" pitchFamily="66" charset="0"/>
                </a:rPr>
                <a:t>Codes</a:t>
              </a:r>
              <a:endParaRPr lang="en-US" altLang="en-US" sz="1600">
                <a:latin typeface="Comic Sans MS" panose="030F0702030302020204" pitchFamily="66" charset="0"/>
              </a:endParaRPr>
            </a:p>
          </p:txBody>
        </p:sp>
        <p:sp>
          <p:nvSpPr>
            <p:cNvPr id="75795" name="Rectangle 28"/>
            <p:cNvSpPr>
              <a:spLocks noChangeArrowheads="1"/>
            </p:cNvSpPr>
            <p:nvPr/>
          </p:nvSpPr>
          <p:spPr bwMode="auto">
            <a:xfrm>
              <a:off x="3216" y="2448"/>
              <a:ext cx="825" cy="534"/>
            </a:xfrm>
            <a:prstGeom prst="rect">
              <a:avLst/>
            </a:prstGeom>
            <a:solidFill>
              <a:schemeClr val="accent1"/>
            </a:solidFill>
            <a:ln w="9525">
              <a:solidFill>
                <a:schemeClr val="tx1"/>
              </a:solidFill>
              <a:miter lim="800000"/>
            </a:ln>
            <a:effectLst>
              <a:outerShdw dist="35921" dir="8100000" algn="ctr" rotWithShape="0">
                <a:schemeClr val="bg2"/>
              </a:outerShdw>
            </a:effec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endParaRPr lang="en-US" altLang="en-US" sz="1600">
                <a:latin typeface="Arial" panose="020B0604020202020204" pitchFamily="34" charset="0"/>
              </a:endParaRPr>
            </a:p>
          </p:txBody>
        </p:sp>
        <p:sp>
          <p:nvSpPr>
            <p:cNvPr id="75796" name="Text Box 29"/>
            <p:cNvSpPr txBox="1">
              <a:spLocks noChangeArrowheads="1"/>
            </p:cNvSpPr>
            <p:nvPr/>
          </p:nvSpPr>
          <p:spPr bwMode="auto">
            <a:xfrm>
              <a:off x="3264" y="2592"/>
              <a:ext cx="76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1600">
                  <a:latin typeface="Comic Sans MS" panose="030F0702030302020204" pitchFamily="66" charset="0"/>
                </a:rPr>
                <a:t>Encoder</a:t>
              </a:r>
              <a:endParaRPr lang="en-US" altLang="en-US" sz="1600">
                <a:latin typeface="Comic Sans MS" panose="030F0702030302020204" pitchFamily="66" charset="0"/>
              </a:endParaRPr>
            </a:p>
          </p:txBody>
        </p:sp>
      </p:grpSp>
      <p:sp>
        <p:nvSpPr>
          <p:cNvPr id="75781"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431F8B0-EB74-4D35-9649-D7C4744B4AFA}"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457200" y="152400"/>
            <a:ext cx="8229600" cy="563563"/>
          </a:xfrm>
        </p:spPr>
        <p:txBody>
          <a:bodyPr/>
          <a:lstStyle/>
          <a:p>
            <a:pPr eaLnBrk="1" hangingPunct="1"/>
            <a:r>
              <a:rPr lang="en-US" altLang="en-US" sz="4000" smtClean="0"/>
              <a:t>Huffman coding</a:t>
            </a:r>
            <a:endParaRPr lang="en-US" altLang="en-US" sz="4000" smtClean="0"/>
          </a:p>
        </p:txBody>
      </p:sp>
      <p:sp>
        <p:nvSpPr>
          <p:cNvPr id="77827" name="Rectangle 3"/>
          <p:cNvSpPr>
            <a:spLocks noGrp="1" noChangeArrowheads="1"/>
          </p:cNvSpPr>
          <p:nvPr>
            <p:ph type="body" sz="half" idx="1"/>
          </p:nvPr>
        </p:nvSpPr>
        <p:spPr>
          <a:xfrm>
            <a:off x="158750" y="1181100"/>
            <a:ext cx="5705475" cy="5116512"/>
          </a:xfrm>
        </p:spPr>
        <p:txBody>
          <a:bodyPr/>
          <a:lstStyle/>
          <a:p>
            <a:pPr marL="114300" indent="-114300" eaLnBrk="1" hangingPunct="1"/>
            <a:r>
              <a:rPr lang="en-US" altLang="en-US" sz="2400" dirty="0" smtClean="0"/>
              <a:t>Developed in 1950s by David Huffman, widely used for text compression, multimedia codec and message transmission</a:t>
            </a:r>
            <a:endParaRPr lang="en-US" altLang="en-US" sz="600" dirty="0" smtClean="0"/>
          </a:p>
          <a:p>
            <a:pPr marL="114300" indent="-114300" eaLnBrk="1" hangingPunct="1"/>
            <a:r>
              <a:rPr lang="en-US" altLang="en-US" sz="2400" b="1" dirty="0" smtClean="0"/>
              <a:t>The problem</a:t>
            </a:r>
            <a:r>
              <a:rPr lang="en-US" altLang="en-US" sz="2400" dirty="0" smtClean="0"/>
              <a:t>: Given a set of n symbols and their weights (or frequencies), construct a tree structure (a binary tree for binary code) with the objective of reducing memory space and decoding time per symbol.</a:t>
            </a:r>
            <a:endParaRPr lang="en-US" altLang="en-US" sz="2400" dirty="0" smtClean="0"/>
          </a:p>
          <a:p>
            <a:pPr lvl="4" eaLnBrk="1" hangingPunct="1"/>
            <a:endParaRPr lang="en-US" altLang="en-US" sz="600" dirty="0" smtClean="0"/>
          </a:p>
          <a:p>
            <a:pPr marL="114300" indent="-114300" eaLnBrk="1" hangingPunct="1"/>
            <a:r>
              <a:rPr lang="en-US" altLang="en-US" sz="2400" dirty="0" smtClean="0"/>
              <a:t>For instance, Huffman coding is constructed based on frequency of occurrence of letters in text documents</a:t>
            </a:r>
            <a:endParaRPr lang="en-US" altLang="en-US" sz="2400" dirty="0" smtClean="0"/>
          </a:p>
        </p:txBody>
      </p:sp>
      <p:grpSp>
        <p:nvGrpSpPr>
          <p:cNvPr id="77828" name="Group 4"/>
          <p:cNvGrpSpPr/>
          <p:nvPr/>
        </p:nvGrpSpPr>
        <p:grpSpPr bwMode="auto">
          <a:xfrm>
            <a:off x="5867400" y="296863"/>
            <a:ext cx="3048000" cy="2827337"/>
            <a:chOff x="1536" y="2449"/>
            <a:chExt cx="1920" cy="1781"/>
          </a:xfrm>
        </p:grpSpPr>
        <p:sp>
          <p:nvSpPr>
            <p:cNvPr id="77831" name="Rectangle 5"/>
            <p:cNvSpPr>
              <a:spLocks noChangeArrowheads="1"/>
            </p:cNvSpPr>
            <p:nvPr/>
          </p:nvSpPr>
          <p:spPr bwMode="auto">
            <a:xfrm>
              <a:off x="2640" y="2449"/>
              <a:ext cx="478"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endParaRPr lang="en-US" altLang="en-US" sz="2400">
                <a:solidFill>
                  <a:schemeClr val="accent2"/>
                </a:solidFill>
                <a:latin typeface="Trebuchet MS" panose="020B0603020202020204" pitchFamily="34" charset="0"/>
              </a:endParaRPr>
            </a:p>
          </p:txBody>
        </p:sp>
        <p:sp>
          <p:nvSpPr>
            <p:cNvPr id="77832" name="Rectangle 6"/>
            <p:cNvSpPr>
              <a:spLocks noChangeArrowheads="1"/>
            </p:cNvSpPr>
            <p:nvPr/>
          </p:nvSpPr>
          <p:spPr bwMode="auto">
            <a:xfrm>
              <a:off x="2736" y="3498"/>
              <a:ext cx="336" cy="294"/>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n-US" sz="2400">
                  <a:solidFill>
                    <a:schemeClr val="accent2"/>
                  </a:solidFill>
                  <a:latin typeface="Trebuchet MS" panose="020B0603020202020204" pitchFamily="34" charset="0"/>
                </a:rPr>
                <a:t>D</a:t>
              </a:r>
              <a:r>
                <a:rPr lang="en-US" altLang="en-US" sz="2400" baseline="-25000">
                  <a:solidFill>
                    <a:schemeClr val="accent2"/>
                  </a:solidFill>
                  <a:latin typeface="Trebuchet MS" panose="020B0603020202020204" pitchFamily="34" charset="0"/>
                </a:rPr>
                <a:t>3</a:t>
              </a:r>
              <a:endParaRPr lang="en-US" altLang="en-US" sz="2400" baseline="-25000">
                <a:solidFill>
                  <a:schemeClr val="accent2"/>
                </a:solidFill>
                <a:latin typeface="Trebuchet MS" panose="020B0603020202020204" pitchFamily="34" charset="0"/>
              </a:endParaRPr>
            </a:p>
          </p:txBody>
        </p:sp>
        <p:sp>
          <p:nvSpPr>
            <p:cNvPr id="77833" name="Line 7"/>
            <p:cNvSpPr>
              <a:spLocks noChangeShapeType="1"/>
            </p:cNvSpPr>
            <p:nvPr/>
          </p:nvSpPr>
          <p:spPr bwMode="auto">
            <a:xfrm>
              <a:off x="2160" y="3648"/>
              <a:ext cx="239" cy="239"/>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endParaRPr lang="en-US"/>
            </a:p>
          </p:txBody>
        </p:sp>
        <p:sp>
          <p:nvSpPr>
            <p:cNvPr id="77834" name="Line 8"/>
            <p:cNvSpPr>
              <a:spLocks noChangeShapeType="1"/>
            </p:cNvSpPr>
            <p:nvPr/>
          </p:nvSpPr>
          <p:spPr bwMode="auto">
            <a:xfrm flipV="1">
              <a:off x="2512" y="2737"/>
              <a:ext cx="319" cy="383"/>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endParaRPr lang="en-US"/>
            </a:p>
          </p:txBody>
        </p:sp>
        <p:sp>
          <p:nvSpPr>
            <p:cNvPr id="77835" name="Line 9"/>
            <p:cNvSpPr>
              <a:spLocks noChangeShapeType="1"/>
            </p:cNvSpPr>
            <p:nvPr/>
          </p:nvSpPr>
          <p:spPr bwMode="auto">
            <a:xfrm flipH="1" flipV="1">
              <a:off x="2928" y="2737"/>
              <a:ext cx="288" cy="335"/>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endParaRPr lang="en-US"/>
            </a:p>
          </p:txBody>
        </p:sp>
        <p:sp>
          <p:nvSpPr>
            <p:cNvPr id="77836" name="Oval 10"/>
            <p:cNvSpPr>
              <a:spLocks noChangeArrowheads="1"/>
            </p:cNvSpPr>
            <p:nvPr/>
          </p:nvSpPr>
          <p:spPr bwMode="auto">
            <a:xfrm>
              <a:off x="2784" y="2640"/>
              <a:ext cx="192" cy="144"/>
            </a:xfrm>
            <a:prstGeom prst="ellipse">
              <a:avLst/>
            </a:prstGeom>
            <a:solidFill>
              <a:schemeClr val="accent1"/>
            </a:solidFill>
            <a:ln w="25400">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77837" name="Oval 11"/>
            <p:cNvSpPr>
              <a:spLocks noChangeArrowheads="1"/>
            </p:cNvSpPr>
            <p:nvPr/>
          </p:nvSpPr>
          <p:spPr bwMode="auto">
            <a:xfrm>
              <a:off x="2400" y="3072"/>
              <a:ext cx="192" cy="144"/>
            </a:xfrm>
            <a:prstGeom prst="ellipse">
              <a:avLst/>
            </a:prstGeom>
            <a:solidFill>
              <a:schemeClr val="accent1"/>
            </a:solidFill>
            <a:ln w="25400">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77838" name="Line 12"/>
            <p:cNvSpPr>
              <a:spLocks noChangeShapeType="1"/>
            </p:cNvSpPr>
            <p:nvPr/>
          </p:nvSpPr>
          <p:spPr bwMode="auto">
            <a:xfrm flipV="1">
              <a:off x="2160" y="3168"/>
              <a:ext cx="319" cy="383"/>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endParaRPr lang="en-US"/>
            </a:p>
          </p:txBody>
        </p:sp>
        <p:sp>
          <p:nvSpPr>
            <p:cNvPr id="77839" name="Line 13"/>
            <p:cNvSpPr>
              <a:spLocks noChangeShapeType="1"/>
            </p:cNvSpPr>
            <p:nvPr/>
          </p:nvSpPr>
          <p:spPr bwMode="auto">
            <a:xfrm flipH="1" flipV="1">
              <a:off x="2544" y="3168"/>
              <a:ext cx="288" cy="335"/>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endParaRPr lang="en-US"/>
            </a:p>
          </p:txBody>
        </p:sp>
        <p:sp>
          <p:nvSpPr>
            <p:cNvPr id="77840" name="Line 14"/>
            <p:cNvSpPr>
              <a:spLocks noChangeShapeType="1"/>
            </p:cNvSpPr>
            <p:nvPr/>
          </p:nvSpPr>
          <p:spPr bwMode="auto">
            <a:xfrm flipV="1">
              <a:off x="1776" y="3599"/>
              <a:ext cx="319" cy="383"/>
            </a:xfrm>
            <a:prstGeom prst="line">
              <a:avLst/>
            </a:prstGeom>
            <a:noFill/>
            <a:ln w="19050">
              <a:solidFill>
                <a:schemeClr val="accent2"/>
              </a:solidFill>
              <a:round/>
            </a:ln>
            <a:extLst>
              <a:ext uri="{909E8E84-426E-40DD-AFC4-6F175D3DCCD1}">
                <a14:hiddenFill xmlns:a14="http://schemas.microsoft.com/office/drawing/2010/main">
                  <a:noFill/>
                </a14:hiddenFill>
              </a:ext>
            </a:extLst>
          </p:spPr>
          <p:txBody>
            <a:bodyPr/>
            <a:lstStyle/>
            <a:p>
              <a:endParaRPr lang="en-US"/>
            </a:p>
          </p:txBody>
        </p:sp>
        <p:sp>
          <p:nvSpPr>
            <p:cNvPr id="77841" name="Oval 15"/>
            <p:cNvSpPr>
              <a:spLocks noChangeArrowheads="1"/>
            </p:cNvSpPr>
            <p:nvPr/>
          </p:nvSpPr>
          <p:spPr bwMode="auto">
            <a:xfrm>
              <a:off x="2016" y="3504"/>
              <a:ext cx="192" cy="144"/>
            </a:xfrm>
            <a:prstGeom prst="ellipse">
              <a:avLst/>
            </a:prstGeom>
            <a:solidFill>
              <a:schemeClr val="accent1"/>
            </a:solidFill>
            <a:ln w="25400">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77842" name="Rectangle 16"/>
            <p:cNvSpPr>
              <a:spLocks noChangeArrowheads="1"/>
            </p:cNvSpPr>
            <p:nvPr/>
          </p:nvSpPr>
          <p:spPr bwMode="auto">
            <a:xfrm>
              <a:off x="3120" y="3072"/>
              <a:ext cx="336" cy="294"/>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n-US" sz="2400">
                  <a:solidFill>
                    <a:schemeClr val="accent2"/>
                  </a:solidFill>
                  <a:latin typeface="Trebuchet MS" panose="020B0603020202020204" pitchFamily="34" charset="0"/>
                </a:rPr>
                <a:t>D</a:t>
              </a:r>
              <a:r>
                <a:rPr lang="en-US" altLang="en-US" sz="2400" baseline="-25000">
                  <a:solidFill>
                    <a:schemeClr val="accent2"/>
                  </a:solidFill>
                  <a:latin typeface="Trebuchet MS" panose="020B0603020202020204" pitchFamily="34" charset="0"/>
                </a:rPr>
                <a:t>4</a:t>
              </a:r>
              <a:endParaRPr lang="en-US" altLang="en-US" sz="2400" baseline="-25000">
                <a:solidFill>
                  <a:schemeClr val="accent2"/>
                </a:solidFill>
                <a:latin typeface="Trebuchet MS" panose="020B0603020202020204" pitchFamily="34" charset="0"/>
              </a:endParaRPr>
            </a:p>
          </p:txBody>
        </p:sp>
        <p:sp>
          <p:nvSpPr>
            <p:cNvPr id="77843" name="Rectangle 17"/>
            <p:cNvSpPr>
              <a:spLocks noChangeArrowheads="1"/>
            </p:cNvSpPr>
            <p:nvPr/>
          </p:nvSpPr>
          <p:spPr bwMode="auto">
            <a:xfrm>
              <a:off x="1536" y="3936"/>
              <a:ext cx="336" cy="294"/>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n-US" sz="2400">
                  <a:solidFill>
                    <a:schemeClr val="accent2"/>
                  </a:solidFill>
                  <a:latin typeface="Trebuchet MS" panose="020B0603020202020204" pitchFamily="34" charset="0"/>
                </a:rPr>
                <a:t>D</a:t>
              </a:r>
              <a:r>
                <a:rPr lang="en-US" altLang="en-US" sz="2400" baseline="-25000">
                  <a:solidFill>
                    <a:schemeClr val="accent2"/>
                  </a:solidFill>
                  <a:latin typeface="Trebuchet MS" panose="020B0603020202020204" pitchFamily="34" charset="0"/>
                </a:rPr>
                <a:t>1</a:t>
              </a:r>
              <a:endParaRPr lang="en-US" altLang="en-US" sz="2400" baseline="-25000">
                <a:solidFill>
                  <a:schemeClr val="accent2"/>
                </a:solidFill>
                <a:latin typeface="Trebuchet MS" panose="020B0603020202020204" pitchFamily="34" charset="0"/>
              </a:endParaRPr>
            </a:p>
          </p:txBody>
        </p:sp>
        <p:sp>
          <p:nvSpPr>
            <p:cNvPr id="77844" name="Rectangle 18"/>
            <p:cNvSpPr>
              <a:spLocks noChangeArrowheads="1"/>
            </p:cNvSpPr>
            <p:nvPr/>
          </p:nvSpPr>
          <p:spPr bwMode="auto">
            <a:xfrm>
              <a:off x="2208" y="3888"/>
              <a:ext cx="336" cy="294"/>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txBody>
            <a:bodyPr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n-US" sz="2400">
                  <a:solidFill>
                    <a:schemeClr val="accent2"/>
                  </a:solidFill>
                  <a:latin typeface="Trebuchet MS" panose="020B0603020202020204" pitchFamily="34" charset="0"/>
                </a:rPr>
                <a:t>D</a:t>
              </a:r>
              <a:r>
                <a:rPr lang="en-US" altLang="en-US" sz="2400" baseline="-25000">
                  <a:solidFill>
                    <a:schemeClr val="accent2"/>
                  </a:solidFill>
                  <a:latin typeface="Trebuchet MS" panose="020B0603020202020204" pitchFamily="34" charset="0"/>
                </a:rPr>
                <a:t>2</a:t>
              </a:r>
              <a:endParaRPr lang="en-US" altLang="en-US" sz="2400" baseline="-25000">
                <a:solidFill>
                  <a:schemeClr val="accent2"/>
                </a:solidFill>
                <a:latin typeface="Trebuchet MS" panose="020B0603020202020204" pitchFamily="34" charset="0"/>
              </a:endParaRPr>
            </a:p>
          </p:txBody>
        </p:sp>
        <p:sp>
          <p:nvSpPr>
            <p:cNvPr id="77845" name="Rectangle 19"/>
            <p:cNvSpPr>
              <a:spLocks noChangeArrowheads="1"/>
            </p:cNvSpPr>
            <p:nvPr/>
          </p:nvSpPr>
          <p:spPr bwMode="auto">
            <a:xfrm>
              <a:off x="2496" y="2720"/>
              <a:ext cx="240"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n-US" sz="2400">
                  <a:solidFill>
                    <a:schemeClr val="accent2"/>
                  </a:solidFill>
                  <a:latin typeface="Trebuchet MS" panose="020B0603020202020204" pitchFamily="34" charset="0"/>
                </a:rPr>
                <a:t>0</a:t>
              </a:r>
              <a:endParaRPr lang="en-US" altLang="en-US" sz="2400" baseline="-25000">
                <a:solidFill>
                  <a:schemeClr val="accent2"/>
                </a:solidFill>
                <a:latin typeface="Trebuchet MS" panose="020B0603020202020204" pitchFamily="34" charset="0"/>
              </a:endParaRPr>
            </a:p>
          </p:txBody>
        </p:sp>
        <p:sp>
          <p:nvSpPr>
            <p:cNvPr id="77846" name="Rectangle 20"/>
            <p:cNvSpPr>
              <a:spLocks noChangeArrowheads="1"/>
            </p:cNvSpPr>
            <p:nvPr/>
          </p:nvSpPr>
          <p:spPr bwMode="auto">
            <a:xfrm>
              <a:off x="2160" y="3168"/>
              <a:ext cx="240"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n-US" sz="2400">
                  <a:solidFill>
                    <a:schemeClr val="accent2"/>
                  </a:solidFill>
                  <a:latin typeface="Trebuchet MS" panose="020B0603020202020204" pitchFamily="34" charset="0"/>
                </a:rPr>
                <a:t>0</a:t>
              </a:r>
              <a:endParaRPr lang="en-US" altLang="en-US" sz="2400" baseline="-25000">
                <a:solidFill>
                  <a:schemeClr val="accent2"/>
                </a:solidFill>
                <a:latin typeface="Trebuchet MS" panose="020B0603020202020204" pitchFamily="34" charset="0"/>
              </a:endParaRPr>
            </a:p>
          </p:txBody>
        </p:sp>
        <p:sp>
          <p:nvSpPr>
            <p:cNvPr id="77847" name="Rectangle 21"/>
            <p:cNvSpPr>
              <a:spLocks noChangeArrowheads="1"/>
            </p:cNvSpPr>
            <p:nvPr/>
          </p:nvSpPr>
          <p:spPr bwMode="auto">
            <a:xfrm>
              <a:off x="1776" y="3600"/>
              <a:ext cx="240"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n-US" sz="2400">
                  <a:solidFill>
                    <a:schemeClr val="accent2"/>
                  </a:solidFill>
                  <a:latin typeface="Trebuchet MS" panose="020B0603020202020204" pitchFamily="34" charset="0"/>
                </a:rPr>
                <a:t>0</a:t>
              </a:r>
              <a:endParaRPr lang="en-US" altLang="en-US" sz="2400" baseline="-25000">
                <a:solidFill>
                  <a:schemeClr val="accent2"/>
                </a:solidFill>
                <a:latin typeface="Trebuchet MS" panose="020B0603020202020204" pitchFamily="34" charset="0"/>
              </a:endParaRPr>
            </a:p>
          </p:txBody>
        </p:sp>
        <p:sp>
          <p:nvSpPr>
            <p:cNvPr id="77848" name="Rectangle 22"/>
            <p:cNvSpPr>
              <a:spLocks noChangeArrowheads="1"/>
            </p:cNvSpPr>
            <p:nvPr/>
          </p:nvSpPr>
          <p:spPr bwMode="auto">
            <a:xfrm>
              <a:off x="2976" y="2688"/>
              <a:ext cx="240"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n-US" sz="2400">
                  <a:solidFill>
                    <a:schemeClr val="accent2"/>
                  </a:solidFill>
                  <a:latin typeface="Trebuchet MS" panose="020B0603020202020204" pitchFamily="34" charset="0"/>
                </a:rPr>
                <a:t>1</a:t>
              </a:r>
              <a:endParaRPr lang="en-US" altLang="en-US" sz="2400" baseline="-25000">
                <a:solidFill>
                  <a:schemeClr val="accent2"/>
                </a:solidFill>
                <a:latin typeface="Trebuchet MS" panose="020B0603020202020204" pitchFamily="34" charset="0"/>
              </a:endParaRPr>
            </a:p>
          </p:txBody>
        </p:sp>
        <p:sp>
          <p:nvSpPr>
            <p:cNvPr id="77849" name="Rectangle 23"/>
            <p:cNvSpPr>
              <a:spLocks noChangeArrowheads="1"/>
            </p:cNvSpPr>
            <p:nvPr/>
          </p:nvSpPr>
          <p:spPr bwMode="auto">
            <a:xfrm>
              <a:off x="2632" y="3168"/>
              <a:ext cx="240"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n-US" sz="2400">
                  <a:solidFill>
                    <a:schemeClr val="accent2"/>
                  </a:solidFill>
                  <a:latin typeface="Trebuchet MS" panose="020B0603020202020204" pitchFamily="34" charset="0"/>
                </a:rPr>
                <a:t>1</a:t>
              </a:r>
              <a:endParaRPr lang="en-US" altLang="en-US" sz="2400" baseline="-25000">
                <a:solidFill>
                  <a:schemeClr val="accent2"/>
                </a:solidFill>
                <a:latin typeface="Trebuchet MS" panose="020B0603020202020204" pitchFamily="34" charset="0"/>
              </a:endParaRPr>
            </a:p>
          </p:txBody>
        </p:sp>
        <p:sp>
          <p:nvSpPr>
            <p:cNvPr id="77850" name="Rectangle 24"/>
            <p:cNvSpPr>
              <a:spLocks noChangeArrowheads="1"/>
            </p:cNvSpPr>
            <p:nvPr/>
          </p:nvSpPr>
          <p:spPr bwMode="auto">
            <a:xfrm>
              <a:off x="2192" y="3552"/>
              <a:ext cx="240"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n-US" sz="2400">
                  <a:solidFill>
                    <a:schemeClr val="accent2"/>
                  </a:solidFill>
                  <a:latin typeface="Trebuchet MS" panose="020B0603020202020204" pitchFamily="34" charset="0"/>
                </a:rPr>
                <a:t>1</a:t>
              </a:r>
              <a:endParaRPr lang="en-US" altLang="en-US" sz="2400" baseline="-25000">
                <a:solidFill>
                  <a:schemeClr val="accent2"/>
                </a:solidFill>
                <a:latin typeface="Trebuchet MS" panose="020B0603020202020204" pitchFamily="34" charset="0"/>
              </a:endParaRPr>
            </a:p>
          </p:txBody>
        </p:sp>
      </p:grpSp>
      <p:sp>
        <p:nvSpPr>
          <p:cNvPr id="7193" name="Rectangle 25"/>
          <p:cNvSpPr>
            <a:spLocks noChangeArrowheads="1"/>
          </p:cNvSpPr>
          <p:nvPr/>
        </p:nvSpPr>
        <p:spPr bwMode="auto">
          <a:xfrm>
            <a:off x="7010400" y="3429000"/>
            <a:ext cx="1676400" cy="209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US" altLang="en-US" sz="2400">
                <a:latin typeface="Trebuchet MS" panose="020B0603020202020204" pitchFamily="34" charset="0"/>
              </a:rPr>
              <a:t>Code of: </a:t>
            </a:r>
            <a:endParaRPr lang="en-US" altLang="en-US" sz="2400">
              <a:latin typeface="Trebuchet MS" panose="020B0603020202020204" pitchFamily="34" charset="0"/>
            </a:endParaRPr>
          </a:p>
          <a:p>
            <a:pPr>
              <a:spcBef>
                <a:spcPct val="50000"/>
              </a:spcBef>
              <a:buFontTx/>
              <a:buNone/>
            </a:pPr>
            <a:r>
              <a:rPr lang="en-US" altLang="en-US" sz="2400"/>
              <a:t>D</a:t>
            </a:r>
            <a:r>
              <a:rPr lang="en-US" altLang="en-US" sz="2400" baseline="-25000"/>
              <a:t>1</a:t>
            </a:r>
            <a:r>
              <a:rPr lang="en-US" altLang="en-US" sz="2400" b="1"/>
              <a:t> </a:t>
            </a:r>
            <a:r>
              <a:rPr lang="en-US" altLang="en-US" sz="2400">
                <a:latin typeface="Trebuchet MS" panose="020B0603020202020204" pitchFamily="34" charset="0"/>
              </a:rPr>
              <a:t>= 000</a:t>
            </a:r>
            <a:br>
              <a:rPr lang="en-US" altLang="en-US" sz="2400">
                <a:latin typeface="Trebuchet MS" panose="020B0603020202020204" pitchFamily="34" charset="0"/>
              </a:rPr>
            </a:br>
            <a:r>
              <a:rPr lang="en-US" altLang="en-US" sz="2400"/>
              <a:t>D</a:t>
            </a:r>
            <a:r>
              <a:rPr lang="en-US" altLang="en-US" sz="2400" baseline="-25000"/>
              <a:t>2</a:t>
            </a:r>
            <a:r>
              <a:rPr lang="en-US" altLang="en-US" sz="2400">
                <a:latin typeface="Trebuchet MS" panose="020B0603020202020204" pitchFamily="34" charset="0"/>
              </a:rPr>
              <a:t> = 001</a:t>
            </a:r>
            <a:br>
              <a:rPr lang="en-US" altLang="en-US" sz="2400">
                <a:latin typeface="Trebuchet MS" panose="020B0603020202020204" pitchFamily="34" charset="0"/>
              </a:rPr>
            </a:br>
            <a:r>
              <a:rPr lang="en-US" altLang="en-US" sz="2400"/>
              <a:t>D</a:t>
            </a:r>
            <a:r>
              <a:rPr lang="en-US" altLang="en-US" sz="2400" baseline="-25000"/>
              <a:t>3</a:t>
            </a:r>
            <a:r>
              <a:rPr lang="en-US" altLang="en-US" sz="2400" b="1"/>
              <a:t> </a:t>
            </a:r>
            <a:r>
              <a:rPr lang="en-US" altLang="en-US" sz="2400">
                <a:latin typeface="Trebuchet MS" panose="020B0603020202020204" pitchFamily="34" charset="0"/>
              </a:rPr>
              <a:t>=   01</a:t>
            </a:r>
            <a:br>
              <a:rPr lang="en-US" altLang="en-US" sz="2400">
                <a:latin typeface="Trebuchet MS" panose="020B0603020202020204" pitchFamily="34" charset="0"/>
              </a:rPr>
            </a:br>
            <a:r>
              <a:rPr lang="en-US" altLang="en-US" sz="2400"/>
              <a:t>D</a:t>
            </a:r>
            <a:r>
              <a:rPr lang="en-US" altLang="en-US" sz="2400" baseline="-25000"/>
              <a:t>4</a:t>
            </a:r>
            <a:r>
              <a:rPr lang="en-US" altLang="en-US" sz="2400" b="1"/>
              <a:t> </a:t>
            </a:r>
            <a:r>
              <a:rPr lang="en-US" altLang="en-US" sz="2400">
                <a:latin typeface="Trebuchet MS" panose="020B0603020202020204" pitchFamily="34" charset="0"/>
              </a:rPr>
              <a:t>=    1</a:t>
            </a:r>
            <a:endParaRPr lang="en-US" altLang="en-US" sz="2400">
              <a:latin typeface="Trebuchet MS" panose="020B0603020202020204" pitchFamily="34" charset="0"/>
            </a:endParaRPr>
          </a:p>
        </p:txBody>
      </p:sp>
      <p:sp>
        <p:nvSpPr>
          <p:cNvPr id="77830"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C1ABE2A-D491-4024-B725-E7284364E023}" type="slidenum">
              <a:rPr lang="en-US" altLang="en-US" sz="1400" smtClean="0"/>
            </a:fld>
            <a:endParaRPr lang="en-US" altLang="en-US" sz="140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93"/>
                                        </p:tgtEl>
                                        <p:attrNameLst>
                                          <p:attrName>style.visibility</p:attrName>
                                        </p:attrNameLst>
                                      </p:cBhvr>
                                      <p:to>
                                        <p:strVal val="visible"/>
                                      </p:to>
                                    </p:set>
                                    <p:animEffect transition="in" filter="wipe(left)">
                                      <p:cBhvr>
                                        <p:cTn id="7" dur="500"/>
                                        <p:tgtEl>
                                          <p:spTgt spid="7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93"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228600" y="152400"/>
            <a:ext cx="8686800" cy="638175"/>
          </a:xfrm>
        </p:spPr>
        <p:txBody>
          <a:bodyPr/>
          <a:lstStyle/>
          <a:p>
            <a:pPr eaLnBrk="1" hangingPunct="1"/>
            <a:r>
              <a:rPr lang="en-US" altLang="en-US" sz="4000" smtClean="0"/>
              <a:t>Huffman coding</a:t>
            </a:r>
            <a:endParaRPr lang="en-US" altLang="en-US" sz="4000" smtClean="0"/>
          </a:p>
        </p:txBody>
      </p:sp>
      <p:sp>
        <p:nvSpPr>
          <p:cNvPr id="79875" name="Rectangle 3"/>
          <p:cNvSpPr>
            <a:spLocks noGrp="1" noChangeArrowheads="1"/>
          </p:cNvSpPr>
          <p:nvPr>
            <p:ph type="body" sz="half" idx="1"/>
          </p:nvPr>
        </p:nvSpPr>
        <p:spPr>
          <a:xfrm>
            <a:off x="152400" y="838200"/>
            <a:ext cx="8763000" cy="5410200"/>
          </a:xfrm>
        </p:spPr>
        <p:txBody>
          <a:bodyPr/>
          <a:lstStyle/>
          <a:p>
            <a:pPr marL="168275" indent="-168275" eaLnBrk="1" hangingPunct="1"/>
            <a:r>
              <a:rPr lang="en-US" altLang="en-US" dirty="0" smtClean="0"/>
              <a:t>The Model could determine raw probabilities of each symbol occurring anywhere in the input stream. </a:t>
            </a:r>
            <a:endParaRPr lang="en-US" altLang="en-US" dirty="0" smtClean="0"/>
          </a:p>
          <a:p>
            <a:pPr marL="168275" indent="-168275" algn="ctr" eaLnBrk="1" hangingPunct="1">
              <a:buFontTx/>
              <a:buNone/>
            </a:pPr>
            <a:r>
              <a:rPr lang="en-US" altLang="en-US" dirty="0" smtClean="0"/>
              <a:t>	   </a:t>
            </a:r>
            <a:r>
              <a:rPr lang="en-US" altLang="en-US" i="1" dirty="0" smtClean="0"/>
              <a:t>p</a:t>
            </a:r>
            <a:r>
              <a:rPr lang="en-US" altLang="en-US" i="1" baseline="-25000" dirty="0" smtClean="0"/>
              <a:t>i</a:t>
            </a:r>
            <a:r>
              <a:rPr lang="en-US" altLang="en-US" i="1" dirty="0" smtClean="0"/>
              <a:t> = </a:t>
            </a:r>
            <a:r>
              <a:rPr lang="en-US" altLang="en-US" i="1" u="sng" dirty="0" smtClean="0"/>
              <a:t># of occurrences of S</a:t>
            </a:r>
            <a:r>
              <a:rPr lang="en-US" altLang="en-US" baseline="-25000" dirty="0" smtClean="0"/>
              <a:t>i</a:t>
            </a:r>
            <a:r>
              <a:rPr lang="en-US" altLang="en-US" dirty="0" smtClean="0"/>
              <a:t> </a:t>
            </a:r>
            <a:endParaRPr lang="en-US" altLang="en-US" dirty="0" smtClean="0"/>
          </a:p>
          <a:p>
            <a:pPr marL="168275" indent="-168275" algn="ctr" eaLnBrk="1" hangingPunct="1">
              <a:buFontTx/>
              <a:buNone/>
            </a:pPr>
            <a:r>
              <a:rPr lang="en-US" altLang="en-US" i="1" dirty="0" smtClean="0"/>
              <a:t>		Total # of Symbols</a:t>
            </a:r>
            <a:endParaRPr lang="en-US" altLang="en-US" i="1" dirty="0" smtClean="0"/>
          </a:p>
          <a:p>
            <a:pPr marL="168275" indent="-168275" algn="ctr" eaLnBrk="1" hangingPunct="1">
              <a:buFontTx/>
              <a:buNone/>
            </a:pPr>
            <a:endParaRPr lang="en-US" altLang="en-US" sz="1200" dirty="0" smtClean="0"/>
          </a:p>
          <a:p>
            <a:pPr marL="168275" indent="-168275" eaLnBrk="1" hangingPunct="1"/>
            <a:r>
              <a:rPr lang="en-US" altLang="en-US" dirty="0" smtClean="0"/>
              <a:t>The output of the Huffman encoder is determined by the Model (probabilities). </a:t>
            </a:r>
            <a:endParaRPr lang="en-US" altLang="en-US" dirty="0" smtClean="0"/>
          </a:p>
          <a:p>
            <a:pPr marL="463550" lvl="1" indent="-180975" eaLnBrk="1" hangingPunct="1"/>
            <a:r>
              <a:rPr lang="en-US" altLang="en-US" dirty="0" smtClean="0"/>
              <a:t>The higher the probability of occurrence of the symbol, the shorter the code assigned to that symbol and vice versa.</a:t>
            </a:r>
            <a:endParaRPr lang="en-US" altLang="en-US" dirty="0" smtClean="0"/>
          </a:p>
          <a:p>
            <a:pPr marL="463550" lvl="1" indent="-180975" eaLnBrk="1" hangingPunct="1"/>
            <a:r>
              <a:rPr lang="en-US" altLang="en-US" dirty="0" smtClean="0"/>
              <a:t>This will enable to easily control the most frequently occurring symbols in a data and also reduce the time taken during decoding each symbols.</a:t>
            </a:r>
            <a:endParaRPr lang="en-US" altLang="en-US" dirty="0" smtClean="0"/>
          </a:p>
        </p:txBody>
      </p:sp>
      <p:sp>
        <p:nvSpPr>
          <p:cNvPr id="79877"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89CDACC-3B9C-45C0-B196-35CD4D9C3DCB}"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228600"/>
            <a:ext cx="8229600" cy="563563"/>
          </a:xfrm>
        </p:spPr>
        <p:txBody>
          <a:bodyPr/>
          <a:lstStyle/>
          <a:p>
            <a:pPr eaLnBrk="1" hangingPunct="1"/>
            <a:r>
              <a:rPr lang="en-US" altLang="en-US" sz="4000" smtClean="0"/>
              <a:t>How to construct Huffman coding</a:t>
            </a:r>
            <a:endParaRPr lang="en-US" altLang="en-US" sz="4000" smtClean="0"/>
          </a:p>
        </p:txBody>
      </p:sp>
      <p:sp>
        <p:nvSpPr>
          <p:cNvPr id="81923" name="Rectangle 3"/>
          <p:cNvSpPr>
            <a:spLocks noGrp="1" noChangeArrowheads="1"/>
          </p:cNvSpPr>
          <p:nvPr>
            <p:ph type="body" sz="half" idx="1"/>
          </p:nvPr>
        </p:nvSpPr>
        <p:spPr>
          <a:xfrm>
            <a:off x="228600" y="914400"/>
            <a:ext cx="8763000" cy="5791200"/>
          </a:xfrm>
        </p:spPr>
        <p:txBody>
          <a:bodyPr/>
          <a:lstStyle/>
          <a:p>
            <a:pPr marL="174625" indent="-174625" eaLnBrk="1" hangingPunct="1">
              <a:buFontTx/>
              <a:buNone/>
            </a:pPr>
            <a:r>
              <a:rPr lang="en-US" altLang="en-US" sz="2400" b="1" dirty="0" smtClean="0"/>
              <a:t>Step 1</a:t>
            </a:r>
            <a:r>
              <a:rPr lang="en-US" altLang="en-US" sz="2400" dirty="0" smtClean="0"/>
              <a:t>: Create forest of trees for each symbol, t</a:t>
            </a:r>
            <a:r>
              <a:rPr lang="en-US" altLang="en-US" sz="2400" baseline="-25000" dirty="0" smtClean="0"/>
              <a:t>1</a:t>
            </a:r>
            <a:r>
              <a:rPr lang="en-US" altLang="en-US" sz="2400" dirty="0" smtClean="0"/>
              <a:t>, t</a:t>
            </a:r>
            <a:r>
              <a:rPr lang="en-US" altLang="en-US" sz="2400" baseline="-25000" dirty="0" smtClean="0"/>
              <a:t>2</a:t>
            </a:r>
            <a:r>
              <a:rPr lang="en-US" altLang="en-US" sz="2400" dirty="0" smtClean="0"/>
              <a:t>,</a:t>
            </a:r>
            <a:r>
              <a:rPr lang="en-US" altLang="en-US" sz="1800" dirty="0" smtClean="0"/>
              <a:t>…</a:t>
            </a:r>
            <a:r>
              <a:rPr lang="en-US" altLang="en-US" sz="2400" dirty="0" smtClean="0"/>
              <a:t> </a:t>
            </a:r>
            <a:r>
              <a:rPr lang="en-US" altLang="en-US" sz="2400" dirty="0" err="1" smtClean="0"/>
              <a:t>t</a:t>
            </a:r>
            <a:r>
              <a:rPr lang="en-US" altLang="en-US" sz="2400" baseline="-25000" dirty="0" err="1" smtClean="0"/>
              <a:t>n</a:t>
            </a:r>
            <a:endParaRPr lang="en-US" altLang="en-US" sz="2400" baseline="-25000" dirty="0" smtClean="0"/>
          </a:p>
          <a:p>
            <a:pPr marL="174625" indent="-174625" eaLnBrk="1" hangingPunct="1">
              <a:buFontTx/>
              <a:buNone/>
            </a:pPr>
            <a:r>
              <a:rPr lang="en-US" altLang="en-US" sz="2400" b="1" dirty="0" smtClean="0"/>
              <a:t>Step 2</a:t>
            </a:r>
            <a:r>
              <a:rPr lang="en-US" altLang="en-US" sz="2400" dirty="0" smtClean="0"/>
              <a:t>: Sort forest of trees according to falling probabilities of symbol occurrence</a:t>
            </a:r>
            <a:endParaRPr lang="en-US" altLang="en-US" sz="2400" dirty="0" smtClean="0"/>
          </a:p>
          <a:p>
            <a:pPr marL="174625" indent="-174625" eaLnBrk="1" hangingPunct="1">
              <a:buFontTx/>
              <a:buNone/>
            </a:pPr>
            <a:r>
              <a:rPr lang="en-US" altLang="en-US" sz="2400" b="1" dirty="0" smtClean="0"/>
              <a:t>Step 3</a:t>
            </a:r>
            <a:r>
              <a:rPr lang="en-US" altLang="en-US" sz="2400" dirty="0" smtClean="0"/>
              <a:t>: WHILE more than one tree exist DO</a:t>
            </a:r>
            <a:endParaRPr lang="en-US" altLang="en-US" sz="2400" dirty="0" smtClean="0"/>
          </a:p>
          <a:p>
            <a:pPr marL="465455" lvl="1" indent="-176530" eaLnBrk="1" hangingPunct="1"/>
            <a:r>
              <a:rPr lang="en-US" altLang="en-US" sz="2000" dirty="0" smtClean="0"/>
              <a:t>Merge two trees t</a:t>
            </a:r>
            <a:r>
              <a:rPr lang="en-US" altLang="en-US" sz="2000" baseline="-25000" dirty="0" smtClean="0"/>
              <a:t>1</a:t>
            </a:r>
            <a:r>
              <a:rPr lang="en-US" altLang="en-US" sz="2000" dirty="0" smtClean="0"/>
              <a:t> and t</a:t>
            </a:r>
            <a:r>
              <a:rPr lang="en-US" altLang="en-US" sz="2000" baseline="-25000" dirty="0" smtClean="0"/>
              <a:t>2</a:t>
            </a:r>
            <a:r>
              <a:rPr lang="en-US" altLang="en-US" sz="2000" dirty="0" smtClean="0"/>
              <a:t> with least probabilities p</a:t>
            </a:r>
            <a:r>
              <a:rPr lang="en-US" altLang="en-US" sz="2000" baseline="-25000" dirty="0" smtClean="0"/>
              <a:t>1</a:t>
            </a:r>
            <a:r>
              <a:rPr lang="en-US" altLang="en-US" sz="2000" dirty="0" smtClean="0"/>
              <a:t> and p</a:t>
            </a:r>
            <a:r>
              <a:rPr lang="en-US" altLang="en-US" sz="2000" baseline="-25000" dirty="0" smtClean="0"/>
              <a:t>2</a:t>
            </a:r>
            <a:endParaRPr lang="en-US" altLang="en-US" sz="2000" dirty="0" smtClean="0"/>
          </a:p>
          <a:p>
            <a:pPr marL="465455" lvl="1" indent="-176530" eaLnBrk="1" hangingPunct="1"/>
            <a:r>
              <a:rPr lang="en-US" altLang="en-US" sz="2000" dirty="0" smtClean="0"/>
              <a:t>Label their root with sum p</a:t>
            </a:r>
            <a:r>
              <a:rPr lang="en-US" altLang="en-US" sz="2000" baseline="-25000" dirty="0" smtClean="0"/>
              <a:t>1</a:t>
            </a:r>
            <a:r>
              <a:rPr lang="en-US" altLang="en-US" sz="2000" dirty="0" smtClean="0"/>
              <a:t> + p</a:t>
            </a:r>
            <a:r>
              <a:rPr lang="en-US" altLang="en-US" sz="2000" baseline="-25000" dirty="0" smtClean="0"/>
              <a:t>2</a:t>
            </a:r>
            <a:endParaRPr lang="en-US" altLang="en-US" sz="2000" baseline="-25000" dirty="0" smtClean="0"/>
          </a:p>
          <a:p>
            <a:pPr marL="465455" lvl="1" indent="-176530" eaLnBrk="1" hangingPunct="1"/>
            <a:r>
              <a:rPr lang="en-US" altLang="en-US" sz="2000" dirty="0" smtClean="0"/>
              <a:t>Associate binary code: 1 with the right branch and 0 with the left branch</a:t>
            </a:r>
            <a:endParaRPr lang="en-US" altLang="en-US" sz="2000" dirty="0" smtClean="0"/>
          </a:p>
          <a:p>
            <a:pPr marL="174625" indent="-174625" eaLnBrk="1" hangingPunct="1">
              <a:buFontTx/>
              <a:buNone/>
            </a:pPr>
            <a:r>
              <a:rPr lang="en-US" altLang="en-US" sz="2400" b="1" dirty="0" smtClean="0"/>
              <a:t>Step 4</a:t>
            </a:r>
            <a:r>
              <a:rPr lang="en-US" altLang="en-US" sz="2400" dirty="0" smtClean="0"/>
              <a:t>: Create a unique </a:t>
            </a:r>
            <a:r>
              <a:rPr lang="en-US" altLang="en-US" sz="2400" dirty="0" err="1" smtClean="0"/>
              <a:t>codeword</a:t>
            </a:r>
            <a:r>
              <a:rPr lang="en-US" altLang="en-US" sz="2400" dirty="0" smtClean="0"/>
              <a:t> for each symbol by traversing the tree from the root to the leaf. </a:t>
            </a:r>
            <a:endParaRPr lang="en-US" altLang="en-US" sz="2400" dirty="0" smtClean="0"/>
          </a:p>
          <a:p>
            <a:pPr marL="465455" lvl="1" indent="-176530" eaLnBrk="1" hangingPunct="1"/>
            <a:r>
              <a:rPr lang="en-US" altLang="en-US" sz="2000" dirty="0" smtClean="0"/>
              <a:t>Concatenate all encountered 0s and 1s together during traversal</a:t>
            </a:r>
            <a:endParaRPr lang="en-US" altLang="en-US" sz="2000" dirty="0" smtClean="0"/>
          </a:p>
          <a:p>
            <a:pPr lvl="4" eaLnBrk="1" hangingPunct="1"/>
            <a:endParaRPr lang="en-US" altLang="en-US" sz="500" dirty="0" smtClean="0"/>
          </a:p>
          <a:p>
            <a:pPr marL="174625" indent="-174625" eaLnBrk="1" hangingPunct="1"/>
            <a:r>
              <a:rPr lang="en-US" altLang="en-US" sz="2400" dirty="0" smtClean="0"/>
              <a:t>The resulting tree has a prob. of 1 in its root and symbols in its leaf node.</a:t>
            </a:r>
            <a:endParaRPr lang="en-US" altLang="en-US" sz="2400" dirty="0" smtClean="0"/>
          </a:p>
        </p:txBody>
      </p:sp>
      <p:sp>
        <p:nvSpPr>
          <p:cNvPr id="81924"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FAA0910-3A46-4A12-8D16-11E38D236C77}"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457200" y="228600"/>
            <a:ext cx="8229600" cy="563563"/>
          </a:xfrm>
        </p:spPr>
        <p:txBody>
          <a:bodyPr/>
          <a:lstStyle/>
          <a:p>
            <a:pPr eaLnBrk="1" hangingPunct="1"/>
            <a:r>
              <a:rPr lang="en-US" altLang="en-US" sz="4000" smtClean="0"/>
              <a:t>Example</a:t>
            </a:r>
            <a:endParaRPr lang="en-US" altLang="en-US" sz="4000" smtClean="0"/>
          </a:p>
        </p:txBody>
      </p:sp>
      <p:sp>
        <p:nvSpPr>
          <p:cNvPr id="82947" name="Rectangle 3"/>
          <p:cNvSpPr>
            <a:spLocks noGrp="1" noChangeArrowheads="1"/>
          </p:cNvSpPr>
          <p:nvPr>
            <p:ph type="body" sz="half" idx="1"/>
          </p:nvPr>
        </p:nvSpPr>
        <p:spPr>
          <a:xfrm>
            <a:off x="228600" y="914400"/>
            <a:ext cx="8686800" cy="1143000"/>
          </a:xfrm>
        </p:spPr>
        <p:txBody>
          <a:bodyPr/>
          <a:lstStyle/>
          <a:p>
            <a:pPr marL="228600" indent="-228600" eaLnBrk="1" hangingPunct="1"/>
            <a:r>
              <a:rPr lang="en-US" altLang="en-US" sz="2800" dirty="0" smtClean="0"/>
              <a:t>Consider a 7-symbol alphabet given in the following table to construct the Huffman coding. </a:t>
            </a:r>
            <a:endParaRPr lang="en-US" altLang="en-US" sz="2800" dirty="0" smtClean="0"/>
          </a:p>
        </p:txBody>
      </p:sp>
      <p:graphicFrame>
        <p:nvGraphicFramePr>
          <p:cNvPr id="9220" name="Group 4"/>
          <p:cNvGraphicFramePr>
            <a:graphicFrameLocks noGrp="1"/>
          </p:cNvGraphicFramePr>
          <p:nvPr>
            <p:ph sz="half" idx="2"/>
          </p:nvPr>
        </p:nvGraphicFramePr>
        <p:xfrm>
          <a:off x="838200" y="2133600"/>
          <a:ext cx="3098800" cy="4165600"/>
        </p:xfrm>
        <a:graphic>
          <a:graphicData uri="http://schemas.openxmlformats.org/drawingml/2006/table">
            <a:tbl>
              <a:tblPr/>
              <a:tblGrid>
                <a:gridCol w="1422400"/>
                <a:gridCol w="1676400"/>
              </a:tblGrid>
              <a:tr h="34925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dirty="0" smtClean="0">
                          <a:ln>
                            <a:noFill/>
                          </a:ln>
                          <a:solidFill>
                            <a:schemeClr val="tx1"/>
                          </a:solidFill>
                          <a:effectLst/>
                          <a:latin typeface="Arial" panose="020B0604020202020204" pitchFamily="34" charset="0"/>
                        </a:rPr>
                        <a:t>Symbol</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dirty="0" smtClean="0">
                          <a:ln>
                            <a:noFill/>
                          </a:ln>
                          <a:solidFill>
                            <a:schemeClr val="tx1"/>
                          </a:solidFill>
                          <a:effectLst/>
                          <a:latin typeface="Arial" panose="020B0604020202020204" pitchFamily="34" charset="0"/>
                        </a:rPr>
                        <a:t>Probability</a:t>
                      </a:r>
                      <a:endParaRPr kumimoji="0" lang="en-US" sz="2400" b="0" i="0" u="none" strike="noStrike" cap="none" normalizeH="0" baseline="0" dirty="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a</a:t>
                      </a:r>
                      <a:endParaRPr kumimoji="0" lang="en-US" sz="28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0.05</a:t>
                      </a:r>
                      <a:endParaRPr kumimoji="0" lang="en-US" sz="2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b</a:t>
                      </a:r>
                      <a:endParaRPr kumimoji="0" lang="en-US" sz="28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0.05</a:t>
                      </a:r>
                      <a:endParaRPr kumimoji="0" lang="en-US" sz="2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c</a:t>
                      </a:r>
                      <a:endParaRPr kumimoji="0" lang="en-US" sz="28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0.1</a:t>
                      </a:r>
                      <a:endParaRPr kumimoji="0" lang="en-US" sz="2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d</a:t>
                      </a:r>
                      <a:endParaRPr kumimoji="0" lang="en-US" sz="28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0.2</a:t>
                      </a:r>
                      <a:endParaRPr kumimoji="0" lang="en-US" sz="2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4925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e</a:t>
                      </a:r>
                      <a:endParaRPr kumimoji="0" lang="en-US" sz="28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0.3</a:t>
                      </a:r>
                      <a:endParaRPr kumimoji="0" lang="en-US" sz="2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429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f</a:t>
                      </a:r>
                      <a:endParaRPr kumimoji="0" lang="en-US" sz="28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0.2</a:t>
                      </a:r>
                      <a:endParaRPr kumimoji="0" lang="en-US" sz="2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467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g</a:t>
                      </a:r>
                      <a:endParaRPr kumimoji="0" lang="en-US" sz="2800" b="0" i="0" u="none" strike="noStrike" cap="none" normalizeH="0" baseline="0" smtClean="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0.1</a:t>
                      </a:r>
                      <a:endParaRPr kumimoji="0" lang="en-US" sz="2800" b="0" i="0" u="none" strike="noStrike" cap="none" normalizeH="0" baseline="0" smtClean="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2977" name="Rectangle 33"/>
          <p:cNvSpPr>
            <a:spLocks noChangeArrowheads="1"/>
          </p:cNvSpPr>
          <p:nvPr/>
        </p:nvSpPr>
        <p:spPr bwMode="auto">
          <a:xfrm>
            <a:off x="4267200" y="2892425"/>
            <a:ext cx="4724400" cy="286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a:spcBef>
                <a:spcPct val="20000"/>
              </a:spcBef>
              <a:buChar char="•"/>
              <a:defRPr sz="3200">
                <a:solidFill>
                  <a:schemeClr val="tx1"/>
                </a:solidFill>
                <a:latin typeface="Times New Roman" panose="02020603050405020304" pitchFamily="18" charset="0"/>
              </a:defRPr>
            </a:lvl1pPr>
            <a:lvl2pPr marL="571500" indent="-22860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pPr>
            <a:r>
              <a:rPr lang="en-US" altLang="en-US" sz="2800"/>
              <a:t>The Huffman encoding algorithm picks each time two symbols (with the smallest frequency) to combine</a:t>
            </a:r>
            <a:endParaRPr lang="en-US" altLang="en-US" sz="2800"/>
          </a:p>
          <a:p>
            <a:pPr lvl="1" eaLnBrk="1" hangingPunct="1">
              <a:spcBef>
                <a:spcPct val="50000"/>
              </a:spcBef>
            </a:pPr>
            <a:endParaRPr lang="en-US" altLang="en-US"/>
          </a:p>
        </p:txBody>
      </p:sp>
      <p:sp>
        <p:nvSpPr>
          <p:cNvPr id="82978"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EB44731-E8F0-45BD-882A-739AC3414B14}"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685800" y="342900"/>
            <a:ext cx="7772400" cy="762000"/>
          </a:xfrm>
        </p:spPr>
        <p:txBody>
          <a:bodyPr/>
          <a:lstStyle/>
          <a:p>
            <a:r>
              <a:rPr lang="en-US" altLang="en-US" smtClean="0"/>
              <a:t>Continuous media</a:t>
            </a:r>
            <a:endParaRPr lang="en-US" altLang="en-US" smtClean="0"/>
          </a:p>
        </p:txBody>
      </p:sp>
      <p:sp>
        <p:nvSpPr>
          <p:cNvPr id="11267" name="Content Placeholder 2"/>
          <p:cNvSpPr>
            <a:spLocks noGrp="1"/>
          </p:cNvSpPr>
          <p:nvPr>
            <p:ph idx="1"/>
          </p:nvPr>
        </p:nvSpPr>
        <p:spPr>
          <a:xfrm>
            <a:off x="304800" y="1371600"/>
            <a:ext cx="8534400" cy="5029200"/>
          </a:xfrm>
        </p:spPr>
        <p:txBody>
          <a:bodyPr/>
          <a:lstStyle/>
          <a:p>
            <a:pPr marL="228600" indent="-228600" eaLnBrk="1" hangingPunct="1">
              <a:lnSpc>
                <a:spcPct val="80000"/>
              </a:lnSpc>
              <a:spcBef>
                <a:spcPct val="0"/>
              </a:spcBef>
            </a:pPr>
            <a:r>
              <a:rPr lang="en-US" altLang="en-US" b="1" smtClean="0"/>
              <a:t>Continuous (or Dynamic) media: </a:t>
            </a:r>
            <a:r>
              <a:rPr lang="en-US" altLang="en-US" sz="2800" smtClean="0"/>
              <a:t>refers to time-dependent media like sound, and video, where the presentation requires a continuous play-out as time passes. </a:t>
            </a:r>
            <a:endParaRPr lang="en-US" altLang="en-US" sz="2800" smtClean="0"/>
          </a:p>
          <a:p>
            <a:pPr marL="574675" lvl="1" indent="-231775" eaLnBrk="1" hangingPunct="1">
              <a:lnSpc>
                <a:spcPct val="80000"/>
              </a:lnSpc>
              <a:spcBef>
                <a:spcPct val="0"/>
              </a:spcBef>
            </a:pPr>
            <a:r>
              <a:rPr lang="en-US" altLang="en-US" smtClean="0"/>
              <a:t>Information is expressed as not only of its individual value, but also by the time of its occurrence. In other words, time dependency between information items is part of the information itself.</a:t>
            </a:r>
            <a:endParaRPr lang="en-US" altLang="en-US" smtClean="0"/>
          </a:p>
          <a:p>
            <a:pPr marL="574675" lvl="1" indent="-231775" eaLnBrk="1" hangingPunct="1">
              <a:lnSpc>
                <a:spcPct val="80000"/>
              </a:lnSpc>
              <a:spcBef>
                <a:spcPct val="0"/>
              </a:spcBef>
            </a:pPr>
            <a:r>
              <a:rPr lang="en-US" altLang="en-US" smtClean="0"/>
              <a:t>Thus if the timing of the items change, or the sequence is modified, the meaning of the items is altered.</a:t>
            </a:r>
            <a:endParaRPr lang="en-US" altLang="en-US" smtClean="0"/>
          </a:p>
          <a:p>
            <a:pPr marL="574675" lvl="1" indent="-231775" eaLnBrk="1" hangingPunct="1">
              <a:lnSpc>
                <a:spcPct val="80000"/>
              </a:lnSpc>
              <a:spcBef>
                <a:spcPct val="0"/>
              </a:spcBef>
            </a:pPr>
            <a:r>
              <a:rPr lang="en-US" altLang="en-US" b="1" smtClean="0"/>
              <a:t>Note</a:t>
            </a:r>
            <a:r>
              <a:rPr lang="en-US" altLang="en-US" smtClean="0"/>
              <a:t>: These notions of time-dependent, discrete and continuous media do not have any connection to the internal representation. </a:t>
            </a:r>
            <a:endParaRPr lang="en-US" altLang="en-US" smtClean="0"/>
          </a:p>
        </p:txBody>
      </p:sp>
      <p:sp>
        <p:nvSpPr>
          <p:cNvPr id="11268"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6878E6D-29F4-4515-8217-4421606AB672}"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457200" y="147638"/>
            <a:ext cx="8229600" cy="487362"/>
          </a:xfrm>
        </p:spPr>
        <p:txBody>
          <a:bodyPr/>
          <a:lstStyle/>
          <a:p>
            <a:pPr eaLnBrk="1" hangingPunct="1"/>
            <a:r>
              <a:rPr lang="en-US" altLang="en-US" sz="4000" smtClean="0"/>
              <a:t>Huffman code tree</a:t>
            </a:r>
            <a:endParaRPr lang="en-US" altLang="en-US" sz="4000" smtClean="0"/>
          </a:p>
        </p:txBody>
      </p:sp>
      <p:sp>
        <p:nvSpPr>
          <p:cNvPr id="83971" name="Rectangle 3"/>
          <p:cNvSpPr>
            <a:spLocks noChangeArrowheads="1"/>
          </p:cNvSpPr>
          <p:nvPr/>
        </p:nvSpPr>
        <p:spPr bwMode="auto">
          <a:xfrm>
            <a:off x="276225" y="5153025"/>
            <a:ext cx="841057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7800" indent="-1778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80000"/>
              </a:lnSpc>
            </a:pPr>
            <a:r>
              <a:rPr lang="en-US" altLang="en-US" sz="2600"/>
              <a:t>Using the Huffman coding a table can be constructed by working down the tree, left to right. This gives the binary equivalents for each symbol in terms of 1s and 0s.</a:t>
            </a:r>
            <a:endParaRPr lang="en-US" altLang="en-US" sz="2600"/>
          </a:p>
          <a:p>
            <a:pPr eaLnBrk="1" hangingPunct="1">
              <a:lnSpc>
                <a:spcPct val="80000"/>
              </a:lnSpc>
            </a:pPr>
            <a:r>
              <a:rPr lang="en-US" altLang="en-US" sz="2600"/>
              <a:t>What is the Huffman binary representation for ‘café’?</a:t>
            </a:r>
            <a:endParaRPr lang="en-US" altLang="en-US" sz="2600"/>
          </a:p>
        </p:txBody>
      </p:sp>
      <p:grpSp>
        <p:nvGrpSpPr>
          <p:cNvPr id="83972" name="Group 4"/>
          <p:cNvGrpSpPr/>
          <p:nvPr/>
        </p:nvGrpSpPr>
        <p:grpSpPr bwMode="auto">
          <a:xfrm>
            <a:off x="533400" y="857250"/>
            <a:ext cx="8096250" cy="3943350"/>
            <a:chOff x="372" y="501"/>
            <a:chExt cx="5100" cy="2484"/>
          </a:xfrm>
        </p:grpSpPr>
        <p:sp>
          <p:nvSpPr>
            <p:cNvPr id="83974" name="Oval 5"/>
            <p:cNvSpPr>
              <a:spLocks noChangeArrowheads="1"/>
            </p:cNvSpPr>
            <p:nvPr/>
          </p:nvSpPr>
          <p:spPr bwMode="auto">
            <a:xfrm>
              <a:off x="372" y="1560"/>
              <a:ext cx="384" cy="336"/>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d</a:t>
              </a:r>
              <a:endParaRPr lang="en-US" altLang="en-US" sz="2400"/>
            </a:p>
          </p:txBody>
        </p:sp>
        <p:sp>
          <p:nvSpPr>
            <p:cNvPr id="83975" name="Oval 6"/>
            <p:cNvSpPr>
              <a:spLocks noChangeArrowheads="1"/>
            </p:cNvSpPr>
            <p:nvPr/>
          </p:nvSpPr>
          <p:spPr bwMode="auto">
            <a:xfrm>
              <a:off x="1056" y="1557"/>
              <a:ext cx="384" cy="336"/>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f</a:t>
              </a:r>
              <a:endParaRPr lang="en-US" altLang="en-US" sz="2400"/>
            </a:p>
          </p:txBody>
        </p:sp>
        <p:sp>
          <p:nvSpPr>
            <p:cNvPr id="83976" name="Oval 7"/>
            <p:cNvSpPr>
              <a:spLocks noChangeArrowheads="1"/>
            </p:cNvSpPr>
            <p:nvPr/>
          </p:nvSpPr>
          <p:spPr bwMode="auto">
            <a:xfrm>
              <a:off x="2133" y="2097"/>
              <a:ext cx="363" cy="276"/>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g</a:t>
              </a:r>
              <a:endParaRPr lang="en-US" altLang="en-US" sz="2400"/>
            </a:p>
          </p:txBody>
        </p:sp>
        <p:sp>
          <p:nvSpPr>
            <p:cNvPr id="83977" name="Line 8"/>
            <p:cNvSpPr>
              <a:spLocks noChangeShapeType="1"/>
            </p:cNvSpPr>
            <p:nvPr/>
          </p:nvSpPr>
          <p:spPr bwMode="auto">
            <a:xfrm flipV="1">
              <a:off x="3840" y="2373"/>
              <a:ext cx="1" cy="43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83978" name="Line 9"/>
            <p:cNvSpPr>
              <a:spLocks noChangeShapeType="1"/>
            </p:cNvSpPr>
            <p:nvPr/>
          </p:nvSpPr>
          <p:spPr bwMode="auto">
            <a:xfrm flipV="1">
              <a:off x="4464" y="2373"/>
              <a:ext cx="1" cy="43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83979" name="Line 10"/>
            <p:cNvSpPr>
              <a:spLocks noChangeShapeType="1"/>
            </p:cNvSpPr>
            <p:nvPr/>
          </p:nvSpPr>
          <p:spPr bwMode="auto">
            <a:xfrm>
              <a:off x="3840" y="2373"/>
              <a:ext cx="624" cy="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83980" name="Line 11"/>
            <p:cNvSpPr>
              <a:spLocks noChangeShapeType="1"/>
            </p:cNvSpPr>
            <p:nvPr/>
          </p:nvSpPr>
          <p:spPr bwMode="auto">
            <a:xfrm flipV="1">
              <a:off x="576" y="1077"/>
              <a:ext cx="1" cy="48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83981" name="Line 12"/>
            <p:cNvSpPr>
              <a:spLocks noChangeShapeType="1"/>
            </p:cNvSpPr>
            <p:nvPr/>
          </p:nvSpPr>
          <p:spPr bwMode="auto">
            <a:xfrm flipV="1">
              <a:off x="1248" y="1077"/>
              <a:ext cx="1" cy="48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83982" name="Line 13"/>
            <p:cNvSpPr>
              <a:spLocks noChangeShapeType="1"/>
            </p:cNvSpPr>
            <p:nvPr/>
          </p:nvSpPr>
          <p:spPr bwMode="auto">
            <a:xfrm>
              <a:off x="576" y="1077"/>
              <a:ext cx="672" cy="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83983" name="Line 14"/>
            <p:cNvSpPr>
              <a:spLocks noChangeShapeType="1"/>
            </p:cNvSpPr>
            <p:nvPr/>
          </p:nvSpPr>
          <p:spPr bwMode="auto">
            <a:xfrm flipV="1">
              <a:off x="4128" y="1989"/>
              <a:ext cx="1" cy="38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83984" name="Line 15"/>
            <p:cNvSpPr>
              <a:spLocks noChangeShapeType="1"/>
            </p:cNvSpPr>
            <p:nvPr/>
          </p:nvSpPr>
          <p:spPr bwMode="auto">
            <a:xfrm flipV="1">
              <a:off x="3120" y="1989"/>
              <a:ext cx="1" cy="52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83985" name="Line 16"/>
            <p:cNvSpPr>
              <a:spLocks noChangeShapeType="1"/>
            </p:cNvSpPr>
            <p:nvPr/>
          </p:nvSpPr>
          <p:spPr bwMode="auto">
            <a:xfrm>
              <a:off x="3120" y="1989"/>
              <a:ext cx="1008" cy="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83986" name="Line 17"/>
            <p:cNvSpPr>
              <a:spLocks noChangeShapeType="1"/>
            </p:cNvSpPr>
            <p:nvPr/>
          </p:nvSpPr>
          <p:spPr bwMode="auto">
            <a:xfrm flipH="1" flipV="1">
              <a:off x="891" y="645"/>
              <a:ext cx="0" cy="345"/>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83987" name="Line 18"/>
            <p:cNvSpPr>
              <a:spLocks noChangeShapeType="1"/>
            </p:cNvSpPr>
            <p:nvPr/>
          </p:nvSpPr>
          <p:spPr bwMode="auto">
            <a:xfrm flipV="1">
              <a:off x="4446" y="645"/>
              <a:ext cx="1" cy="38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83988" name="Line 19"/>
            <p:cNvSpPr>
              <a:spLocks noChangeShapeType="1"/>
            </p:cNvSpPr>
            <p:nvPr/>
          </p:nvSpPr>
          <p:spPr bwMode="auto">
            <a:xfrm>
              <a:off x="912" y="642"/>
              <a:ext cx="3534" cy="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83989" name="Line 20"/>
            <p:cNvSpPr>
              <a:spLocks noChangeShapeType="1"/>
            </p:cNvSpPr>
            <p:nvPr/>
          </p:nvSpPr>
          <p:spPr bwMode="auto">
            <a:xfrm flipV="1">
              <a:off x="3551" y="1605"/>
              <a:ext cx="1" cy="38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83990" name="Line 21"/>
            <p:cNvSpPr>
              <a:spLocks noChangeShapeType="1"/>
            </p:cNvSpPr>
            <p:nvPr/>
          </p:nvSpPr>
          <p:spPr bwMode="auto">
            <a:xfrm flipV="1">
              <a:off x="2305" y="1605"/>
              <a:ext cx="0" cy="48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83991" name="Line 22"/>
            <p:cNvSpPr>
              <a:spLocks noChangeShapeType="1"/>
            </p:cNvSpPr>
            <p:nvPr/>
          </p:nvSpPr>
          <p:spPr bwMode="auto">
            <a:xfrm>
              <a:off x="2304" y="1605"/>
              <a:ext cx="1248" cy="1"/>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83992" name="Line 23"/>
            <p:cNvSpPr>
              <a:spLocks noChangeShapeType="1"/>
            </p:cNvSpPr>
            <p:nvPr/>
          </p:nvSpPr>
          <p:spPr bwMode="auto">
            <a:xfrm flipV="1">
              <a:off x="2850" y="1077"/>
              <a:ext cx="1" cy="38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83993" name="Line 24"/>
            <p:cNvSpPr>
              <a:spLocks noChangeShapeType="1"/>
            </p:cNvSpPr>
            <p:nvPr/>
          </p:nvSpPr>
          <p:spPr bwMode="auto">
            <a:xfrm flipV="1">
              <a:off x="5250" y="1068"/>
              <a:ext cx="1" cy="537"/>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83994" name="Line 25"/>
            <p:cNvSpPr>
              <a:spLocks noChangeShapeType="1"/>
            </p:cNvSpPr>
            <p:nvPr/>
          </p:nvSpPr>
          <p:spPr bwMode="auto">
            <a:xfrm flipV="1">
              <a:off x="2850" y="1071"/>
              <a:ext cx="2400" cy="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83995" name="Text Box 26"/>
            <p:cNvSpPr txBox="1">
              <a:spLocks noChangeArrowheads="1"/>
            </p:cNvSpPr>
            <p:nvPr/>
          </p:nvSpPr>
          <p:spPr bwMode="auto">
            <a:xfrm>
              <a:off x="2658" y="1077"/>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0</a:t>
              </a:r>
              <a:endParaRPr lang="en-US" altLang="en-US" sz="2400"/>
            </a:p>
          </p:txBody>
        </p:sp>
        <p:sp>
          <p:nvSpPr>
            <p:cNvPr id="83996" name="Text Box 27"/>
            <p:cNvSpPr txBox="1">
              <a:spLocks noChangeArrowheads="1"/>
            </p:cNvSpPr>
            <p:nvPr/>
          </p:nvSpPr>
          <p:spPr bwMode="auto">
            <a:xfrm>
              <a:off x="702" y="597"/>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t>0</a:t>
              </a:r>
              <a:endParaRPr lang="en-US" altLang="en-US" sz="2400"/>
            </a:p>
          </p:txBody>
        </p:sp>
        <p:sp>
          <p:nvSpPr>
            <p:cNvPr id="83997" name="Text Box 28"/>
            <p:cNvSpPr txBox="1">
              <a:spLocks noChangeArrowheads="1"/>
            </p:cNvSpPr>
            <p:nvPr/>
          </p:nvSpPr>
          <p:spPr bwMode="auto">
            <a:xfrm>
              <a:off x="3388" y="155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1</a:t>
              </a:r>
              <a:endParaRPr lang="en-US" altLang="en-US" sz="2400"/>
            </a:p>
          </p:txBody>
        </p:sp>
        <p:sp>
          <p:nvSpPr>
            <p:cNvPr id="83998" name="Text Box 29"/>
            <p:cNvSpPr txBox="1">
              <a:spLocks noChangeArrowheads="1"/>
            </p:cNvSpPr>
            <p:nvPr/>
          </p:nvSpPr>
          <p:spPr bwMode="auto">
            <a:xfrm>
              <a:off x="3936" y="1941"/>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t>1</a:t>
              </a:r>
              <a:endParaRPr lang="en-US" altLang="en-US" sz="2400"/>
            </a:p>
          </p:txBody>
        </p:sp>
        <p:sp>
          <p:nvSpPr>
            <p:cNvPr id="83999" name="Text Box 30"/>
            <p:cNvSpPr txBox="1">
              <a:spLocks noChangeArrowheads="1"/>
            </p:cNvSpPr>
            <p:nvPr/>
          </p:nvSpPr>
          <p:spPr bwMode="auto">
            <a:xfrm>
              <a:off x="3648" y="2421"/>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t>0</a:t>
              </a:r>
              <a:endParaRPr lang="en-US" altLang="en-US" sz="2400"/>
            </a:p>
          </p:txBody>
        </p:sp>
        <p:sp>
          <p:nvSpPr>
            <p:cNvPr id="84000" name="Text Box 31"/>
            <p:cNvSpPr txBox="1">
              <a:spLocks noChangeArrowheads="1"/>
            </p:cNvSpPr>
            <p:nvPr/>
          </p:nvSpPr>
          <p:spPr bwMode="auto">
            <a:xfrm>
              <a:off x="4290" y="2421"/>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t>1</a:t>
              </a:r>
              <a:endParaRPr lang="en-US" altLang="en-US" sz="2400"/>
            </a:p>
          </p:txBody>
        </p:sp>
        <p:sp>
          <p:nvSpPr>
            <p:cNvPr id="84001" name="Text Box 32"/>
            <p:cNvSpPr txBox="1">
              <a:spLocks noChangeArrowheads="1"/>
            </p:cNvSpPr>
            <p:nvPr/>
          </p:nvSpPr>
          <p:spPr bwMode="auto">
            <a:xfrm>
              <a:off x="2928" y="2085"/>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t>0</a:t>
              </a:r>
              <a:endParaRPr lang="en-US" altLang="en-US" sz="2400"/>
            </a:p>
          </p:txBody>
        </p:sp>
        <p:sp>
          <p:nvSpPr>
            <p:cNvPr id="84002" name="Text Box 33"/>
            <p:cNvSpPr txBox="1">
              <a:spLocks noChangeArrowheads="1"/>
            </p:cNvSpPr>
            <p:nvPr/>
          </p:nvSpPr>
          <p:spPr bwMode="auto">
            <a:xfrm>
              <a:off x="2112" y="1653"/>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t>0</a:t>
              </a:r>
              <a:endParaRPr lang="en-US" altLang="en-US" sz="2400"/>
            </a:p>
          </p:txBody>
        </p:sp>
        <p:sp>
          <p:nvSpPr>
            <p:cNvPr id="84003" name="Text Box 34"/>
            <p:cNvSpPr txBox="1">
              <a:spLocks noChangeArrowheads="1"/>
            </p:cNvSpPr>
            <p:nvPr/>
          </p:nvSpPr>
          <p:spPr bwMode="auto">
            <a:xfrm>
              <a:off x="5040" y="1221"/>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t>1</a:t>
              </a:r>
              <a:endParaRPr lang="en-US" altLang="en-US" sz="2400"/>
            </a:p>
          </p:txBody>
        </p:sp>
        <p:sp>
          <p:nvSpPr>
            <p:cNvPr id="84004" name="Text Box 35"/>
            <p:cNvSpPr txBox="1">
              <a:spLocks noChangeArrowheads="1"/>
            </p:cNvSpPr>
            <p:nvPr/>
          </p:nvSpPr>
          <p:spPr bwMode="auto">
            <a:xfrm>
              <a:off x="4282" y="693"/>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1</a:t>
              </a:r>
              <a:endParaRPr lang="en-US" altLang="en-US" sz="2400"/>
            </a:p>
          </p:txBody>
        </p:sp>
        <p:sp>
          <p:nvSpPr>
            <p:cNvPr id="84005" name="Text Box 36"/>
            <p:cNvSpPr txBox="1">
              <a:spLocks noChangeArrowheads="1"/>
            </p:cNvSpPr>
            <p:nvPr/>
          </p:nvSpPr>
          <p:spPr bwMode="auto">
            <a:xfrm>
              <a:off x="384" y="1173"/>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t>0</a:t>
              </a:r>
              <a:endParaRPr lang="en-US" altLang="en-US" sz="2400"/>
            </a:p>
          </p:txBody>
        </p:sp>
        <p:sp>
          <p:nvSpPr>
            <p:cNvPr id="84006" name="Text Box 37"/>
            <p:cNvSpPr txBox="1">
              <a:spLocks noChangeArrowheads="1"/>
            </p:cNvSpPr>
            <p:nvPr/>
          </p:nvSpPr>
          <p:spPr bwMode="auto">
            <a:xfrm>
              <a:off x="1104" y="1173"/>
              <a:ext cx="24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t>1</a:t>
              </a:r>
              <a:endParaRPr lang="en-US" altLang="en-US" sz="2400"/>
            </a:p>
          </p:txBody>
        </p:sp>
        <p:sp>
          <p:nvSpPr>
            <p:cNvPr id="84007" name="Oval 38"/>
            <p:cNvSpPr>
              <a:spLocks noChangeArrowheads="1"/>
            </p:cNvSpPr>
            <p:nvPr/>
          </p:nvSpPr>
          <p:spPr bwMode="auto">
            <a:xfrm>
              <a:off x="738" y="933"/>
              <a:ext cx="336" cy="238"/>
            </a:xfrm>
            <a:prstGeom prst="ellipse">
              <a:avLst/>
            </a:prstGeom>
            <a:solidFill>
              <a:schemeClr val="accent1"/>
            </a:solidFill>
            <a:ln w="25400">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0.4</a:t>
              </a:r>
              <a:endParaRPr lang="en-US" altLang="en-US" sz="2400"/>
            </a:p>
          </p:txBody>
        </p:sp>
        <p:sp>
          <p:nvSpPr>
            <p:cNvPr id="84008" name="Oval 39"/>
            <p:cNvSpPr>
              <a:spLocks noChangeArrowheads="1"/>
            </p:cNvSpPr>
            <p:nvPr/>
          </p:nvSpPr>
          <p:spPr bwMode="auto">
            <a:xfrm>
              <a:off x="4272" y="983"/>
              <a:ext cx="336" cy="238"/>
            </a:xfrm>
            <a:prstGeom prst="ellipse">
              <a:avLst/>
            </a:prstGeom>
            <a:solidFill>
              <a:schemeClr val="accent1"/>
            </a:solidFill>
            <a:ln w="25400">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0.6</a:t>
              </a:r>
              <a:endParaRPr lang="en-US" altLang="en-US" sz="2400"/>
            </a:p>
          </p:txBody>
        </p:sp>
        <p:sp>
          <p:nvSpPr>
            <p:cNvPr id="84009" name="Oval 40"/>
            <p:cNvSpPr>
              <a:spLocks noChangeArrowheads="1"/>
            </p:cNvSpPr>
            <p:nvPr/>
          </p:nvSpPr>
          <p:spPr bwMode="auto">
            <a:xfrm>
              <a:off x="2688" y="1461"/>
              <a:ext cx="336" cy="238"/>
            </a:xfrm>
            <a:prstGeom prst="ellipse">
              <a:avLst/>
            </a:prstGeom>
            <a:solidFill>
              <a:schemeClr val="accent1"/>
            </a:solidFill>
            <a:ln w="25400">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dirty="0"/>
                <a:t>0.3</a:t>
              </a:r>
              <a:endParaRPr lang="en-US" altLang="en-US" sz="2400" dirty="0"/>
            </a:p>
          </p:txBody>
        </p:sp>
        <p:sp>
          <p:nvSpPr>
            <p:cNvPr id="84010" name="Oval 41"/>
            <p:cNvSpPr>
              <a:spLocks noChangeArrowheads="1"/>
            </p:cNvSpPr>
            <p:nvPr/>
          </p:nvSpPr>
          <p:spPr bwMode="auto">
            <a:xfrm>
              <a:off x="3408" y="1845"/>
              <a:ext cx="288" cy="238"/>
            </a:xfrm>
            <a:prstGeom prst="ellipse">
              <a:avLst/>
            </a:prstGeom>
            <a:solidFill>
              <a:schemeClr val="accent1"/>
            </a:solidFill>
            <a:ln w="25400">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0.2</a:t>
              </a:r>
              <a:endParaRPr lang="en-US" altLang="en-US" sz="2400"/>
            </a:p>
          </p:txBody>
        </p:sp>
        <p:sp>
          <p:nvSpPr>
            <p:cNvPr id="84011" name="Oval 42"/>
            <p:cNvSpPr>
              <a:spLocks noChangeArrowheads="1"/>
            </p:cNvSpPr>
            <p:nvPr/>
          </p:nvSpPr>
          <p:spPr bwMode="auto">
            <a:xfrm>
              <a:off x="3936" y="2229"/>
              <a:ext cx="336" cy="238"/>
            </a:xfrm>
            <a:prstGeom prst="ellipse">
              <a:avLst/>
            </a:prstGeom>
            <a:solidFill>
              <a:schemeClr val="accent1"/>
            </a:solidFill>
            <a:ln w="25400">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0.1</a:t>
              </a:r>
              <a:endParaRPr lang="en-US" altLang="en-US" sz="2400"/>
            </a:p>
          </p:txBody>
        </p:sp>
        <p:sp>
          <p:nvSpPr>
            <p:cNvPr id="84012" name="Oval 43"/>
            <p:cNvSpPr>
              <a:spLocks noChangeArrowheads="1"/>
            </p:cNvSpPr>
            <p:nvPr/>
          </p:nvSpPr>
          <p:spPr bwMode="auto">
            <a:xfrm>
              <a:off x="2736" y="501"/>
              <a:ext cx="288" cy="238"/>
            </a:xfrm>
            <a:prstGeom prst="ellipse">
              <a:avLst/>
            </a:prstGeom>
            <a:solidFill>
              <a:schemeClr val="accent1"/>
            </a:solidFill>
            <a:ln w="25400">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1</a:t>
              </a:r>
              <a:endParaRPr lang="en-US" altLang="en-US" sz="2400"/>
            </a:p>
          </p:txBody>
        </p:sp>
        <p:sp>
          <p:nvSpPr>
            <p:cNvPr id="84013" name="Oval 44"/>
            <p:cNvSpPr>
              <a:spLocks noChangeArrowheads="1"/>
            </p:cNvSpPr>
            <p:nvPr/>
          </p:nvSpPr>
          <p:spPr bwMode="auto">
            <a:xfrm>
              <a:off x="2976" y="2517"/>
              <a:ext cx="336" cy="276"/>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c</a:t>
              </a:r>
              <a:endParaRPr lang="en-US" altLang="en-US" sz="2400"/>
            </a:p>
          </p:txBody>
        </p:sp>
        <p:sp>
          <p:nvSpPr>
            <p:cNvPr id="84014" name="Oval 45"/>
            <p:cNvSpPr>
              <a:spLocks noChangeArrowheads="1"/>
            </p:cNvSpPr>
            <p:nvPr/>
          </p:nvSpPr>
          <p:spPr bwMode="auto">
            <a:xfrm>
              <a:off x="3696" y="2709"/>
              <a:ext cx="336" cy="276"/>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a</a:t>
              </a:r>
              <a:endParaRPr lang="en-US" altLang="en-US" sz="2400"/>
            </a:p>
          </p:txBody>
        </p:sp>
        <p:sp>
          <p:nvSpPr>
            <p:cNvPr id="84015" name="Oval 46"/>
            <p:cNvSpPr>
              <a:spLocks noChangeArrowheads="1"/>
            </p:cNvSpPr>
            <p:nvPr/>
          </p:nvSpPr>
          <p:spPr bwMode="auto">
            <a:xfrm>
              <a:off x="4329" y="2709"/>
              <a:ext cx="327" cy="276"/>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b</a:t>
              </a:r>
              <a:endParaRPr lang="en-US" altLang="en-US" sz="2400"/>
            </a:p>
          </p:txBody>
        </p:sp>
        <p:sp>
          <p:nvSpPr>
            <p:cNvPr id="84016" name="Oval 47"/>
            <p:cNvSpPr>
              <a:spLocks noChangeArrowheads="1"/>
            </p:cNvSpPr>
            <p:nvPr/>
          </p:nvSpPr>
          <p:spPr bwMode="auto">
            <a:xfrm>
              <a:off x="5136" y="1509"/>
              <a:ext cx="336" cy="276"/>
            </a:xfrm>
            <a:prstGeom prst="ellipse">
              <a:avLst/>
            </a:prstGeom>
            <a:solidFill>
              <a:schemeClr val="accent1"/>
            </a:solidFill>
            <a:ln w="9525">
              <a:solidFill>
                <a:schemeClr val="tx1"/>
              </a:solidFill>
              <a:round/>
            </a:ln>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t>e</a:t>
              </a:r>
              <a:endParaRPr lang="en-US" altLang="en-US" sz="2400"/>
            </a:p>
          </p:txBody>
        </p:sp>
      </p:grpSp>
      <p:sp>
        <p:nvSpPr>
          <p:cNvPr id="83973"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B429FEE-D023-4E8E-AF03-FDEFE964E7FE}"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457200" y="228600"/>
            <a:ext cx="8229600" cy="563563"/>
          </a:xfrm>
        </p:spPr>
        <p:txBody>
          <a:bodyPr/>
          <a:lstStyle/>
          <a:p>
            <a:pPr eaLnBrk="1" hangingPunct="1"/>
            <a:r>
              <a:rPr lang="en-US" altLang="en-US" sz="4000" smtClean="0"/>
              <a:t>Algorithm </a:t>
            </a:r>
            <a:endParaRPr lang="en-US" altLang="en-US" sz="4000" smtClean="0"/>
          </a:p>
        </p:txBody>
      </p:sp>
      <p:sp>
        <p:nvSpPr>
          <p:cNvPr id="84995" name="Rectangle 3"/>
          <p:cNvSpPr>
            <a:spLocks noChangeArrowheads="1"/>
          </p:cNvSpPr>
          <p:nvPr/>
        </p:nvSpPr>
        <p:spPr bwMode="auto">
          <a:xfrm>
            <a:off x="381000" y="925513"/>
            <a:ext cx="8534400"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800" dirty="0"/>
              <a:t>procedure </a:t>
            </a:r>
            <a:r>
              <a:rPr lang="en-US" altLang="en-US" sz="2800" dirty="0" err="1"/>
              <a:t>HuffmanCode</a:t>
            </a:r>
            <a:r>
              <a:rPr lang="en-US" altLang="en-US" sz="2800" dirty="0"/>
              <a:t>(</a:t>
            </a:r>
            <a:r>
              <a:rPr lang="en-US" altLang="en-US" sz="2800" dirty="0" err="1"/>
              <a:t>H,n</a:t>
            </a:r>
            <a:r>
              <a:rPr lang="en-US" altLang="en-US" sz="2800" dirty="0"/>
              <a:t>)</a:t>
            </a:r>
            <a:endParaRPr lang="en-US" altLang="en-US" sz="2800" dirty="0"/>
          </a:p>
          <a:p>
            <a:pPr eaLnBrk="1" hangingPunct="1">
              <a:spcBef>
                <a:spcPct val="0"/>
              </a:spcBef>
              <a:buFontTx/>
              <a:buNone/>
            </a:pPr>
            <a:r>
              <a:rPr lang="en-US" altLang="en-US" sz="2800" dirty="0"/>
              <a:t>	// H is the Huffman tree</a:t>
            </a:r>
            <a:endParaRPr lang="en-US" altLang="en-US" sz="2800" dirty="0"/>
          </a:p>
          <a:p>
            <a:pPr eaLnBrk="1" hangingPunct="1">
              <a:spcBef>
                <a:spcPct val="0"/>
              </a:spcBef>
              <a:buFontTx/>
              <a:buNone/>
            </a:pPr>
            <a:r>
              <a:rPr lang="en-US" altLang="en-US" sz="2800" dirty="0"/>
              <a:t>     for </a:t>
            </a:r>
            <a:r>
              <a:rPr lang="en-US" altLang="en-US" sz="2800" dirty="0" err="1"/>
              <a:t>i</a:t>
            </a:r>
            <a:r>
              <a:rPr lang="en-US" altLang="en-US" sz="2800" dirty="0"/>
              <a:t> = 1 to n-1 do</a:t>
            </a:r>
            <a:endParaRPr lang="en-US" altLang="en-US" sz="2800" dirty="0"/>
          </a:p>
          <a:p>
            <a:pPr eaLnBrk="1" hangingPunct="1">
              <a:spcBef>
                <a:spcPct val="0"/>
              </a:spcBef>
              <a:buFontTx/>
              <a:buNone/>
            </a:pPr>
            <a:r>
              <a:rPr lang="en-US" altLang="en-US" sz="2800" dirty="0"/>
              <a:t>	r = new </a:t>
            </a:r>
            <a:r>
              <a:rPr lang="en-US" altLang="en-US" sz="2800" dirty="0" err="1"/>
              <a:t>Nodetype</a:t>
            </a:r>
            <a:endParaRPr lang="en-US" altLang="en-US" sz="2800" dirty="0"/>
          </a:p>
          <a:p>
            <a:pPr eaLnBrk="1" hangingPunct="1">
              <a:spcBef>
                <a:spcPct val="0"/>
              </a:spcBef>
              <a:buFontTx/>
              <a:buNone/>
            </a:pPr>
            <a:r>
              <a:rPr lang="en-US" altLang="en-US" sz="2800" dirty="0"/>
              <a:t>	</a:t>
            </a:r>
            <a:r>
              <a:rPr lang="en-US" altLang="en-US" sz="2800" dirty="0" err="1"/>
              <a:t>r</a:t>
            </a:r>
            <a:r>
              <a:rPr lang="en-US" altLang="en-US" sz="2800" dirty="0" err="1">
                <a:sym typeface="Wingdings" panose="05000000000000000000" pitchFamily="2" charset="2"/>
              </a:rPr>
              <a:t>lchild</a:t>
            </a:r>
            <a:r>
              <a:rPr lang="en-US" altLang="en-US" sz="2800" dirty="0">
                <a:sym typeface="Wingdings" panose="05000000000000000000" pitchFamily="2" charset="2"/>
              </a:rPr>
              <a:t> = least(H)</a:t>
            </a:r>
            <a:endParaRPr lang="en-US" altLang="en-US" sz="2800" dirty="0">
              <a:sym typeface="Wingdings" panose="05000000000000000000" pitchFamily="2" charset="2"/>
            </a:endParaRPr>
          </a:p>
          <a:p>
            <a:pPr eaLnBrk="1" hangingPunct="1">
              <a:spcBef>
                <a:spcPct val="0"/>
              </a:spcBef>
              <a:buFontTx/>
              <a:buNone/>
            </a:pPr>
            <a:r>
              <a:rPr lang="en-US" altLang="en-US" sz="2800" dirty="0">
                <a:sym typeface="Wingdings" panose="05000000000000000000" pitchFamily="2" charset="2"/>
              </a:rPr>
              <a:t>	</a:t>
            </a:r>
            <a:r>
              <a:rPr lang="en-US" altLang="en-US" sz="2800" dirty="0" err="1"/>
              <a:t>r</a:t>
            </a:r>
            <a:r>
              <a:rPr lang="en-US" altLang="en-US" sz="2800" dirty="0" err="1">
                <a:sym typeface="Wingdings" panose="05000000000000000000" pitchFamily="2" charset="2"/>
              </a:rPr>
              <a:t>rchild</a:t>
            </a:r>
            <a:r>
              <a:rPr lang="en-US" altLang="en-US" sz="2800" dirty="0">
                <a:sym typeface="Wingdings" panose="05000000000000000000" pitchFamily="2" charset="2"/>
              </a:rPr>
              <a:t> = least(H)</a:t>
            </a:r>
            <a:endParaRPr lang="en-US" altLang="en-US" sz="2800" dirty="0">
              <a:sym typeface="Wingdings" panose="05000000000000000000" pitchFamily="2" charset="2"/>
            </a:endParaRPr>
          </a:p>
          <a:p>
            <a:pPr eaLnBrk="1" hangingPunct="1">
              <a:spcBef>
                <a:spcPct val="0"/>
              </a:spcBef>
              <a:buFontTx/>
              <a:buNone/>
            </a:pPr>
            <a:r>
              <a:rPr lang="en-US" altLang="en-US" sz="2800" dirty="0"/>
              <a:t>	</a:t>
            </a:r>
            <a:r>
              <a:rPr lang="en-US" altLang="en-US" sz="2800" dirty="0" err="1"/>
              <a:t>r</a:t>
            </a:r>
            <a:r>
              <a:rPr lang="en-US" altLang="en-US" sz="2800" dirty="0" err="1">
                <a:sym typeface="Wingdings" panose="05000000000000000000" pitchFamily="2" charset="2"/>
              </a:rPr>
              <a:t>frequency</a:t>
            </a:r>
            <a:r>
              <a:rPr lang="en-US" altLang="en-US" sz="2800" dirty="0">
                <a:sym typeface="Wingdings" panose="05000000000000000000" pitchFamily="2" charset="2"/>
              </a:rPr>
              <a:t> = </a:t>
            </a:r>
            <a:r>
              <a:rPr lang="en-US" altLang="en-US" sz="2800" dirty="0" err="1"/>
              <a:t>r</a:t>
            </a:r>
            <a:r>
              <a:rPr lang="en-US" altLang="en-US" sz="2800" dirty="0" err="1">
                <a:sym typeface="Wingdings" panose="05000000000000000000" pitchFamily="2" charset="2"/>
              </a:rPr>
              <a:t>lchildfrequency</a:t>
            </a:r>
            <a:r>
              <a:rPr lang="en-US" altLang="en-US" sz="2800" dirty="0">
                <a:sym typeface="Wingdings" panose="05000000000000000000" pitchFamily="2" charset="2"/>
              </a:rPr>
              <a:t> + 				</a:t>
            </a:r>
            <a:r>
              <a:rPr lang="en-US" altLang="en-US" sz="2800" dirty="0" err="1"/>
              <a:t>r</a:t>
            </a:r>
            <a:r>
              <a:rPr lang="en-US" altLang="en-US" sz="2800" dirty="0" err="1">
                <a:sym typeface="Wingdings" panose="05000000000000000000" pitchFamily="2" charset="2"/>
              </a:rPr>
              <a:t>rchildfrequency</a:t>
            </a:r>
            <a:endParaRPr lang="en-US" altLang="en-US" sz="2800" dirty="0">
              <a:sym typeface="Wingdings" panose="05000000000000000000" pitchFamily="2" charset="2"/>
            </a:endParaRPr>
          </a:p>
          <a:p>
            <a:pPr eaLnBrk="1" hangingPunct="1">
              <a:spcBef>
                <a:spcPct val="0"/>
              </a:spcBef>
              <a:buFontTx/>
              <a:buNone/>
            </a:pPr>
            <a:r>
              <a:rPr lang="en-US" altLang="en-US" sz="2800" dirty="0">
                <a:sym typeface="Wingdings" panose="05000000000000000000" pitchFamily="2" charset="2"/>
              </a:rPr>
              <a:t>	insert(</a:t>
            </a:r>
            <a:r>
              <a:rPr lang="en-US" altLang="en-US" sz="2800" dirty="0" err="1">
                <a:sym typeface="Wingdings" panose="05000000000000000000" pitchFamily="2" charset="2"/>
              </a:rPr>
              <a:t>H,r</a:t>
            </a:r>
            <a:r>
              <a:rPr lang="en-US" altLang="en-US" sz="2800" dirty="0">
                <a:sym typeface="Wingdings" panose="05000000000000000000" pitchFamily="2" charset="2"/>
              </a:rPr>
              <a:t>)</a:t>
            </a:r>
            <a:endParaRPr lang="en-US" altLang="en-US" sz="2800" dirty="0">
              <a:sym typeface="Wingdings" panose="05000000000000000000" pitchFamily="2" charset="2"/>
            </a:endParaRPr>
          </a:p>
          <a:p>
            <a:pPr eaLnBrk="1" hangingPunct="1">
              <a:spcBef>
                <a:spcPct val="0"/>
              </a:spcBef>
              <a:buFontTx/>
              <a:buNone/>
            </a:pPr>
            <a:r>
              <a:rPr lang="en-US" altLang="en-US" sz="2800" dirty="0"/>
              <a:t>     end for</a:t>
            </a:r>
            <a:endParaRPr lang="en-US" altLang="en-US" sz="2800" dirty="0"/>
          </a:p>
          <a:p>
            <a:pPr eaLnBrk="1" hangingPunct="1">
              <a:spcBef>
                <a:spcPct val="0"/>
              </a:spcBef>
              <a:buFontTx/>
              <a:buNone/>
            </a:pPr>
            <a:r>
              <a:rPr lang="en-US" altLang="en-US" sz="2800" dirty="0"/>
              <a:t>    return (H)</a:t>
            </a:r>
            <a:endParaRPr lang="en-US" altLang="en-US" sz="2800" dirty="0"/>
          </a:p>
          <a:p>
            <a:pPr eaLnBrk="1" hangingPunct="1">
              <a:spcBef>
                <a:spcPct val="0"/>
              </a:spcBef>
              <a:buFontTx/>
              <a:buNone/>
            </a:pPr>
            <a:r>
              <a:rPr lang="en-US" altLang="en-US" sz="2800" dirty="0"/>
              <a:t>end procedure</a:t>
            </a:r>
            <a:endParaRPr lang="en-US" altLang="en-US" sz="2800" dirty="0"/>
          </a:p>
        </p:txBody>
      </p:sp>
      <p:sp>
        <p:nvSpPr>
          <p:cNvPr id="84996"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5215A7A-A3D7-4900-B598-DEB834AF562B}"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457200" y="274638"/>
            <a:ext cx="8229600" cy="715962"/>
          </a:xfrm>
        </p:spPr>
        <p:txBody>
          <a:bodyPr/>
          <a:lstStyle/>
          <a:p>
            <a:pPr eaLnBrk="1" hangingPunct="1"/>
            <a:r>
              <a:rPr lang="en-US" altLang="en-US" sz="4000" smtClean="0"/>
              <a:t>Word level example</a:t>
            </a:r>
            <a:endParaRPr lang="en-US" altLang="en-US" sz="4000" smtClean="0"/>
          </a:p>
        </p:txBody>
      </p:sp>
      <p:sp>
        <p:nvSpPr>
          <p:cNvPr id="86019" name="Rectangle 3"/>
          <p:cNvSpPr>
            <a:spLocks noGrp="1" noChangeArrowheads="1"/>
          </p:cNvSpPr>
          <p:nvPr>
            <p:ph type="body" idx="1"/>
          </p:nvPr>
        </p:nvSpPr>
        <p:spPr>
          <a:xfrm>
            <a:off x="457200" y="990600"/>
            <a:ext cx="8229600" cy="5135563"/>
          </a:xfrm>
        </p:spPr>
        <p:txBody>
          <a:bodyPr/>
          <a:lstStyle/>
          <a:p>
            <a:pPr eaLnBrk="1" hangingPunct="1"/>
            <a:r>
              <a:rPr lang="en-US" altLang="en-US" smtClean="0"/>
              <a:t>Given text: “for each rose, a rose is a rose”</a:t>
            </a:r>
            <a:endParaRPr lang="en-US" altLang="en-US" smtClean="0"/>
          </a:p>
          <a:p>
            <a:pPr lvl="1" eaLnBrk="1" hangingPunct="1"/>
            <a:r>
              <a:rPr lang="en-US" altLang="en-US" smtClean="0"/>
              <a:t>Construct the Huffman coding</a:t>
            </a:r>
            <a:endParaRPr lang="en-US" altLang="en-US" smtClean="0"/>
          </a:p>
        </p:txBody>
      </p:sp>
      <p:sp>
        <p:nvSpPr>
          <p:cNvPr id="86020"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D3B6F81-B84F-4A9A-8B7E-C0CE6D30C50B}"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457200" y="152400"/>
            <a:ext cx="8229600" cy="457200"/>
          </a:xfrm>
        </p:spPr>
        <p:txBody>
          <a:bodyPr/>
          <a:lstStyle/>
          <a:p>
            <a:pPr eaLnBrk="1" hangingPunct="1"/>
            <a:r>
              <a:rPr lang="en-US" altLang="en-US" sz="3600" smtClean="0"/>
              <a:t>Entropy encoding</a:t>
            </a:r>
            <a:endParaRPr lang="en-US" altLang="en-US" sz="3600" smtClean="0"/>
          </a:p>
        </p:txBody>
      </p:sp>
      <p:sp>
        <p:nvSpPr>
          <p:cNvPr id="87043" name="Rectangle 3"/>
          <p:cNvSpPr>
            <a:spLocks noGrp="1" noChangeArrowheads="1"/>
          </p:cNvSpPr>
          <p:nvPr>
            <p:ph type="body" sz="half" idx="1"/>
          </p:nvPr>
        </p:nvSpPr>
        <p:spPr>
          <a:xfrm>
            <a:off x="152400" y="685800"/>
            <a:ext cx="8839200" cy="6019800"/>
          </a:xfrm>
        </p:spPr>
        <p:txBody>
          <a:bodyPr/>
          <a:lstStyle/>
          <a:p>
            <a:pPr marL="168275" indent="-168275" eaLnBrk="1" hangingPunct="1">
              <a:buFontTx/>
              <a:buNone/>
            </a:pPr>
            <a:r>
              <a:rPr lang="en-US" altLang="en-US" sz="2400" dirty="0" smtClean="0"/>
              <a:t>According to Shannon, the </a:t>
            </a:r>
            <a:r>
              <a:rPr lang="en-US" altLang="en-US" sz="2400" b="1" dirty="0" smtClean="0"/>
              <a:t>entropy</a:t>
            </a:r>
            <a:r>
              <a:rPr lang="en-US" altLang="en-US" sz="2400" dirty="0" smtClean="0"/>
              <a:t> of an information source S is defined as: </a:t>
            </a:r>
            <a:endParaRPr lang="en-US" altLang="en-US" sz="2400" dirty="0" smtClean="0"/>
          </a:p>
          <a:p>
            <a:pPr marL="168275" indent="-168275" eaLnBrk="1" hangingPunct="1">
              <a:buFontTx/>
              <a:buNone/>
            </a:pPr>
            <a:r>
              <a:rPr lang="en-US" altLang="en-US" sz="2000" i="1" dirty="0" smtClean="0"/>
              <a:t>			</a:t>
            </a:r>
            <a:r>
              <a:rPr lang="en-US" altLang="en-US" sz="2400" i="1" dirty="0" smtClean="0"/>
              <a:t>H(S) = </a:t>
            </a:r>
            <a:r>
              <a:rPr lang="en-US" altLang="en-US" sz="2400" i="1" dirty="0" err="1" smtClean="0"/>
              <a:t>Σ</a:t>
            </a:r>
            <a:r>
              <a:rPr lang="en-US" altLang="en-US" sz="2400" i="1" baseline="-25000" dirty="0" err="1" smtClean="0"/>
              <a:t>i</a:t>
            </a:r>
            <a:r>
              <a:rPr lang="en-US" altLang="en-US" sz="2400" i="1" dirty="0" smtClean="0"/>
              <a:t> (p</a:t>
            </a:r>
            <a:r>
              <a:rPr lang="en-US" altLang="en-US" sz="2400" i="1" baseline="-25000" dirty="0" smtClean="0"/>
              <a:t>i</a:t>
            </a:r>
            <a:r>
              <a:rPr lang="en-US" altLang="en-US" sz="2400" i="1" dirty="0" smtClean="0"/>
              <a:t>  log </a:t>
            </a:r>
            <a:r>
              <a:rPr lang="en-US" altLang="en-US" sz="2400" i="1" baseline="-25000" dirty="0" smtClean="0"/>
              <a:t>2</a:t>
            </a:r>
            <a:r>
              <a:rPr lang="en-US" altLang="en-US" sz="2400" i="1" dirty="0" smtClean="0"/>
              <a:t> (1/p</a:t>
            </a:r>
            <a:r>
              <a:rPr lang="en-US" altLang="en-US" sz="2400" i="1" baseline="-25000" dirty="0" smtClean="0"/>
              <a:t>i</a:t>
            </a:r>
            <a:r>
              <a:rPr lang="en-US" altLang="en-US" sz="2400" i="1" dirty="0" smtClean="0"/>
              <a:t> )) </a:t>
            </a:r>
            <a:endParaRPr lang="en-US" altLang="en-US" sz="2400" i="1" dirty="0" smtClean="0"/>
          </a:p>
          <a:p>
            <a:pPr marL="463550" lvl="1" indent="-180975" eaLnBrk="1" hangingPunct="1"/>
            <a:r>
              <a:rPr lang="en-US" altLang="en-US" sz="2000" i="1" dirty="0" smtClean="0"/>
              <a:t>log </a:t>
            </a:r>
            <a:r>
              <a:rPr lang="en-US" altLang="en-US" sz="2000" i="1" baseline="-25000" dirty="0" smtClean="0"/>
              <a:t>2</a:t>
            </a:r>
            <a:r>
              <a:rPr lang="en-US" altLang="en-US" sz="2000" i="1" dirty="0" smtClean="0"/>
              <a:t> (1/p</a:t>
            </a:r>
            <a:r>
              <a:rPr lang="en-US" altLang="en-US" sz="2000" i="1" baseline="-25000" dirty="0" smtClean="0"/>
              <a:t>i</a:t>
            </a:r>
            <a:r>
              <a:rPr lang="en-US" altLang="en-US" sz="2000" i="1" dirty="0" smtClean="0"/>
              <a:t> ) </a:t>
            </a:r>
            <a:r>
              <a:rPr lang="en-US" altLang="en-US" sz="2000" dirty="0" smtClean="0"/>
              <a:t>indicates the amount of information contained in</a:t>
            </a:r>
            <a:r>
              <a:rPr lang="en-US" altLang="en-US" sz="2000" i="1" dirty="0" smtClean="0"/>
              <a:t> symbol S</a:t>
            </a:r>
            <a:r>
              <a:rPr lang="en-US" altLang="en-US" sz="2000" i="1" baseline="-30000" dirty="0" smtClean="0"/>
              <a:t>i</a:t>
            </a:r>
            <a:r>
              <a:rPr lang="en-US" altLang="en-US" sz="2000" i="1" dirty="0" smtClean="0"/>
              <a:t>, </a:t>
            </a:r>
            <a:r>
              <a:rPr lang="en-US" altLang="en-US" sz="2000" dirty="0" smtClean="0"/>
              <a:t>i.e., the number of bits needed to code</a:t>
            </a:r>
            <a:r>
              <a:rPr lang="en-US" altLang="en-US" sz="2000" i="1" dirty="0" smtClean="0"/>
              <a:t> symbol S</a:t>
            </a:r>
            <a:r>
              <a:rPr lang="en-US" altLang="en-US" sz="2000" i="1" baseline="-30000" dirty="0" smtClean="0"/>
              <a:t>i</a:t>
            </a:r>
            <a:r>
              <a:rPr lang="en-US" altLang="en-US" sz="2000" i="1" dirty="0" smtClean="0"/>
              <a:t>. </a:t>
            </a:r>
            <a:endParaRPr lang="en-US" altLang="en-US" sz="2000" i="1" dirty="0" smtClean="0"/>
          </a:p>
          <a:p>
            <a:pPr marL="168275" indent="-168275" eaLnBrk="1" hangingPunct="1"/>
            <a:r>
              <a:rPr lang="en-US" altLang="en-US" sz="2400" b="1" dirty="0" smtClean="0"/>
              <a:t>Example</a:t>
            </a:r>
            <a:r>
              <a:rPr lang="en-US" altLang="en-US" sz="2400" dirty="0" smtClean="0"/>
              <a:t>. What is the entropy of a gray-scale image with uniform distribution of gray-level intensity?</a:t>
            </a:r>
            <a:endParaRPr lang="en-US" altLang="en-US" sz="2400" dirty="0" smtClean="0"/>
          </a:p>
          <a:p>
            <a:pPr marL="463550" lvl="1" indent="-180975" eaLnBrk="1" hangingPunct="1"/>
            <a:r>
              <a:rPr lang="en-US" altLang="en-US" sz="2000" dirty="0" smtClean="0"/>
              <a:t>The entropy of the image, H(S)</a:t>
            </a:r>
            <a:r>
              <a:rPr lang="en-US" altLang="en-US" sz="2000" i="1" dirty="0" smtClean="0"/>
              <a:t>= </a:t>
            </a:r>
            <a:r>
              <a:rPr lang="en-US" altLang="en-US" sz="2000" i="1" dirty="0" err="1" smtClean="0"/>
              <a:t>Σ</a:t>
            </a:r>
            <a:r>
              <a:rPr lang="en-US" altLang="en-US" sz="2000" i="1" baseline="-25000" dirty="0" err="1" smtClean="0"/>
              <a:t>i</a:t>
            </a:r>
            <a:r>
              <a:rPr lang="en-US" altLang="en-US" sz="2000" i="1" dirty="0" smtClean="0"/>
              <a:t> (1/256  log </a:t>
            </a:r>
            <a:r>
              <a:rPr lang="en-US" altLang="en-US" sz="2000" i="1" baseline="-25000" dirty="0" smtClean="0"/>
              <a:t>2</a:t>
            </a:r>
            <a:r>
              <a:rPr lang="en-US" altLang="en-US" sz="2000" i="1" dirty="0" smtClean="0"/>
              <a:t> (1/1/256))= 8 bits, which indicates that 8 bits are needed </a:t>
            </a:r>
            <a:r>
              <a:rPr lang="en-US" altLang="en-US" sz="2000" dirty="0" smtClean="0"/>
              <a:t>to code each gray level </a:t>
            </a:r>
            <a:endParaRPr lang="en-US" altLang="en-US" sz="2000" dirty="0" smtClean="0"/>
          </a:p>
          <a:p>
            <a:pPr marL="168275" indent="-168275" eaLnBrk="1" hangingPunct="1"/>
            <a:r>
              <a:rPr lang="en-US" altLang="en-US" sz="2400" dirty="0" smtClean="0"/>
              <a:t>Question 1: What is the entropy of a source with M symbols where each symbol is equally likely?</a:t>
            </a:r>
            <a:endParaRPr lang="en-US" altLang="en-US" sz="2400" dirty="0" smtClean="0"/>
          </a:p>
          <a:p>
            <a:pPr marL="863600" lvl="2" eaLnBrk="1" hangingPunct="1"/>
            <a:r>
              <a:rPr lang="en-US" altLang="en-US" sz="1800" i="1" dirty="0" smtClean="0"/>
              <a:t>Entropy, H(S) = log</a:t>
            </a:r>
            <a:r>
              <a:rPr lang="en-US" altLang="en-US" sz="1800" i="1" baseline="-25000" dirty="0" smtClean="0"/>
              <a:t>2 </a:t>
            </a:r>
            <a:r>
              <a:rPr lang="en-US" altLang="en-US" sz="1800" i="1" dirty="0" smtClean="0"/>
              <a:t>M</a:t>
            </a:r>
            <a:endParaRPr lang="en-US" altLang="en-US" sz="1800" i="1" dirty="0" smtClean="0"/>
          </a:p>
          <a:p>
            <a:pPr marL="168275" indent="-168275" eaLnBrk="1" hangingPunct="1"/>
            <a:r>
              <a:rPr lang="en-US" altLang="en-US" sz="2400" dirty="0" smtClean="0"/>
              <a:t>Question 2: How about an image in which half of the pixels are white and half are black?</a:t>
            </a:r>
            <a:r>
              <a:rPr lang="en-US" altLang="en-US" sz="2400" i="1" dirty="0" smtClean="0"/>
              <a:t> </a:t>
            </a:r>
            <a:endParaRPr lang="en-US" altLang="en-US" sz="2400" i="1" dirty="0" smtClean="0"/>
          </a:p>
          <a:p>
            <a:pPr marL="863600" lvl="2" eaLnBrk="1" hangingPunct="1"/>
            <a:r>
              <a:rPr lang="en-US" altLang="en-US" sz="1800" i="1" dirty="0" smtClean="0"/>
              <a:t>Entropy, H(S) = 1</a:t>
            </a:r>
            <a:endParaRPr lang="en-US" altLang="en-US" sz="900" i="1" dirty="0" smtClean="0"/>
          </a:p>
        </p:txBody>
      </p:sp>
      <p:sp>
        <p:nvSpPr>
          <p:cNvPr id="87044"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6297835-76E8-43FF-9618-62D316319A54}"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457200" y="228600"/>
            <a:ext cx="8229600" cy="457200"/>
          </a:xfrm>
        </p:spPr>
        <p:txBody>
          <a:bodyPr/>
          <a:lstStyle/>
          <a:p>
            <a:pPr eaLnBrk="1" hangingPunct="1"/>
            <a:r>
              <a:rPr lang="en-US" altLang="en-US" sz="4000" smtClean="0"/>
              <a:t>Entropy Encoding</a:t>
            </a:r>
            <a:endParaRPr lang="en-US" altLang="en-US" sz="4000" smtClean="0"/>
          </a:p>
        </p:txBody>
      </p:sp>
      <p:sp>
        <p:nvSpPr>
          <p:cNvPr id="89091" name="Rectangle 3"/>
          <p:cNvSpPr>
            <a:spLocks noGrp="1" noChangeArrowheads="1"/>
          </p:cNvSpPr>
          <p:nvPr>
            <p:ph type="body" sz="half" idx="1"/>
          </p:nvPr>
        </p:nvSpPr>
        <p:spPr>
          <a:xfrm>
            <a:off x="152400" y="762000"/>
            <a:ext cx="8839200" cy="5791200"/>
          </a:xfrm>
        </p:spPr>
        <p:txBody>
          <a:bodyPr/>
          <a:lstStyle/>
          <a:p>
            <a:pPr marL="168275" indent="-168275" eaLnBrk="1" hangingPunct="1"/>
            <a:r>
              <a:rPr lang="en-US" altLang="en-US" sz="2400" dirty="0" smtClean="0"/>
              <a:t>Entropy is a measure of how much information is encoded in a message. Higher the entropy, higher the information content.</a:t>
            </a:r>
            <a:endParaRPr lang="en-US" altLang="en-US" sz="2400" dirty="0" smtClean="0"/>
          </a:p>
          <a:p>
            <a:pPr marL="463550" lvl="1" indent="-180975" eaLnBrk="1" hangingPunct="1"/>
            <a:r>
              <a:rPr lang="en-US" altLang="en-US" sz="2000" dirty="0" smtClean="0"/>
              <a:t>We could also say entropy is a measure of uncertainty in a message. Information and Uncertainty are equivalent concepts.</a:t>
            </a:r>
            <a:endParaRPr lang="en-US" altLang="en-US" sz="800" dirty="0" smtClean="0"/>
          </a:p>
          <a:p>
            <a:pPr marL="168275" indent="-168275" eaLnBrk="1" hangingPunct="1"/>
            <a:r>
              <a:rPr lang="en-US" altLang="en-US" sz="2400" dirty="0" smtClean="0"/>
              <a:t>The units (in coding theory) of entropy are </a:t>
            </a:r>
            <a:r>
              <a:rPr lang="en-US" altLang="en-US" sz="2400" i="1" dirty="0" smtClean="0"/>
              <a:t>bits per symbol</a:t>
            </a:r>
            <a:r>
              <a:rPr lang="en-US" altLang="en-US" sz="2400" dirty="0" smtClean="0"/>
              <a:t>. It is determined by the base of the logarithm: </a:t>
            </a:r>
            <a:endParaRPr lang="en-US" altLang="en-US" sz="2400" dirty="0" smtClean="0"/>
          </a:p>
          <a:p>
            <a:pPr marL="463550" lvl="1" indent="-180975" eaLnBrk="1" hangingPunct="1">
              <a:buFontTx/>
              <a:buNone/>
            </a:pPr>
            <a:r>
              <a:rPr lang="en-US" altLang="en-US" sz="2000" dirty="0" smtClean="0"/>
              <a:t>   2: binary (bit);</a:t>
            </a:r>
            <a:endParaRPr lang="en-US" altLang="en-US" sz="2000" dirty="0" smtClean="0"/>
          </a:p>
          <a:p>
            <a:pPr marL="463550" lvl="1" indent="-180975" eaLnBrk="1" hangingPunct="1">
              <a:buFontTx/>
              <a:buNone/>
            </a:pPr>
            <a:r>
              <a:rPr lang="en-US" altLang="en-US" sz="2000" dirty="0" smtClean="0"/>
              <a:t>  10: decimal (digit).</a:t>
            </a:r>
            <a:endParaRPr lang="en-US" altLang="en-US" sz="2000" dirty="0" smtClean="0"/>
          </a:p>
          <a:p>
            <a:pPr marL="168275" indent="-168275" eaLnBrk="1" hangingPunct="1"/>
            <a:r>
              <a:rPr lang="en-US" altLang="en-US" sz="2400" dirty="0" smtClean="0"/>
              <a:t>Entropy gives the actual number of bits of information contained in a message source.</a:t>
            </a:r>
            <a:endParaRPr lang="en-US" altLang="en-US" sz="800" dirty="0" smtClean="0"/>
          </a:p>
          <a:p>
            <a:pPr marL="168275" indent="-168275" eaLnBrk="1" hangingPunct="1"/>
            <a:r>
              <a:rPr lang="en-US" altLang="en-US" sz="2400" b="1" u="sng" dirty="0" smtClean="0"/>
              <a:t>Example: </a:t>
            </a:r>
            <a:r>
              <a:rPr lang="en-US" altLang="en-US" sz="2400" dirty="0" smtClean="0"/>
              <a:t>If the probability of the character ‘e’ appearing in this slide is 1/16, compute the information content of this character?</a:t>
            </a:r>
            <a:endParaRPr lang="en-US" altLang="en-US" sz="2400" dirty="0" smtClean="0"/>
          </a:p>
          <a:p>
            <a:pPr marL="463550" lvl="1" indent="-180975" eaLnBrk="1" hangingPunct="1"/>
            <a:r>
              <a:rPr lang="en-US" altLang="en-US" sz="2000" dirty="0" smtClean="0"/>
              <a:t> </a:t>
            </a:r>
            <a:r>
              <a:rPr lang="en-US" altLang="en-US" i="1" dirty="0" smtClean="0"/>
              <a:t>H(S) =</a:t>
            </a:r>
            <a:r>
              <a:rPr lang="en-US" altLang="en-US" sz="2000" dirty="0" smtClean="0"/>
              <a:t> 4 bits. </a:t>
            </a:r>
            <a:endParaRPr lang="en-US" altLang="en-US" sz="2000" dirty="0" smtClean="0"/>
          </a:p>
          <a:p>
            <a:pPr marL="463550" lvl="1" indent="-180975" eaLnBrk="1" hangingPunct="1"/>
            <a:r>
              <a:rPr lang="en-US" altLang="en-US" sz="2000" dirty="0" smtClean="0"/>
              <a:t>So, the character string “</a:t>
            </a:r>
            <a:r>
              <a:rPr lang="en-US" altLang="en-US" sz="2000" dirty="0" err="1" smtClean="0"/>
              <a:t>eeeee</a:t>
            </a:r>
            <a:r>
              <a:rPr lang="en-US" altLang="en-US" sz="2000" dirty="0" smtClean="0"/>
              <a:t>” has a total content of 20 bits (in contrast the use of an 8-bit ASCII coding result in 40 bits to represent “</a:t>
            </a:r>
            <a:r>
              <a:rPr lang="en-US" altLang="en-US" sz="2000" dirty="0" err="1" smtClean="0"/>
              <a:t>eeeee</a:t>
            </a:r>
            <a:r>
              <a:rPr lang="en-US" altLang="en-US" sz="2000" dirty="0" smtClean="0"/>
              <a:t>”).</a:t>
            </a:r>
            <a:endParaRPr lang="en-US" altLang="en-US" sz="2000" dirty="0" smtClean="0"/>
          </a:p>
        </p:txBody>
      </p:sp>
      <p:sp>
        <p:nvSpPr>
          <p:cNvPr id="89092"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BD9EFB6-9DD6-472B-A303-1631B8D9C707}"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457200" y="274638"/>
            <a:ext cx="8229600" cy="639762"/>
          </a:xfrm>
        </p:spPr>
        <p:txBody>
          <a:bodyPr/>
          <a:lstStyle/>
          <a:p>
            <a:pPr eaLnBrk="1" hangingPunct="1"/>
            <a:r>
              <a:rPr lang="en-US" altLang="en-US" sz="3600" smtClean="0"/>
              <a:t>The Shannon-Fano Encoding Algorithm</a:t>
            </a:r>
            <a:endParaRPr lang="en-US" altLang="en-US" sz="3600" smtClean="0"/>
          </a:p>
        </p:txBody>
      </p:sp>
      <p:sp>
        <p:nvSpPr>
          <p:cNvPr id="91139" name="Rectangle 3"/>
          <p:cNvSpPr>
            <a:spLocks noGrp="1" noChangeArrowheads="1"/>
          </p:cNvSpPr>
          <p:nvPr>
            <p:ph type="body" sz="half" idx="1"/>
          </p:nvPr>
        </p:nvSpPr>
        <p:spPr>
          <a:xfrm>
            <a:off x="381000" y="1066800"/>
            <a:ext cx="8305800" cy="5334000"/>
          </a:xfrm>
        </p:spPr>
        <p:txBody>
          <a:bodyPr/>
          <a:lstStyle/>
          <a:p>
            <a:pPr marL="393700" indent="-393700" eaLnBrk="1" hangingPunct="1">
              <a:buFont typeface="ZapfDingbats"/>
              <a:buAutoNum type="arabicPeriod"/>
            </a:pPr>
            <a:r>
              <a:rPr lang="en-US" altLang="en-US" dirty="0" smtClean="0"/>
              <a:t>Calculate the frequencies of each of the symbols in the list.</a:t>
            </a:r>
            <a:endParaRPr lang="en-US" altLang="en-US" dirty="0" smtClean="0"/>
          </a:p>
          <a:p>
            <a:pPr marL="393700" indent="-393700" eaLnBrk="1" hangingPunct="1">
              <a:buFont typeface="ZapfDingbats"/>
              <a:buAutoNum type="arabicPeriod"/>
            </a:pPr>
            <a:r>
              <a:rPr lang="en-US" altLang="en-US" dirty="0" smtClean="0"/>
              <a:t>Sort the list in (decreasing) order of frequencies.</a:t>
            </a:r>
            <a:endParaRPr lang="en-US" altLang="en-US" dirty="0" smtClean="0"/>
          </a:p>
          <a:p>
            <a:pPr marL="393700" indent="-393700" eaLnBrk="1" hangingPunct="1">
              <a:buFont typeface="ZapfDingbats"/>
              <a:buAutoNum type="arabicPeriod"/>
            </a:pPr>
            <a:r>
              <a:rPr lang="en-US" altLang="en-US" dirty="0" smtClean="0"/>
              <a:t>Divide the list into two half’s, with the total frequency c</a:t>
            </a:r>
            <a:r>
              <a:rPr lang="en-US" altLang="en-US" i="1" dirty="0" smtClean="0"/>
              <a:t>ounts of each half being as close as possible to the other</a:t>
            </a:r>
            <a:r>
              <a:rPr lang="en-US" altLang="en-US" dirty="0" smtClean="0"/>
              <a:t>.</a:t>
            </a:r>
            <a:endParaRPr lang="en-US" altLang="en-US" dirty="0" smtClean="0"/>
          </a:p>
          <a:p>
            <a:pPr marL="393700" indent="-393700" eaLnBrk="1" hangingPunct="1">
              <a:buFont typeface="ZapfDingbats"/>
              <a:buAutoNum type="arabicPeriod"/>
            </a:pPr>
            <a:r>
              <a:rPr lang="en-US" altLang="en-US" dirty="0" smtClean="0"/>
              <a:t>The right half is assigned a code of 0 and the left half with a code of 1.</a:t>
            </a:r>
            <a:endParaRPr lang="en-US" altLang="en-US" dirty="0" smtClean="0"/>
          </a:p>
          <a:p>
            <a:pPr marL="393700" indent="-393700" eaLnBrk="1" hangingPunct="1">
              <a:buFont typeface="ZapfDingbats"/>
              <a:buAutoNum type="arabicPeriod"/>
            </a:pPr>
            <a:r>
              <a:rPr lang="en-US" altLang="en-US" dirty="0" smtClean="0"/>
              <a:t>Recursively apply steps 3 and 4 to each of the halves, until each symbol has become a corresponding code leaf on a tree. </a:t>
            </a:r>
            <a:endParaRPr lang="en-US" altLang="en-US" dirty="0" smtClean="0"/>
          </a:p>
        </p:txBody>
      </p:sp>
      <p:sp>
        <p:nvSpPr>
          <p:cNvPr id="91140"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1282CBE-89D6-438B-9B72-3B6F502E0A15}"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457200" y="274638"/>
            <a:ext cx="8229600" cy="581025"/>
          </a:xfrm>
        </p:spPr>
        <p:txBody>
          <a:bodyPr/>
          <a:lstStyle/>
          <a:p>
            <a:pPr eaLnBrk="1" hangingPunct="1"/>
            <a:r>
              <a:rPr lang="en-US" altLang="en-US" sz="3600" smtClean="0"/>
              <a:t>The Shannon-Fano Encoding Algorithm</a:t>
            </a:r>
            <a:endParaRPr lang="en-US" altLang="en-US" sz="3600" smtClean="0"/>
          </a:p>
        </p:txBody>
      </p:sp>
      <p:graphicFrame>
        <p:nvGraphicFramePr>
          <p:cNvPr id="88165" name="Group 101"/>
          <p:cNvGraphicFramePr>
            <a:graphicFrameLocks noGrp="1"/>
          </p:cNvGraphicFramePr>
          <p:nvPr/>
        </p:nvGraphicFramePr>
        <p:xfrm>
          <a:off x="228600" y="3429000"/>
          <a:ext cx="6172201" cy="2609851"/>
        </p:xfrm>
        <a:graphic>
          <a:graphicData uri="http://schemas.openxmlformats.org/drawingml/2006/table">
            <a:tbl>
              <a:tblPr/>
              <a:tblGrid>
                <a:gridCol w="1234441"/>
                <a:gridCol w="1064704"/>
                <a:gridCol w="1486472"/>
                <a:gridCol w="966978"/>
                <a:gridCol w="1419606"/>
              </a:tblGrid>
              <a:tr h="628071">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600" b="1" i="0" u="none" strike="noStrike" cap="none" normalizeH="0" baseline="0" dirty="0" smtClean="0">
                          <a:ln>
                            <a:noFill/>
                          </a:ln>
                          <a:solidFill>
                            <a:schemeClr val="tx1"/>
                          </a:solidFill>
                          <a:effectLst/>
                          <a:latin typeface="Arial" panose="020B0604020202020204" pitchFamily="34" charset="0"/>
                        </a:rPr>
                        <a:t>Symbol</a:t>
                      </a:r>
                      <a:endParaRPr kumimoji="0" lang="en-US" sz="1600" b="1" i="0" u="none" strike="noStrike" cap="none" normalizeH="0" baseline="0" dirty="0" smtClean="0">
                        <a:ln>
                          <a:noFill/>
                        </a:ln>
                        <a:solidFill>
                          <a:schemeClr val="tx1"/>
                        </a:solidFill>
                        <a:effectLst/>
                        <a:latin typeface="Arial" panose="020B0604020202020204" pitchFamily="34" charset="0"/>
                      </a:endParaRPr>
                    </a:p>
                  </a:txBody>
                  <a:tcPr marT="45733" marB="457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1" i="0" u="none" strike="noStrike" cap="none" normalizeH="0" baseline="0" dirty="0" smtClean="0">
                          <a:ln>
                            <a:noFill/>
                          </a:ln>
                          <a:solidFill>
                            <a:schemeClr val="tx1"/>
                          </a:solidFill>
                          <a:effectLst/>
                          <a:latin typeface="Arial" panose="020B0604020202020204" pitchFamily="34" charset="0"/>
                        </a:rPr>
                        <a:t>Count</a:t>
                      </a:r>
                      <a:endParaRPr kumimoji="0" lang="en-US" sz="1600" b="1" i="0" u="none" strike="noStrike" cap="none" normalizeH="0" baseline="0" dirty="0" smtClean="0">
                        <a:ln>
                          <a:noFill/>
                        </a:ln>
                        <a:solidFill>
                          <a:schemeClr val="tx1"/>
                        </a:solidFill>
                        <a:effectLst/>
                        <a:latin typeface="Arial" panose="020B0604020202020204" pitchFamily="34" charset="0"/>
                      </a:endParaRP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1600" b="1" i="0" u="none" strike="noStrike" cap="none" normalizeH="0" baseline="0" dirty="0" smtClean="0">
                          <a:ln>
                            <a:noFill/>
                          </a:ln>
                          <a:solidFill>
                            <a:schemeClr val="tx1"/>
                          </a:solidFill>
                          <a:effectLst/>
                          <a:latin typeface="Arial" panose="020B0604020202020204" pitchFamily="34" charset="0"/>
                        </a:rPr>
                        <a:t>Info.</a:t>
                      </a:r>
                      <a:endParaRPr kumimoji="0" lang="en-US" sz="16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1" fontAlgn="base" latinLnBrk="0" hangingPunct="1">
                        <a:lnSpc>
                          <a:spcPct val="100000"/>
                        </a:lnSpc>
                        <a:spcBef>
                          <a:spcPct val="20000"/>
                        </a:spcBef>
                        <a:spcAft>
                          <a:spcPct val="0"/>
                        </a:spcAft>
                        <a:buClrTx/>
                        <a:buSzTx/>
                        <a:buFontTx/>
                        <a:buNone/>
                      </a:pPr>
                      <a:r>
                        <a:rPr kumimoji="0" lang="en-US" sz="1600" b="1" i="0" u="none" strike="noStrike" cap="none" normalizeH="0" baseline="0" dirty="0" smtClean="0">
                          <a:ln>
                            <a:noFill/>
                          </a:ln>
                          <a:solidFill>
                            <a:schemeClr val="tx1"/>
                          </a:solidFill>
                          <a:effectLst/>
                          <a:latin typeface="Arial" panose="020B0604020202020204" pitchFamily="34" charset="0"/>
                        </a:rPr>
                        <a:t>-log</a:t>
                      </a:r>
                      <a:r>
                        <a:rPr kumimoji="0" lang="en-US" sz="1600" b="1" i="0" u="none" strike="noStrike" cap="none" normalizeH="0" baseline="-25000" dirty="0" smtClean="0">
                          <a:ln>
                            <a:noFill/>
                          </a:ln>
                          <a:solidFill>
                            <a:schemeClr val="tx1"/>
                          </a:solidFill>
                          <a:effectLst/>
                          <a:latin typeface="Arial" panose="020B0604020202020204" pitchFamily="34" charset="0"/>
                        </a:rPr>
                        <a:t>2</a:t>
                      </a:r>
                      <a:r>
                        <a:rPr kumimoji="0" lang="en-US" sz="1600" b="1" i="0" u="none" strike="noStrike" cap="none" normalizeH="0" baseline="0" dirty="0" smtClean="0">
                          <a:ln>
                            <a:noFill/>
                          </a:ln>
                          <a:solidFill>
                            <a:schemeClr val="tx1"/>
                          </a:solidFill>
                          <a:effectLst/>
                          <a:latin typeface="Arial" panose="020B0604020202020204" pitchFamily="34" charset="0"/>
                        </a:rPr>
                        <a:t>(p</a:t>
                      </a:r>
                      <a:r>
                        <a:rPr kumimoji="0" lang="en-US" sz="1600" b="1" i="0" u="none" strike="noStrike" cap="none" normalizeH="0" baseline="-25000" dirty="0" smtClean="0">
                          <a:ln>
                            <a:noFill/>
                          </a:ln>
                          <a:solidFill>
                            <a:schemeClr val="tx1"/>
                          </a:solidFill>
                          <a:effectLst/>
                          <a:latin typeface="Arial" panose="020B0604020202020204" pitchFamily="34" charset="0"/>
                        </a:rPr>
                        <a:t>i</a:t>
                      </a:r>
                      <a:r>
                        <a:rPr kumimoji="0" lang="en-US" sz="1600" b="1" i="0" u="none" strike="noStrike" cap="none" normalizeH="0" baseline="0" dirty="0" smtClean="0">
                          <a:ln>
                            <a:noFill/>
                          </a:ln>
                          <a:solidFill>
                            <a:schemeClr val="tx1"/>
                          </a:solidFill>
                          <a:effectLst/>
                          <a:latin typeface="Arial" panose="020B0604020202020204" pitchFamily="34" charset="0"/>
                        </a:rPr>
                        <a:t>)</a:t>
                      </a:r>
                      <a:endParaRPr kumimoji="0" lang="en-US" sz="1600" b="1" i="0" u="none" strike="noStrike" cap="none" normalizeH="0" baseline="-25000" dirty="0" smtClean="0">
                        <a:ln>
                          <a:noFill/>
                        </a:ln>
                        <a:solidFill>
                          <a:schemeClr val="tx1"/>
                        </a:solidFill>
                        <a:effectLst/>
                        <a:latin typeface="Arial" panose="020B0604020202020204" pitchFamily="34" charset="0"/>
                      </a:endParaRP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1" i="0" u="none" strike="noStrike" cap="none" normalizeH="0" baseline="0" dirty="0" smtClean="0">
                          <a:ln>
                            <a:noFill/>
                          </a:ln>
                          <a:solidFill>
                            <a:schemeClr val="tx1"/>
                          </a:solidFill>
                          <a:effectLst/>
                          <a:latin typeface="Arial" panose="020B0604020202020204" pitchFamily="34" charset="0"/>
                        </a:rPr>
                        <a:t>Code</a:t>
                      </a:r>
                      <a:endParaRPr kumimoji="0" lang="en-US" sz="1600" b="1" i="0" u="none" strike="noStrike" cap="none" normalizeH="0" baseline="0" dirty="0" smtClean="0">
                        <a:ln>
                          <a:noFill/>
                        </a:ln>
                        <a:solidFill>
                          <a:schemeClr val="tx1"/>
                        </a:solidFill>
                        <a:effectLst/>
                        <a:latin typeface="Arial" panose="020B0604020202020204" pitchFamily="34" charset="0"/>
                      </a:endParaRP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1600" b="1" i="0" u="none" strike="noStrike" cap="none" normalizeH="0" baseline="0" dirty="0" smtClean="0">
                          <a:ln>
                            <a:noFill/>
                          </a:ln>
                          <a:solidFill>
                            <a:schemeClr val="tx1"/>
                          </a:solidFill>
                          <a:effectLst/>
                          <a:latin typeface="Arial" panose="020B0604020202020204" pitchFamily="34" charset="0"/>
                        </a:rPr>
                        <a:t>Number of Bits</a:t>
                      </a:r>
                      <a:endParaRPr kumimoji="0" lang="en-US" sz="1600" b="1" i="0" u="none" strike="noStrike" cap="none" normalizeH="0" baseline="0" dirty="0" smtClean="0">
                        <a:ln>
                          <a:noFill/>
                        </a:ln>
                        <a:solidFill>
                          <a:schemeClr val="tx1"/>
                        </a:solidFill>
                        <a:effectLst/>
                        <a:latin typeface="Arial" panose="020B0604020202020204" pitchFamily="34" charset="0"/>
                      </a:endParaRPr>
                    </a:p>
                  </a:txBody>
                  <a:tcPr marT="45733" marB="457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5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smtClean="0">
                          <a:ln>
                            <a:noFill/>
                          </a:ln>
                          <a:solidFill>
                            <a:schemeClr val="tx1"/>
                          </a:solidFill>
                          <a:effectLst/>
                          <a:latin typeface="Arial" panose="020B0604020202020204" pitchFamily="34" charset="0"/>
                        </a:rPr>
                        <a:t>A</a:t>
                      </a:r>
                      <a:endParaRPr kumimoji="0" lang="en-US" sz="2000" b="0" i="0" u="none" strike="noStrike" cap="none" normalizeH="0" baseline="0" dirty="0" smtClean="0">
                        <a:ln>
                          <a:noFill/>
                        </a:ln>
                        <a:solidFill>
                          <a:schemeClr val="tx1"/>
                        </a:solidFill>
                        <a:effectLst/>
                        <a:latin typeface="Arial" panose="020B0604020202020204" pitchFamily="34" charset="0"/>
                      </a:endParaRPr>
                    </a:p>
                  </a:txBody>
                  <a:tcPr marT="45733" marB="457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smtClean="0">
                          <a:ln>
                            <a:noFill/>
                          </a:ln>
                          <a:solidFill>
                            <a:schemeClr val="tx1"/>
                          </a:solidFill>
                          <a:effectLst/>
                          <a:latin typeface="Arial" panose="020B0604020202020204" pitchFamily="34" charset="0"/>
                        </a:rPr>
                        <a:t>15</a:t>
                      </a:r>
                      <a:endParaRPr kumimoji="0" lang="en-US" sz="2000" b="0" i="0" u="none" strike="noStrike" cap="none" normalizeH="0" baseline="0" dirty="0" smtClean="0">
                        <a:ln>
                          <a:noFill/>
                        </a:ln>
                        <a:solidFill>
                          <a:schemeClr val="tx1"/>
                        </a:solidFill>
                        <a:effectLst/>
                        <a:latin typeface="Arial" panose="020B0604020202020204" pitchFamily="34" charset="0"/>
                      </a:endParaRP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smtClean="0">
                          <a:ln>
                            <a:noFill/>
                          </a:ln>
                          <a:solidFill>
                            <a:schemeClr val="tx1"/>
                          </a:solidFill>
                          <a:effectLst/>
                          <a:latin typeface="Arial" panose="020B0604020202020204" pitchFamily="34" charset="0"/>
                        </a:rPr>
                        <a:t>1.38</a:t>
                      </a:r>
                      <a:endParaRPr kumimoji="0" lang="en-US" sz="2000" b="0" i="0" u="none" strike="noStrike" cap="none" normalizeH="0" baseline="0" dirty="0" smtClean="0">
                        <a:ln>
                          <a:noFill/>
                        </a:ln>
                        <a:solidFill>
                          <a:schemeClr val="tx1"/>
                        </a:solidFill>
                        <a:effectLst/>
                        <a:latin typeface="Arial" panose="020B0604020202020204" pitchFamily="34" charset="0"/>
                      </a:endParaRP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smtClean="0">
                          <a:ln>
                            <a:noFill/>
                          </a:ln>
                          <a:solidFill>
                            <a:schemeClr val="tx1"/>
                          </a:solidFill>
                          <a:effectLst/>
                          <a:latin typeface="Arial" panose="020B0604020202020204" pitchFamily="34" charset="0"/>
                        </a:rPr>
                        <a:t>00</a:t>
                      </a:r>
                      <a:endParaRPr kumimoji="0" lang="en-US" sz="2000" b="0" i="0" u="none" strike="noStrike" cap="none" normalizeH="0" baseline="0" dirty="0" smtClean="0">
                        <a:ln>
                          <a:noFill/>
                        </a:ln>
                        <a:solidFill>
                          <a:schemeClr val="tx1"/>
                        </a:solidFill>
                        <a:effectLst/>
                        <a:latin typeface="Arial" panose="020B0604020202020204" pitchFamily="34" charset="0"/>
                      </a:endParaRP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smtClean="0">
                          <a:ln>
                            <a:noFill/>
                          </a:ln>
                          <a:solidFill>
                            <a:schemeClr val="tx1"/>
                          </a:solidFill>
                          <a:effectLst/>
                          <a:latin typeface="Arial" panose="020B0604020202020204" pitchFamily="34" charset="0"/>
                        </a:rPr>
                        <a:t>30</a:t>
                      </a: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33" marB="457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5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smtClean="0">
                          <a:ln>
                            <a:noFill/>
                          </a:ln>
                          <a:solidFill>
                            <a:schemeClr val="tx1"/>
                          </a:solidFill>
                          <a:effectLst/>
                          <a:latin typeface="Arial" panose="020B0604020202020204" pitchFamily="34" charset="0"/>
                        </a:rPr>
                        <a:t>B</a:t>
                      </a:r>
                      <a:endParaRPr kumimoji="0" lang="en-US" sz="2000" b="0" i="0" u="none" strike="noStrike" cap="none" normalizeH="0" baseline="0" dirty="0" smtClean="0">
                        <a:ln>
                          <a:noFill/>
                        </a:ln>
                        <a:solidFill>
                          <a:schemeClr val="tx1"/>
                        </a:solidFill>
                        <a:effectLst/>
                        <a:latin typeface="Arial" panose="020B0604020202020204" pitchFamily="34" charset="0"/>
                      </a:endParaRPr>
                    </a:p>
                  </a:txBody>
                  <a:tcPr marT="45733" marB="457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smtClean="0">
                          <a:ln>
                            <a:noFill/>
                          </a:ln>
                          <a:solidFill>
                            <a:schemeClr val="tx1"/>
                          </a:solidFill>
                          <a:effectLst/>
                          <a:latin typeface="Arial" panose="020B0604020202020204" pitchFamily="34" charset="0"/>
                        </a:rPr>
                        <a:t>7</a:t>
                      </a:r>
                      <a:endParaRPr kumimoji="0" lang="en-US" sz="2000" b="0" i="0" u="none" strike="noStrike" cap="none" normalizeH="0" baseline="0" dirty="0" smtClean="0">
                        <a:ln>
                          <a:noFill/>
                        </a:ln>
                        <a:solidFill>
                          <a:schemeClr val="tx1"/>
                        </a:solidFill>
                        <a:effectLst/>
                        <a:latin typeface="Arial" panose="020B0604020202020204" pitchFamily="34" charset="0"/>
                      </a:endParaRP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smtClean="0">
                          <a:ln>
                            <a:noFill/>
                          </a:ln>
                          <a:solidFill>
                            <a:schemeClr val="tx1"/>
                          </a:solidFill>
                          <a:effectLst/>
                          <a:latin typeface="Arial" panose="020B0604020202020204" pitchFamily="34" charset="0"/>
                        </a:rPr>
                        <a:t>2.48</a:t>
                      </a:r>
                      <a:endParaRPr kumimoji="0" lang="en-US" sz="2000" b="0" i="0" u="none" strike="noStrike" cap="none" normalizeH="0" baseline="0" dirty="0" smtClean="0">
                        <a:ln>
                          <a:noFill/>
                        </a:ln>
                        <a:solidFill>
                          <a:schemeClr val="tx1"/>
                        </a:solidFill>
                        <a:effectLst/>
                        <a:latin typeface="Arial" panose="020B0604020202020204" pitchFamily="34" charset="0"/>
                      </a:endParaRP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smtClean="0">
                          <a:ln>
                            <a:noFill/>
                          </a:ln>
                          <a:solidFill>
                            <a:schemeClr val="tx1"/>
                          </a:solidFill>
                          <a:effectLst/>
                          <a:latin typeface="Arial" panose="020B0604020202020204" pitchFamily="34" charset="0"/>
                        </a:rPr>
                        <a:t>01</a:t>
                      </a:r>
                      <a:endParaRPr kumimoji="0" lang="en-US" sz="2000" b="0" i="0" u="none" strike="noStrike" cap="none" normalizeH="0" baseline="0" dirty="0" smtClean="0">
                        <a:ln>
                          <a:noFill/>
                        </a:ln>
                        <a:solidFill>
                          <a:schemeClr val="tx1"/>
                        </a:solidFill>
                        <a:effectLst/>
                        <a:latin typeface="Arial" panose="020B0604020202020204" pitchFamily="34" charset="0"/>
                      </a:endParaRP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000" b="0" i="1" u="none" strike="noStrike" cap="none" normalizeH="0" baseline="0" dirty="0" smtClean="0">
                          <a:ln>
                            <a:noFill/>
                          </a:ln>
                          <a:solidFill>
                            <a:schemeClr val="tx1"/>
                          </a:solidFill>
                          <a:effectLst/>
                          <a:latin typeface="Arial" panose="020B0604020202020204" pitchFamily="34" charset="0"/>
                        </a:rPr>
                        <a:t>14</a:t>
                      </a:r>
                      <a:endParaRPr kumimoji="0" lang="en-US" sz="2000" b="0" i="1" u="none" strike="noStrike" cap="none" normalizeH="0" baseline="0" dirty="0" smtClean="0">
                        <a:ln>
                          <a:noFill/>
                        </a:ln>
                        <a:solidFill>
                          <a:schemeClr val="tx1"/>
                        </a:solidFill>
                        <a:effectLst/>
                        <a:latin typeface="Arial" panose="020B0604020202020204" pitchFamily="34" charset="0"/>
                      </a:endParaRPr>
                    </a:p>
                  </a:txBody>
                  <a:tcPr marT="45733" marB="457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5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smtClean="0">
                          <a:ln>
                            <a:noFill/>
                          </a:ln>
                          <a:solidFill>
                            <a:schemeClr val="tx1"/>
                          </a:solidFill>
                          <a:effectLst/>
                          <a:latin typeface="Arial" panose="020B0604020202020204" pitchFamily="34" charset="0"/>
                        </a:rPr>
                        <a:t>C</a:t>
                      </a: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33" marB="457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smtClean="0">
                          <a:ln>
                            <a:noFill/>
                          </a:ln>
                          <a:solidFill>
                            <a:schemeClr val="tx1"/>
                          </a:solidFill>
                          <a:effectLst/>
                          <a:latin typeface="Arial" panose="020B0604020202020204" pitchFamily="34" charset="0"/>
                        </a:rPr>
                        <a:t>6</a:t>
                      </a:r>
                      <a:endParaRPr kumimoji="0" lang="en-US" sz="2000" b="0" i="0" u="none" strike="noStrike" cap="none" normalizeH="0" baseline="0" dirty="0" smtClean="0">
                        <a:ln>
                          <a:noFill/>
                        </a:ln>
                        <a:solidFill>
                          <a:schemeClr val="tx1"/>
                        </a:solidFill>
                        <a:effectLst/>
                        <a:latin typeface="Arial" panose="020B0604020202020204" pitchFamily="34" charset="0"/>
                      </a:endParaRP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smtClean="0">
                          <a:ln>
                            <a:noFill/>
                          </a:ln>
                          <a:solidFill>
                            <a:schemeClr val="tx1"/>
                          </a:solidFill>
                          <a:effectLst/>
                          <a:latin typeface="Arial" panose="020B0604020202020204" pitchFamily="34" charset="0"/>
                        </a:rPr>
                        <a:t>2.70</a:t>
                      </a: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smtClean="0">
                          <a:ln>
                            <a:noFill/>
                          </a:ln>
                          <a:solidFill>
                            <a:schemeClr val="tx1"/>
                          </a:solidFill>
                          <a:effectLst/>
                          <a:latin typeface="Arial" panose="020B0604020202020204" pitchFamily="34" charset="0"/>
                        </a:rPr>
                        <a:t>10</a:t>
                      </a:r>
                      <a:endParaRPr kumimoji="0" lang="en-US" sz="2000" b="0" i="0" u="none" strike="noStrike" cap="none" normalizeH="0" baseline="0" dirty="0" smtClean="0">
                        <a:ln>
                          <a:noFill/>
                        </a:ln>
                        <a:solidFill>
                          <a:schemeClr val="tx1"/>
                        </a:solidFill>
                        <a:effectLst/>
                        <a:latin typeface="Arial" panose="020B0604020202020204" pitchFamily="34" charset="0"/>
                      </a:endParaRP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smtClean="0">
                          <a:ln>
                            <a:noFill/>
                          </a:ln>
                          <a:solidFill>
                            <a:schemeClr val="tx1"/>
                          </a:solidFill>
                          <a:effectLst/>
                          <a:latin typeface="Arial" panose="020B0604020202020204" pitchFamily="34" charset="0"/>
                        </a:rPr>
                        <a:t>12</a:t>
                      </a:r>
                      <a:endParaRPr kumimoji="0" lang="en-US" sz="2000" b="0" i="0" u="none" strike="noStrike" cap="none" normalizeH="0" baseline="0" dirty="0" smtClean="0">
                        <a:ln>
                          <a:noFill/>
                        </a:ln>
                        <a:solidFill>
                          <a:schemeClr val="tx1"/>
                        </a:solidFill>
                        <a:effectLst/>
                        <a:latin typeface="Arial" panose="020B0604020202020204" pitchFamily="34" charset="0"/>
                      </a:endParaRPr>
                    </a:p>
                  </a:txBody>
                  <a:tcPr marT="45733" marB="457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5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smtClean="0">
                          <a:ln>
                            <a:noFill/>
                          </a:ln>
                          <a:solidFill>
                            <a:schemeClr val="tx1"/>
                          </a:solidFill>
                          <a:effectLst/>
                          <a:latin typeface="Arial" panose="020B0604020202020204" pitchFamily="34" charset="0"/>
                        </a:rPr>
                        <a:t>D</a:t>
                      </a: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33" marB="457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smtClean="0">
                          <a:ln>
                            <a:noFill/>
                          </a:ln>
                          <a:solidFill>
                            <a:schemeClr val="tx1"/>
                          </a:solidFill>
                          <a:effectLst/>
                          <a:latin typeface="Arial" panose="020B0604020202020204" pitchFamily="34" charset="0"/>
                        </a:rPr>
                        <a:t>6</a:t>
                      </a: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smtClean="0">
                          <a:ln>
                            <a:noFill/>
                          </a:ln>
                          <a:solidFill>
                            <a:schemeClr val="tx1"/>
                          </a:solidFill>
                          <a:effectLst/>
                          <a:latin typeface="Arial" panose="020B0604020202020204" pitchFamily="34" charset="0"/>
                        </a:rPr>
                        <a:t>2.70</a:t>
                      </a: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smtClean="0">
                          <a:ln>
                            <a:noFill/>
                          </a:ln>
                          <a:solidFill>
                            <a:schemeClr val="tx1"/>
                          </a:solidFill>
                          <a:effectLst/>
                          <a:latin typeface="Arial" panose="020B0604020202020204" pitchFamily="34" charset="0"/>
                        </a:rPr>
                        <a:t>110</a:t>
                      </a:r>
                      <a:endParaRPr kumimoji="0" lang="en-US" sz="2000" b="0" i="0" u="none" strike="noStrike" cap="none" normalizeH="0" baseline="0" dirty="0" smtClean="0">
                        <a:ln>
                          <a:noFill/>
                        </a:ln>
                        <a:solidFill>
                          <a:schemeClr val="tx1"/>
                        </a:solidFill>
                        <a:effectLst/>
                        <a:latin typeface="Arial" panose="020B0604020202020204" pitchFamily="34" charset="0"/>
                      </a:endParaRP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smtClean="0">
                          <a:ln>
                            <a:noFill/>
                          </a:ln>
                          <a:solidFill>
                            <a:schemeClr val="tx1"/>
                          </a:solidFill>
                          <a:effectLst/>
                          <a:latin typeface="Arial" panose="020B0604020202020204" pitchFamily="34" charset="0"/>
                        </a:rPr>
                        <a:t>18</a:t>
                      </a:r>
                      <a:endParaRPr kumimoji="0" lang="en-US" sz="2000" b="0" i="0" u="none" strike="noStrike" cap="none" normalizeH="0" baseline="0" dirty="0" smtClean="0">
                        <a:ln>
                          <a:noFill/>
                        </a:ln>
                        <a:solidFill>
                          <a:schemeClr val="tx1"/>
                        </a:solidFill>
                        <a:effectLst/>
                        <a:latin typeface="Arial" panose="020B0604020202020204" pitchFamily="34" charset="0"/>
                      </a:endParaRPr>
                    </a:p>
                  </a:txBody>
                  <a:tcPr marT="45733" marB="457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6356">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smtClean="0">
                          <a:ln>
                            <a:noFill/>
                          </a:ln>
                          <a:solidFill>
                            <a:schemeClr val="tx1"/>
                          </a:solidFill>
                          <a:effectLst/>
                          <a:latin typeface="Arial" panose="020B0604020202020204" pitchFamily="34" charset="0"/>
                        </a:rPr>
                        <a:t>E</a:t>
                      </a:r>
                      <a:endParaRPr kumimoji="0" lang="en-US" sz="2000" b="0" i="0" u="none" strike="noStrike" cap="none" normalizeH="0" baseline="0" dirty="0" smtClean="0">
                        <a:ln>
                          <a:noFill/>
                        </a:ln>
                        <a:solidFill>
                          <a:schemeClr val="tx1"/>
                        </a:solidFill>
                        <a:effectLst/>
                        <a:latin typeface="Arial" panose="020B0604020202020204" pitchFamily="34" charset="0"/>
                      </a:endParaRPr>
                    </a:p>
                  </a:txBody>
                  <a:tcPr marT="45733" marB="457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smtClean="0">
                          <a:ln>
                            <a:noFill/>
                          </a:ln>
                          <a:solidFill>
                            <a:schemeClr val="tx1"/>
                          </a:solidFill>
                          <a:effectLst/>
                          <a:latin typeface="Arial" panose="020B0604020202020204" pitchFamily="34" charset="0"/>
                        </a:rPr>
                        <a:t>5</a:t>
                      </a: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smtClean="0">
                          <a:ln>
                            <a:noFill/>
                          </a:ln>
                          <a:solidFill>
                            <a:schemeClr val="tx1"/>
                          </a:solidFill>
                          <a:effectLst/>
                          <a:latin typeface="Arial" panose="020B0604020202020204" pitchFamily="34" charset="0"/>
                        </a:rPr>
                        <a:t>2.96</a:t>
                      </a:r>
                      <a:endParaRPr kumimoji="0" lang="en-US" sz="2000" b="0" i="0" u="none" strike="noStrike" cap="none" normalizeH="0" baseline="0" smtClean="0">
                        <a:ln>
                          <a:noFill/>
                        </a:ln>
                        <a:solidFill>
                          <a:schemeClr val="tx1"/>
                        </a:solidFill>
                        <a:effectLst/>
                        <a:latin typeface="Arial" panose="020B0604020202020204" pitchFamily="34" charset="0"/>
                      </a:endParaRP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smtClean="0">
                          <a:ln>
                            <a:noFill/>
                          </a:ln>
                          <a:solidFill>
                            <a:schemeClr val="tx1"/>
                          </a:solidFill>
                          <a:effectLst/>
                          <a:latin typeface="Arial" panose="020B0604020202020204" pitchFamily="34" charset="0"/>
                        </a:rPr>
                        <a:t>111</a:t>
                      </a:r>
                      <a:endParaRPr kumimoji="0" lang="en-US" sz="2000" b="0" i="0" u="none" strike="noStrike" cap="none" normalizeH="0" baseline="0" dirty="0" smtClean="0">
                        <a:ln>
                          <a:noFill/>
                        </a:ln>
                        <a:solidFill>
                          <a:schemeClr val="tx1"/>
                        </a:solidFill>
                        <a:effectLst/>
                        <a:latin typeface="Arial" panose="020B0604020202020204" pitchFamily="34" charset="0"/>
                      </a:endParaRP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000" b="0" i="0" u="none" strike="noStrike" cap="none" normalizeH="0" baseline="0" dirty="0" smtClean="0">
                          <a:ln>
                            <a:noFill/>
                          </a:ln>
                          <a:solidFill>
                            <a:schemeClr val="tx1"/>
                          </a:solidFill>
                          <a:effectLst/>
                          <a:latin typeface="Arial" panose="020B0604020202020204" pitchFamily="34" charset="0"/>
                        </a:rPr>
                        <a:t>15</a:t>
                      </a:r>
                      <a:endParaRPr kumimoji="0" lang="en-US" sz="2000" b="0" i="0" u="none" strike="noStrike" cap="none" normalizeH="0" baseline="0" dirty="0" smtClean="0">
                        <a:ln>
                          <a:noFill/>
                        </a:ln>
                        <a:solidFill>
                          <a:schemeClr val="tx1"/>
                        </a:solidFill>
                        <a:effectLst/>
                        <a:latin typeface="Arial" panose="020B0604020202020204" pitchFamily="34" charset="0"/>
                      </a:endParaRPr>
                    </a:p>
                  </a:txBody>
                  <a:tcPr marT="45733" marB="457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3231" name="Rectangle 86"/>
          <p:cNvSpPr>
            <a:spLocks noChangeArrowheads="1"/>
          </p:cNvSpPr>
          <p:nvPr/>
        </p:nvSpPr>
        <p:spPr bwMode="auto">
          <a:xfrm>
            <a:off x="6477000" y="5181600"/>
            <a:ext cx="2514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90000"/>
              </a:lnSpc>
              <a:buClr>
                <a:schemeClr val="accent2"/>
              </a:buClr>
              <a:buSzPct val="85000"/>
              <a:buFont typeface="ZapfDingbats"/>
              <a:buNone/>
            </a:pPr>
            <a:r>
              <a:rPr lang="en-US" altLang="en-US" sz="2400" dirty="0"/>
              <a:t>It takes a total of 89 bits to encode 85.25 bits of information.</a:t>
            </a:r>
            <a:endParaRPr lang="en-US" altLang="en-US" sz="2400" dirty="0"/>
          </a:p>
        </p:txBody>
      </p:sp>
      <p:grpSp>
        <p:nvGrpSpPr>
          <p:cNvPr id="2" name="Group 87"/>
          <p:cNvGrpSpPr/>
          <p:nvPr/>
        </p:nvGrpSpPr>
        <p:grpSpPr bwMode="auto">
          <a:xfrm>
            <a:off x="1752600" y="3954463"/>
            <a:ext cx="4419600" cy="2435225"/>
            <a:chOff x="3264" y="1943"/>
            <a:chExt cx="2793" cy="1534"/>
          </a:xfrm>
        </p:grpSpPr>
        <p:sp>
          <p:nvSpPr>
            <p:cNvPr id="93272" name="Text Box 88"/>
            <p:cNvSpPr txBox="1">
              <a:spLocks noChangeArrowheads="1"/>
            </p:cNvSpPr>
            <p:nvPr/>
          </p:nvSpPr>
          <p:spPr bwMode="auto">
            <a:xfrm>
              <a:off x="3634" y="2173"/>
              <a:ext cx="2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a:t>x</a:t>
              </a:r>
              <a:endParaRPr lang="en-US" altLang="en-US"/>
            </a:p>
          </p:txBody>
        </p:sp>
        <p:sp>
          <p:nvSpPr>
            <p:cNvPr id="93273" name="Text Box 89"/>
            <p:cNvSpPr txBox="1">
              <a:spLocks noChangeArrowheads="1"/>
            </p:cNvSpPr>
            <p:nvPr/>
          </p:nvSpPr>
          <p:spPr bwMode="auto">
            <a:xfrm>
              <a:off x="3630" y="1943"/>
              <a:ext cx="2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a:t>x</a:t>
              </a:r>
              <a:endParaRPr lang="en-US" altLang="en-US"/>
            </a:p>
          </p:txBody>
        </p:sp>
        <p:sp>
          <p:nvSpPr>
            <p:cNvPr id="93274" name="Text Box 90"/>
            <p:cNvSpPr txBox="1">
              <a:spLocks noChangeArrowheads="1"/>
            </p:cNvSpPr>
            <p:nvPr/>
          </p:nvSpPr>
          <p:spPr bwMode="auto">
            <a:xfrm>
              <a:off x="3628" y="2667"/>
              <a:ext cx="2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a:t>x</a:t>
              </a:r>
              <a:endParaRPr lang="en-US" altLang="en-US"/>
            </a:p>
          </p:txBody>
        </p:sp>
        <p:sp>
          <p:nvSpPr>
            <p:cNvPr id="93275" name="Text Box 91"/>
            <p:cNvSpPr txBox="1">
              <a:spLocks noChangeArrowheads="1"/>
            </p:cNvSpPr>
            <p:nvPr/>
          </p:nvSpPr>
          <p:spPr bwMode="auto">
            <a:xfrm>
              <a:off x="3626" y="2924"/>
              <a:ext cx="2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a:t>x</a:t>
              </a:r>
              <a:endParaRPr lang="en-US" altLang="en-US"/>
            </a:p>
          </p:txBody>
        </p:sp>
        <p:sp>
          <p:nvSpPr>
            <p:cNvPr id="93276" name="Text Box 92"/>
            <p:cNvSpPr txBox="1">
              <a:spLocks noChangeArrowheads="1"/>
            </p:cNvSpPr>
            <p:nvPr/>
          </p:nvSpPr>
          <p:spPr bwMode="auto">
            <a:xfrm>
              <a:off x="3631" y="2428"/>
              <a:ext cx="2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a:t>x</a:t>
              </a:r>
              <a:endParaRPr lang="en-US" altLang="en-US"/>
            </a:p>
          </p:txBody>
        </p:sp>
        <p:sp>
          <p:nvSpPr>
            <p:cNvPr id="93277" name="Text Box 93"/>
            <p:cNvSpPr txBox="1">
              <a:spLocks noChangeArrowheads="1"/>
            </p:cNvSpPr>
            <p:nvPr/>
          </p:nvSpPr>
          <p:spPr bwMode="auto">
            <a:xfrm>
              <a:off x="3264" y="3244"/>
              <a:ext cx="1008" cy="23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n-US" sz="2400">
                  <a:latin typeface="Comic Sans MS" panose="030F0702030302020204" pitchFamily="66" charset="0"/>
                </a:rPr>
                <a:t>85.25</a:t>
              </a:r>
              <a:endParaRPr lang="en-US" altLang="en-US" sz="2400">
                <a:latin typeface="Comic Sans MS" panose="030F0702030302020204" pitchFamily="66" charset="0"/>
              </a:endParaRPr>
            </a:p>
          </p:txBody>
        </p:sp>
        <p:sp>
          <p:nvSpPr>
            <p:cNvPr id="93278" name="Text Box 94"/>
            <p:cNvSpPr txBox="1">
              <a:spLocks noChangeArrowheads="1"/>
            </p:cNvSpPr>
            <p:nvPr/>
          </p:nvSpPr>
          <p:spPr bwMode="auto">
            <a:xfrm>
              <a:off x="5505" y="3244"/>
              <a:ext cx="552" cy="23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US" altLang="en-US" sz="2400">
                  <a:latin typeface="Comic Sans MS" panose="030F0702030302020204" pitchFamily="66" charset="0"/>
                </a:rPr>
                <a:t>89</a:t>
              </a:r>
              <a:endParaRPr lang="en-US" altLang="en-US" sz="2400">
                <a:latin typeface="Comic Sans MS" panose="030F0702030302020204" pitchFamily="66" charset="0"/>
              </a:endParaRPr>
            </a:p>
          </p:txBody>
        </p:sp>
      </p:grpSp>
      <p:grpSp>
        <p:nvGrpSpPr>
          <p:cNvPr id="93233" name="Group 99"/>
          <p:cNvGrpSpPr/>
          <p:nvPr/>
        </p:nvGrpSpPr>
        <p:grpSpPr bwMode="auto">
          <a:xfrm>
            <a:off x="3886200" y="1828800"/>
            <a:ext cx="4664075" cy="1714500"/>
            <a:chOff x="2726" y="764"/>
            <a:chExt cx="2458" cy="1080"/>
          </a:xfrm>
        </p:grpSpPr>
        <p:sp>
          <p:nvSpPr>
            <p:cNvPr id="93236" name="Text Box 5"/>
            <p:cNvSpPr txBox="1">
              <a:spLocks noChangeArrowheads="1"/>
            </p:cNvSpPr>
            <p:nvPr/>
          </p:nvSpPr>
          <p:spPr bwMode="auto">
            <a:xfrm>
              <a:off x="2726" y="764"/>
              <a:ext cx="55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a:latin typeface="Comic Sans MS" panose="030F0702030302020204" pitchFamily="66" charset="0"/>
                </a:rPr>
                <a:t>Symbol</a:t>
              </a:r>
              <a:endParaRPr lang="en-US" altLang="en-US" sz="2000" b="1">
                <a:latin typeface="Comic Sans MS" panose="030F0702030302020204" pitchFamily="66" charset="0"/>
              </a:endParaRPr>
            </a:p>
          </p:txBody>
        </p:sp>
        <p:sp>
          <p:nvSpPr>
            <p:cNvPr id="93237" name="Text Box 6"/>
            <p:cNvSpPr txBox="1">
              <a:spLocks noChangeArrowheads="1"/>
            </p:cNvSpPr>
            <p:nvPr/>
          </p:nvSpPr>
          <p:spPr bwMode="auto">
            <a:xfrm>
              <a:off x="2780" y="967"/>
              <a:ext cx="45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b="1">
                  <a:latin typeface="Comic Sans MS" panose="030F0702030302020204" pitchFamily="66" charset="0"/>
                </a:rPr>
                <a:t>Count</a:t>
              </a:r>
              <a:endParaRPr lang="en-US" altLang="en-US" sz="2000" b="1">
                <a:latin typeface="Comic Sans MS" panose="030F0702030302020204" pitchFamily="66" charset="0"/>
              </a:endParaRPr>
            </a:p>
          </p:txBody>
        </p:sp>
        <p:sp>
          <p:nvSpPr>
            <p:cNvPr id="93238" name="Text Box 7"/>
            <p:cNvSpPr txBox="1">
              <a:spLocks noChangeArrowheads="1"/>
            </p:cNvSpPr>
            <p:nvPr/>
          </p:nvSpPr>
          <p:spPr bwMode="auto">
            <a:xfrm>
              <a:off x="3794" y="769"/>
              <a:ext cx="18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latin typeface="Comic Sans MS" panose="030F0702030302020204" pitchFamily="66" charset="0"/>
                </a:rPr>
                <a:t>B</a:t>
              </a:r>
              <a:endParaRPr lang="en-US" altLang="en-US" sz="2000">
                <a:latin typeface="Comic Sans MS" panose="030F0702030302020204" pitchFamily="66" charset="0"/>
              </a:endParaRPr>
            </a:p>
          </p:txBody>
        </p:sp>
        <p:sp>
          <p:nvSpPr>
            <p:cNvPr id="93239" name="Text Box 8"/>
            <p:cNvSpPr txBox="1">
              <a:spLocks noChangeArrowheads="1"/>
            </p:cNvSpPr>
            <p:nvPr/>
          </p:nvSpPr>
          <p:spPr bwMode="auto">
            <a:xfrm>
              <a:off x="3314" y="764"/>
              <a:ext cx="1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latin typeface="Comic Sans MS" panose="030F0702030302020204" pitchFamily="66" charset="0"/>
                </a:rPr>
                <a:t>A</a:t>
              </a:r>
              <a:endParaRPr lang="en-US" altLang="en-US" sz="2000">
                <a:latin typeface="Comic Sans MS" panose="030F0702030302020204" pitchFamily="66" charset="0"/>
              </a:endParaRPr>
            </a:p>
          </p:txBody>
        </p:sp>
        <p:sp>
          <p:nvSpPr>
            <p:cNvPr id="93240" name="Text Box 9"/>
            <p:cNvSpPr txBox="1">
              <a:spLocks noChangeArrowheads="1"/>
            </p:cNvSpPr>
            <p:nvPr/>
          </p:nvSpPr>
          <p:spPr bwMode="auto">
            <a:xfrm>
              <a:off x="4604" y="769"/>
              <a:ext cx="19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latin typeface="Comic Sans MS" panose="030F0702030302020204" pitchFamily="66" charset="0"/>
                </a:rPr>
                <a:t>D</a:t>
              </a:r>
              <a:endParaRPr lang="en-US" altLang="en-US" sz="2000">
                <a:latin typeface="Comic Sans MS" panose="030F0702030302020204" pitchFamily="66" charset="0"/>
              </a:endParaRPr>
            </a:p>
          </p:txBody>
        </p:sp>
        <p:sp>
          <p:nvSpPr>
            <p:cNvPr id="93241" name="Text Box 10"/>
            <p:cNvSpPr txBox="1">
              <a:spLocks noChangeArrowheads="1"/>
            </p:cNvSpPr>
            <p:nvPr/>
          </p:nvSpPr>
          <p:spPr bwMode="auto">
            <a:xfrm>
              <a:off x="4214" y="769"/>
              <a:ext cx="1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latin typeface="Comic Sans MS" panose="030F0702030302020204" pitchFamily="66" charset="0"/>
                </a:rPr>
                <a:t>C</a:t>
              </a:r>
              <a:endParaRPr lang="en-US" altLang="en-US" sz="2000" b="1">
                <a:latin typeface="Comic Sans MS" panose="030F0702030302020204" pitchFamily="66" charset="0"/>
              </a:endParaRPr>
            </a:p>
          </p:txBody>
        </p:sp>
        <p:sp>
          <p:nvSpPr>
            <p:cNvPr id="93242" name="Text Box 11"/>
            <p:cNvSpPr txBox="1">
              <a:spLocks noChangeArrowheads="1"/>
            </p:cNvSpPr>
            <p:nvPr/>
          </p:nvSpPr>
          <p:spPr bwMode="auto">
            <a:xfrm>
              <a:off x="4976" y="779"/>
              <a:ext cx="18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latin typeface="Comic Sans MS" panose="030F0702030302020204" pitchFamily="66" charset="0"/>
                </a:rPr>
                <a:t>E</a:t>
              </a:r>
              <a:endParaRPr lang="en-US" altLang="en-US" sz="2000">
                <a:latin typeface="Comic Sans MS" panose="030F0702030302020204" pitchFamily="66" charset="0"/>
              </a:endParaRPr>
            </a:p>
          </p:txBody>
        </p:sp>
        <p:sp>
          <p:nvSpPr>
            <p:cNvPr id="93243" name="Text Box 12"/>
            <p:cNvSpPr txBox="1">
              <a:spLocks noChangeArrowheads="1"/>
            </p:cNvSpPr>
            <p:nvPr/>
          </p:nvSpPr>
          <p:spPr bwMode="auto">
            <a:xfrm>
              <a:off x="3794" y="984"/>
              <a:ext cx="1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latin typeface="Comic Sans MS" panose="030F0702030302020204" pitchFamily="66" charset="0"/>
                </a:rPr>
                <a:t>7</a:t>
              </a:r>
              <a:endParaRPr lang="en-US" altLang="en-US" sz="2000">
                <a:latin typeface="Comic Sans MS" panose="030F0702030302020204" pitchFamily="66" charset="0"/>
              </a:endParaRPr>
            </a:p>
          </p:txBody>
        </p:sp>
        <p:sp>
          <p:nvSpPr>
            <p:cNvPr id="93244" name="Text Box 13"/>
            <p:cNvSpPr txBox="1">
              <a:spLocks noChangeArrowheads="1"/>
            </p:cNvSpPr>
            <p:nvPr/>
          </p:nvSpPr>
          <p:spPr bwMode="auto">
            <a:xfrm>
              <a:off x="3290" y="965"/>
              <a:ext cx="24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latin typeface="Comic Sans MS" panose="030F0702030302020204" pitchFamily="66" charset="0"/>
                </a:rPr>
                <a:t>15</a:t>
              </a:r>
              <a:endParaRPr lang="en-US" altLang="en-US" sz="2000">
                <a:latin typeface="Comic Sans MS" panose="030F0702030302020204" pitchFamily="66" charset="0"/>
              </a:endParaRPr>
            </a:p>
          </p:txBody>
        </p:sp>
        <p:sp>
          <p:nvSpPr>
            <p:cNvPr id="93245" name="Text Box 14"/>
            <p:cNvSpPr txBox="1">
              <a:spLocks noChangeArrowheads="1"/>
            </p:cNvSpPr>
            <p:nvPr/>
          </p:nvSpPr>
          <p:spPr bwMode="auto">
            <a:xfrm>
              <a:off x="4226" y="974"/>
              <a:ext cx="1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latin typeface="Comic Sans MS" panose="030F0702030302020204" pitchFamily="66" charset="0"/>
                </a:rPr>
                <a:t>6</a:t>
              </a:r>
              <a:endParaRPr lang="en-US" altLang="en-US" sz="2000">
                <a:latin typeface="Comic Sans MS" panose="030F0702030302020204" pitchFamily="66" charset="0"/>
              </a:endParaRPr>
            </a:p>
          </p:txBody>
        </p:sp>
        <p:sp>
          <p:nvSpPr>
            <p:cNvPr id="93246" name="Text Box 15"/>
            <p:cNvSpPr txBox="1">
              <a:spLocks noChangeArrowheads="1"/>
            </p:cNvSpPr>
            <p:nvPr/>
          </p:nvSpPr>
          <p:spPr bwMode="auto">
            <a:xfrm>
              <a:off x="4616" y="969"/>
              <a:ext cx="1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latin typeface="Comic Sans MS" panose="030F0702030302020204" pitchFamily="66" charset="0"/>
                </a:rPr>
                <a:t>6</a:t>
              </a:r>
              <a:endParaRPr lang="en-US" altLang="en-US" sz="2000">
                <a:latin typeface="Comic Sans MS" panose="030F0702030302020204" pitchFamily="66" charset="0"/>
              </a:endParaRPr>
            </a:p>
          </p:txBody>
        </p:sp>
        <p:sp>
          <p:nvSpPr>
            <p:cNvPr id="93247" name="Text Box 16"/>
            <p:cNvSpPr txBox="1">
              <a:spLocks noChangeArrowheads="1"/>
            </p:cNvSpPr>
            <p:nvPr/>
          </p:nvSpPr>
          <p:spPr bwMode="auto">
            <a:xfrm>
              <a:off x="4976" y="974"/>
              <a:ext cx="1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latin typeface="Comic Sans MS" panose="030F0702030302020204" pitchFamily="66" charset="0"/>
                </a:rPr>
                <a:t>5</a:t>
              </a:r>
              <a:endParaRPr lang="en-US" altLang="en-US" sz="2000">
                <a:latin typeface="Comic Sans MS" panose="030F0702030302020204" pitchFamily="66" charset="0"/>
              </a:endParaRPr>
            </a:p>
          </p:txBody>
        </p:sp>
        <p:sp>
          <p:nvSpPr>
            <p:cNvPr id="93248" name="Line 17"/>
            <p:cNvSpPr>
              <a:spLocks noChangeShapeType="1"/>
            </p:cNvSpPr>
            <p:nvPr/>
          </p:nvSpPr>
          <p:spPr bwMode="auto">
            <a:xfrm>
              <a:off x="3264" y="1168"/>
              <a:ext cx="191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93249" name="Line 19"/>
            <p:cNvSpPr>
              <a:spLocks noChangeShapeType="1"/>
            </p:cNvSpPr>
            <p:nvPr/>
          </p:nvSpPr>
          <p:spPr bwMode="auto">
            <a:xfrm>
              <a:off x="4092" y="768"/>
              <a:ext cx="0" cy="39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93250" name="Text Box 20"/>
            <p:cNvSpPr txBox="1">
              <a:spLocks noChangeArrowheads="1"/>
            </p:cNvSpPr>
            <p:nvPr/>
          </p:nvSpPr>
          <p:spPr bwMode="auto">
            <a:xfrm>
              <a:off x="3320" y="1118"/>
              <a:ext cx="1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latin typeface="Comic Sans MS" panose="030F0702030302020204" pitchFamily="66" charset="0"/>
                </a:rPr>
                <a:t>0</a:t>
              </a:r>
              <a:endParaRPr lang="en-US" altLang="en-US" sz="2000">
                <a:latin typeface="Comic Sans MS" panose="030F0702030302020204" pitchFamily="66" charset="0"/>
              </a:endParaRPr>
            </a:p>
          </p:txBody>
        </p:sp>
        <p:sp>
          <p:nvSpPr>
            <p:cNvPr id="93251" name="Text Box 21"/>
            <p:cNvSpPr txBox="1">
              <a:spLocks noChangeArrowheads="1"/>
            </p:cNvSpPr>
            <p:nvPr/>
          </p:nvSpPr>
          <p:spPr bwMode="auto">
            <a:xfrm>
              <a:off x="3794" y="1118"/>
              <a:ext cx="1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latin typeface="Comic Sans MS" panose="030F0702030302020204" pitchFamily="66" charset="0"/>
                </a:rPr>
                <a:t>0</a:t>
              </a:r>
              <a:endParaRPr lang="en-US" altLang="en-US" sz="2000">
                <a:latin typeface="Comic Sans MS" panose="030F0702030302020204" pitchFamily="66" charset="0"/>
              </a:endParaRPr>
            </a:p>
          </p:txBody>
        </p:sp>
        <p:sp>
          <p:nvSpPr>
            <p:cNvPr id="93252" name="Text Box 22"/>
            <p:cNvSpPr txBox="1">
              <a:spLocks noChangeArrowheads="1"/>
            </p:cNvSpPr>
            <p:nvPr/>
          </p:nvSpPr>
          <p:spPr bwMode="auto">
            <a:xfrm>
              <a:off x="4226" y="1130"/>
              <a:ext cx="15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latin typeface="Comic Sans MS" panose="030F0702030302020204" pitchFamily="66" charset="0"/>
                </a:rPr>
                <a:t>1</a:t>
              </a:r>
              <a:endParaRPr lang="en-US" altLang="en-US" sz="2000">
                <a:latin typeface="Comic Sans MS" panose="030F0702030302020204" pitchFamily="66" charset="0"/>
              </a:endParaRPr>
            </a:p>
          </p:txBody>
        </p:sp>
        <p:sp>
          <p:nvSpPr>
            <p:cNvPr id="93253" name="Text Box 23"/>
            <p:cNvSpPr txBox="1">
              <a:spLocks noChangeArrowheads="1"/>
            </p:cNvSpPr>
            <p:nvPr/>
          </p:nvSpPr>
          <p:spPr bwMode="auto">
            <a:xfrm>
              <a:off x="4628" y="1130"/>
              <a:ext cx="15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latin typeface="Comic Sans MS" panose="030F0702030302020204" pitchFamily="66" charset="0"/>
                </a:rPr>
                <a:t>1</a:t>
              </a:r>
              <a:endParaRPr lang="en-US" altLang="en-US" sz="2000">
                <a:latin typeface="Comic Sans MS" panose="030F0702030302020204" pitchFamily="66" charset="0"/>
              </a:endParaRPr>
            </a:p>
          </p:txBody>
        </p:sp>
        <p:sp>
          <p:nvSpPr>
            <p:cNvPr id="93254" name="Text Box 24"/>
            <p:cNvSpPr txBox="1">
              <a:spLocks noChangeArrowheads="1"/>
            </p:cNvSpPr>
            <p:nvPr/>
          </p:nvSpPr>
          <p:spPr bwMode="auto">
            <a:xfrm>
              <a:off x="4988" y="1124"/>
              <a:ext cx="15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latin typeface="Comic Sans MS" panose="030F0702030302020204" pitchFamily="66" charset="0"/>
                </a:rPr>
                <a:t>1</a:t>
              </a:r>
              <a:endParaRPr lang="en-US" altLang="en-US" sz="2000">
                <a:latin typeface="Comic Sans MS" panose="030F0702030302020204" pitchFamily="66" charset="0"/>
              </a:endParaRPr>
            </a:p>
          </p:txBody>
        </p:sp>
        <p:sp>
          <p:nvSpPr>
            <p:cNvPr id="93255" name="Line 26"/>
            <p:cNvSpPr>
              <a:spLocks noChangeShapeType="1"/>
            </p:cNvSpPr>
            <p:nvPr/>
          </p:nvSpPr>
          <p:spPr bwMode="auto">
            <a:xfrm>
              <a:off x="3612" y="768"/>
              <a:ext cx="0" cy="65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93256" name="Line 27"/>
            <p:cNvSpPr>
              <a:spLocks noChangeShapeType="1"/>
            </p:cNvSpPr>
            <p:nvPr/>
          </p:nvSpPr>
          <p:spPr bwMode="auto">
            <a:xfrm>
              <a:off x="3264" y="1416"/>
              <a:ext cx="75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93257" name="Text Box 28"/>
            <p:cNvSpPr txBox="1">
              <a:spLocks noChangeArrowheads="1"/>
            </p:cNvSpPr>
            <p:nvPr/>
          </p:nvSpPr>
          <p:spPr bwMode="auto">
            <a:xfrm>
              <a:off x="3326" y="1376"/>
              <a:ext cx="1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latin typeface="Comic Sans MS" panose="030F0702030302020204" pitchFamily="66" charset="0"/>
                </a:rPr>
                <a:t>0</a:t>
              </a:r>
              <a:endParaRPr lang="en-US" altLang="en-US" sz="2000">
                <a:latin typeface="Comic Sans MS" panose="030F0702030302020204" pitchFamily="66" charset="0"/>
              </a:endParaRPr>
            </a:p>
          </p:txBody>
        </p:sp>
        <p:sp>
          <p:nvSpPr>
            <p:cNvPr id="93258" name="Text Box 29"/>
            <p:cNvSpPr txBox="1">
              <a:spLocks noChangeArrowheads="1"/>
            </p:cNvSpPr>
            <p:nvPr/>
          </p:nvSpPr>
          <p:spPr bwMode="auto">
            <a:xfrm>
              <a:off x="3794" y="1376"/>
              <a:ext cx="15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latin typeface="Comic Sans MS" panose="030F0702030302020204" pitchFamily="66" charset="0"/>
                </a:rPr>
                <a:t>1</a:t>
              </a:r>
              <a:endParaRPr lang="en-US" altLang="en-US" sz="2000">
                <a:latin typeface="Comic Sans MS" panose="030F0702030302020204" pitchFamily="66" charset="0"/>
              </a:endParaRPr>
            </a:p>
          </p:txBody>
        </p:sp>
        <p:sp>
          <p:nvSpPr>
            <p:cNvPr id="93259" name="Line 31"/>
            <p:cNvSpPr>
              <a:spLocks noChangeShapeType="1"/>
            </p:cNvSpPr>
            <p:nvPr/>
          </p:nvSpPr>
          <p:spPr bwMode="auto">
            <a:xfrm>
              <a:off x="4476" y="768"/>
              <a:ext cx="0" cy="66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93260" name="Line 32"/>
            <p:cNvSpPr>
              <a:spLocks noChangeShapeType="1"/>
            </p:cNvSpPr>
            <p:nvPr/>
          </p:nvSpPr>
          <p:spPr bwMode="auto">
            <a:xfrm>
              <a:off x="4236" y="1434"/>
              <a:ext cx="87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93261" name="Text Box 33"/>
            <p:cNvSpPr txBox="1">
              <a:spLocks noChangeArrowheads="1"/>
            </p:cNvSpPr>
            <p:nvPr/>
          </p:nvSpPr>
          <p:spPr bwMode="auto">
            <a:xfrm>
              <a:off x="4226" y="1412"/>
              <a:ext cx="1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latin typeface="Comic Sans MS" panose="030F0702030302020204" pitchFamily="66" charset="0"/>
                </a:rPr>
                <a:t>0</a:t>
              </a:r>
              <a:endParaRPr lang="en-US" altLang="en-US" sz="2000">
                <a:latin typeface="Comic Sans MS" panose="030F0702030302020204" pitchFamily="66" charset="0"/>
              </a:endParaRPr>
            </a:p>
          </p:txBody>
        </p:sp>
        <p:sp>
          <p:nvSpPr>
            <p:cNvPr id="93262" name="Text Box 34"/>
            <p:cNvSpPr txBox="1">
              <a:spLocks noChangeArrowheads="1"/>
            </p:cNvSpPr>
            <p:nvPr/>
          </p:nvSpPr>
          <p:spPr bwMode="auto">
            <a:xfrm>
              <a:off x="4988" y="1400"/>
              <a:ext cx="15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latin typeface="Comic Sans MS" panose="030F0702030302020204" pitchFamily="66" charset="0"/>
                </a:rPr>
                <a:t>1</a:t>
              </a:r>
              <a:endParaRPr lang="en-US" altLang="en-US" sz="2000">
                <a:latin typeface="Comic Sans MS" panose="030F0702030302020204" pitchFamily="66" charset="0"/>
              </a:endParaRPr>
            </a:p>
          </p:txBody>
        </p:sp>
        <p:sp>
          <p:nvSpPr>
            <p:cNvPr id="93263" name="Text Box 35"/>
            <p:cNvSpPr txBox="1">
              <a:spLocks noChangeArrowheads="1"/>
            </p:cNvSpPr>
            <p:nvPr/>
          </p:nvSpPr>
          <p:spPr bwMode="auto">
            <a:xfrm>
              <a:off x="4628" y="1406"/>
              <a:ext cx="15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latin typeface="Comic Sans MS" panose="030F0702030302020204" pitchFamily="66" charset="0"/>
                </a:rPr>
                <a:t>1</a:t>
              </a:r>
              <a:endParaRPr lang="en-US" altLang="en-US" sz="2000">
                <a:latin typeface="Comic Sans MS" panose="030F0702030302020204" pitchFamily="66" charset="0"/>
              </a:endParaRPr>
            </a:p>
          </p:txBody>
        </p:sp>
        <p:sp>
          <p:nvSpPr>
            <p:cNvPr id="93264" name="Line 37"/>
            <p:cNvSpPr>
              <a:spLocks noChangeShapeType="1"/>
            </p:cNvSpPr>
            <p:nvPr/>
          </p:nvSpPr>
          <p:spPr bwMode="auto">
            <a:xfrm flipH="1">
              <a:off x="4872" y="768"/>
              <a:ext cx="0" cy="84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93265" name="Line 38"/>
            <p:cNvSpPr>
              <a:spLocks noChangeShapeType="1"/>
            </p:cNvSpPr>
            <p:nvPr/>
          </p:nvSpPr>
          <p:spPr bwMode="auto">
            <a:xfrm>
              <a:off x="4626" y="1614"/>
              <a:ext cx="49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93266" name="Text Box 39"/>
            <p:cNvSpPr txBox="1">
              <a:spLocks noChangeArrowheads="1"/>
            </p:cNvSpPr>
            <p:nvPr/>
          </p:nvSpPr>
          <p:spPr bwMode="auto">
            <a:xfrm>
              <a:off x="4982" y="1586"/>
              <a:ext cx="15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latin typeface="Comic Sans MS" panose="030F0702030302020204" pitchFamily="66" charset="0"/>
                </a:rPr>
                <a:t>1</a:t>
              </a:r>
              <a:endParaRPr lang="en-US" altLang="en-US" sz="2000">
                <a:latin typeface="Comic Sans MS" panose="030F0702030302020204" pitchFamily="66" charset="0"/>
              </a:endParaRPr>
            </a:p>
          </p:txBody>
        </p:sp>
        <p:sp>
          <p:nvSpPr>
            <p:cNvPr id="93267" name="Text Box 40"/>
            <p:cNvSpPr txBox="1">
              <a:spLocks noChangeArrowheads="1"/>
            </p:cNvSpPr>
            <p:nvPr/>
          </p:nvSpPr>
          <p:spPr bwMode="auto">
            <a:xfrm>
              <a:off x="4628" y="1592"/>
              <a:ext cx="18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000">
                  <a:latin typeface="Comic Sans MS" panose="030F0702030302020204" pitchFamily="66" charset="0"/>
                </a:rPr>
                <a:t>0</a:t>
              </a:r>
              <a:endParaRPr lang="en-US" altLang="en-US" sz="2000">
                <a:latin typeface="Comic Sans MS" panose="030F0702030302020204" pitchFamily="66" charset="0"/>
              </a:endParaRPr>
            </a:p>
          </p:txBody>
        </p:sp>
        <p:sp>
          <p:nvSpPr>
            <p:cNvPr id="93268" name="Line 95"/>
            <p:cNvSpPr>
              <a:spLocks noChangeShapeType="1"/>
            </p:cNvSpPr>
            <p:nvPr/>
          </p:nvSpPr>
          <p:spPr bwMode="auto">
            <a:xfrm>
              <a:off x="2784" y="1008"/>
              <a:ext cx="240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93269" name="Line 96"/>
            <p:cNvSpPr>
              <a:spLocks noChangeShapeType="1"/>
            </p:cNvSpPr>
            <p:nvPr/>
          </p:nvSpPr>
          <p:spPr bwMode="auto">
            <a:xfrm>
              <a:off x="3264" y="768"/>
              <a:ext cx="0" cy="81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93270" name="Line 97"/>
            <p:cNvSpPr>
              <a:spLocks noChangeShapeType="1"/>
            </p:cNvSpPr>
            <p:nvPr/>
          </p:nvSpPr>
          <p:spPr bwMode="auto">
            <a:xfrm>
              <a:off x="2784" y="768"/>
              <a:ext cx="235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sp>
          <p:nvSpPr>
            <p:cNvPr id="93271" name="Line 98"/>
            <p:cNvSpPr>
              <a:spLocks noChangeShapeType="1"/>
            </p:cNvSpPr>
            <p:nvPr/>
          </p:nvSpPr>
          <p:spPr bwMode="auto">
            <a:xfrm>
              <a:off x="2784" y="768"/>
              <a:ext cx="0" cy="81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en-US"/>
            </a:p>
          </p:txBody>
        </p:sp>
      </p:grpSp>
      <p:sp>
        <p:nvSpPr>
          <p:cNvPr id="93234" name="Rectangle 100"/>
          <p:cNvSpPr>
            <a:spLocks noGrp="1" noChangeArrowheads="1"/>
          </p:cNvSpPr>
          <p:nvPr>
            <p:ph type="body" sz="half" idx="1"/>
          </p:nvPr>
        </p:nvSpPr>
        <p:spPr>
          <a:xfrm>
            <a:off x="304800" y="914400"/>
            <a:ext cx="8534400" cy="1219200"/>
          </a:xfrm>
        </p:spPr>
        <p:txBody>
          <a:bodyPr/>
          <a:lstStyle/>
          <a:p>
            <a:pPr eaLnBrk="1" hangingPunct="1"/>
            <a:r>
              <a:rPr lang="en-US" altLang="en-US" sz="2400" smtClean="0"/>
              <a:t>Example: Given symbols A to E and their corresponding frequency counts encode them using Shannon-Fano entropy encoding</a:t>
            </a:r>
            <a:endParaRPr lang="en-US" altLang="en-US" sz="2400" smtClean="0"/>
          </a:p>
        </p:txBody>
      </p:sp>
      <p:sp>
        <p:nvSpPr>
          <p:cNvPr id="93235" name="Slide Number Placeholder 2"/>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B65F077-34FD-4857-B65F-771B682476BA}" type="slidenum">
              <a:rPr lang="en-US" altLang="en-US" sz="1400" smtClean="0"/>
            </a:fld>
            <a:endParaRPr lang="en-US" altLang="en-US" sz="140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88165"/>
                                        </p:tgtEl>
                                        <p:attrNameLst>
                                          <p:attrName>style.visibility</p:attrName>
                                        </p:attrNameLst>
                                      </p:cBhvr>
                                      <p:to>
                                        <p:strVal val="visible"/>
                                      </p:to>
                                    </p:set>
                                    <p:animEffect transition="in" filter="box(in)">
                                      <p:cBhvr>
                                        <p:cTn id="7" dur="500"/>
                                        <p:tgtEl>
                                          <p:spTgt spid="88165"/>
                                        </p:tgtEl>
                                      </p:cBhvr>
                                    </p:animEffect>
                                  </p:childTnLst>
                                </p:cTn>
                              </p:par>
                              <p:par>
                                <p:cTn id="8" presetID="4"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ox(in)">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p>
        </p:txBody>
      </p:sp>
      <p:sp>
        <p:nvSpPr>
          <p:cNvPr id="95235" name="Rectangle 3"/>
          <p:cNvSpPr>
            <a:spLocks noGrp="1" noChangeArrowheads="1"/>
          </p:cNvSpPr>
          <p:nvPr>
            <p:ph type="title"/>
          </p:nvPr>
        </p:nvSpPr>
        <p:spPr>
          <a:xfrm>
            <a:off x="457200" y="274638"/>
            <a:ext cx="8229600" cy="639762"/>
          </a:xfrm>
          <a:noFill/>
        </p:spPr>
        <p:txBody>
          <a:bodyPr lIns="90488" tIns="44450" rIns="90488" bIns="44450"/>
          <a:lstStyle/>
          <a:p>
            <a:pPr eaLnBrk="1" hangingPunct="1"/>
            <a:r>
              <a:rPr lang="en-US" altLang="en-US" sz="4000" smtClean="0"/>
              <a:t>Exercise</a:t>
            </a:r>
            <a:endParaRPr lang="en-US" altLang="en-US" sz="4000" smtClean="0"/>
          </a:p>
        </p:txBody>
      </p:sp>
      <p:sp>
        <p:nvSpPr>
          <p:cNvPr id="95236" name="Rectangle 4"/>
          <p:cNvSpPr>
            <a:spLocks noGrp="1" noChangeArrowheads="1"/>
          </p:cNvSpPr>
          <p:nvPr>
            <p:ph type="body" sz="half" idx="1"/>
          </p:nvPr>
        </p:nvSpPr>
        <p:spPr>
          <a:xfrm>
            <a:off x="228600" y="990600"/>
            <a:ext cx="8686800" cy="5486400"/>
          </a:xfrm>
          <a:noFill/>
        </p:spPr>
        <p:txBody>
          <a:bodyPr lIns="90488" tIns="44450" rIns="90488" bIns="44450"/>
          <a:lstStyle/>
          <a:p>
            <a:pPr marL="381000" indent="-381000" eaLnBrk="1" hangingPunct="1"/>
            <a:r>
              <a:rPr lang="en-US" altLang="en-US" sz="2800" dirty="0" smtClean="0"/>
              <a:t>Given the following symbols and their corresponding frequency of occurrence, find an optimal binary code for compression:</a:t>
            </a:r>
            <a:endParaRPr lang="en-US" altLang="en-US" sz="2800" dirty="0" smtClean="0"/>
          </a:p>
          <a:p>
            <a:pPr marL="381000" indent="-381000" eaLnBrk="1" hangingPunct="1"/>
            <a:endParaRPr lang="en-US" altLang="en-US" sz="2800" dirty="0" smtClean="0"/>
          </a:p>
          <a:p>
            <a:pPr marL="381000" indent="-381000" eaLnBrk="1" hangingPunct="1"/>
            <a:endParaRPr lang="en-US" altLang="en-US" sz="2800" dirty="0" smtClean="0"/>
          </a:p>
          <a:p>
            <a:pPr marL="381000" indent="-381000" eaLnBrk="1" hangingPunct="1"/>
            <a:endParaRPr lang="en-US" altLang="en-US" sz="2800" dirty="0" smtClean="0"/>
          </a:p>
          <a:p>
            <a:pPr marL="381000" indent="-381000" eaLnBrk="1" hangingPunct="1"/>
            <a:endParaRPr lang="en-US" altLang="en-US" sz="2800" dirty="0" smtClean="0"/>
          </a:p>
          <a:p>
            <a:pPr marL="381000" indent="-381000" eaLnBrk="1" hangingPunct="1"/>
            <a:endParaRPr lang="en-US" altLang="en-US" sz="2800" dirty="0" smtClean="0"/>
          </a:p>
          <a:p>
            <a:pPr marL="381000" indent="-381000" eaLnBrk="1" hangingPunct="1">
              <a:buFontTx/>
              <a:buAutoNum type="alphaLcPeriod"/>
            </a:pPr>
            <a:r>
              <a:rPr lang="en-US" altLang="en-US" sz="2800" dirty="0" smtClean="0"/>
              <a:t>Using the Huffman algorithm</a:t>
            </a:r>
            <a:endParaRPr lang="en-US" altLang="en-US" sz="2800" dirty="0" smtClean="0"/>
          </a:p>
          <a:p>
            <a:pPr marL="381000" indent="-381000" eaLnBrk="1" hangingPunct="1">
              <a:buFontTx/>
              <a:buAutoNum type="alphaLcPeriod"/>
            </a:pPr>
            <a:r>
              <a:rPr lang="en-US" altLang="en-US" sz="2400" dirty="0" smtClean="0"/>
              <a:t>Using Entropy coding scheme</a:t>
            </a:r>
            <a:endParaRPr lang="en-US" altLang="en-US" sz="2400" dirty="0" smtClean="0"/>
          </a:p>
        </p:txBody>
      </p:sp>
      <p:graphicFrame>
        <p:nvGraphicFramePr>
          <p:cNvPr id="13344" name="Group 32"/>
          <p:cNvGraphicFramePr>
            <a:graphicFrameLocks noGrp="1"/>
          </p:cNvGraphicFramePr>
          <p:nvPr>
            <p:ph sz="half" idx="2"/>
          </p:nvPr>
        </p:nvGraphicFramePr>
        <p:xfrm>
          <a:off x="685800" y="2498725"/>
          <a:ext cx="8001000" cy="1998663"/>
        </p:xfrm>
        <a:graphic>
          <a:graphicData uri="http://schemas.openxmlformats.org/drawingml/2006/table">
            <a:tbl>
              <a:tblPr/>
              <a:tblGrid>
                <a:gridCol w="2438400"/>
                <a:gridCol w="1143000"/>
                <a:gridCol w="1066800"/>
                <a:gridCol w="1066800"/>
                <a:gridCol w="838200"/>
                <a:gridCol w="762000"/>
                <a:gridCol w="685800"/>
              </a:tblGrid>
              <a:tr h="96960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Character:	</a:t>
                      </a:r>
                      <a:endParaRPr kumimoji="0" lang="en-US" sz="2800" b="0" i="0" u="none" strike="noStrike" cap="none" normalizeH="0" baseline="0" smtClean="0">
                        <a:ln>
                          <a:noFill/>
                        </a:ln>
                        <a:solidFill>
                          <a:schemeClr val="tx1"/>
                        </a:solidFill>
                        <a:effectLst/>
                        <a:latin typeface="Arial" panose="020B0604020202020204" pitchFamily="34" charset="0"/>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a</a:t>
                      </a:r>
                      <a:endParaRPr kumimoji="0" lang="en-US" sz="2800" b="0" i="0" u="none" strike="noStrike" cap="none" normalizeH="0" baseline="0" smtClean="0">
                        <a:ln>
                          <a:noFill/>
                        </a:ln>
                        <a:solidFill>
                          <a:schemeClr val="tx1"/>
                        </a:solidFill>
                        <a:effectLst/>
                        <a:latin typeface="Arial" panose="020B0604020202020204" pitchFamily="34" charset="0"/>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b</a:t>
                      </a:r>
                      <a:endParaRPr kumimoji="0" lang="en-US" sz="2800" b="0" i="0" u="none" strike="noStrike" cap="none" normalizeH="0" baseline="0" smtClean="0">
                        <a:ln>
                          <a:noFill/>
                        </a:ln>
                        <a:solidFill>
                          <a:schemeClr val="tx1"/>
                        </a:solidFill>
                        <a:effectLst/>
                        <a:latin typeface="Arial" panose="020B0604020202020204" pitchFamily="34" charset="0"/>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c</a:t>
                      </a:r>
                      <a:endParaRPr kumimoji="0" lang="en-US" sz="2800" b="0" i="0" u="none" strike="noStrike" cap="none" normalizeH="0" baseline="0" smtClean="0">
                        <a:ln>
                          <a:noFill/>
                        </a:ln>
                        <a:solidFill>
                          <a:schemeClr val="tx1"/>
                        </a:solidFill>
                        <a:effectLst/>
                        <a:latin typeface="Arial" panose="020B0604020202020204" pitchFamily="34" charset="0"/>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d</a:t>
                      </a:r>
                      <a:endParaRPr kumimoji="0" lang="en-US" sz="2800" b="0" i="0" u="none" strike="noStrike" cap="none" normalizeH="0" baseline="0" smtClean="0">
                        <a:ln>
                          <a:noFill/>
                        </a:ln>
                        <a:solidFill>
                          <a:schemeClr val="tx1"/>
                        </a:solidFill>
                        <a:effectLst/>
                        <a:latin typeface="Arial" panose="020B0604020202020204" pitchFamily="34" charset="0"/>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e</a:t>
                      </a:r>
                      <a:endParaRPr kumimoji="0" lang="en-US" sz="2800" b="0" i="0" u="none" strike="noStrike" cap="none" normalizeH="0" baseline="0" smtClean="0">
                        <a:ln>
                          <a:noFill/>
                        </a:ln>
                        <a:solidFill>
                          <a:schemeClr val="tx1"/>
                        </a:solidFill>
                        <a:effectLst/>
                        <a:latin typeface="Arial" panose="020B0604020202020204" pitchFamily="34" charset="0"/>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14300" marR="0" lvl="1" indent="0" algn="ctr"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Arial" panose="020B0604020202020204" pitchFamily="34" charset="0"/>
                        </a:rPr>
                        <a:t>t</a:t>
                      </a:r>
                      <a:endParaRPr kumimoji="0" lang="en-US" sz="2400" b="0" i="0" u="none" strike="noStrike" cap="none" normalizeH="0" baseline="0" smtClean="0">
                        <a:ln>
                          <a:noFill/>
                        </a:ln>
                        <a:solidFill>
                          <a:schemeClr val="tx1"/>
                        </a:solidFill>
                        <a:effectLst/>
                        <a:latin typeface="Arial" panose="020B0604020202020204" pitchFamily="34" charset="0"/>
                      </a:endParaRPr>
                    </a:p>
                    <a:p>
                      <a:pPr marL="0" marR="0" lvl="0" indent="0" algn="ctr" defTabSz="914400" rtl="0" eaLnBrk="1" fontAlgn="base" latinLnBrk="0" hangingPunct="1">
                        <a:lnSpc>
                          <a:spcPct val="100000"/>
                        </a:lnSpc>
                        <a:spcBef>
                          <a:spcPct val="20000"/>
                        </a:spcBef>
                        <a:spcAft>
                          <a:spcPct val="0"/>
                        </a:spcAft>
                        <a:buClrTx/>
                        <a:buSzTx/>
                        <a:buFontTx/>
                        <a:buNone/>
                      </a:pPr>
                      <a:endParaRPr kumimoji="0" lang="en-US" sz="2800" b="0" i="0" u="none" strike="noStrike" cap="none" normalizeH="0" baseline="0" smtClean="0">
                        <a:ln>
                          <a:noFill/>
                        </a:ln>
                        <a:solidFill>
                          <a:schemeClr val="tx1"/>
                        </a:solidFill>
                        <a:effectLst/>
                        <a:latin typeface="Arial" panose="020B0604020202020204" pitchFamily="34" charset="0"/>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2906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Frequency:</a:t>
                      </a:r>
                      <a:endParaRPr kumimoji="0" lang="en-US" sz="2800" b="0" i="0" u="none" strike="noStrike" cap="none" normalizeH="0" baseline="0" smtClean="0">
                        <a:ln>
                          <a:noFill/>
                        </a:ln>
                        <a:solidFill>
                          <a:schemeClr val="tx1"/>
                        </a:solidFill>
                        <a:effectLst/>
                        <a:latin typeface="Arial" panose="020B0604020202020204" pitchFamily="34" charset="0"/>
                      </a:endParaRPr>
                    </a:p>
                  </a:txBody>
                  <a:tcPr marT="45736" marB="4573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16</a:t>
                      </a:r>
                      <a:endParaRPr kumimoji="0" lang="en-US" sz="2800" b="0" i="0" u="none" strike="noStrike" cap="none" normalizeH="0" baseline="0" smtClean="0">
                        <a:ln>
                          <a:noFill/>
                        </a:ln>
                        <a:solidFill>
                          <a:schemeClr val="tx1"/>
                        </a:solidFill>
                        <a:effectLst/>
                        <a:latin typeface="Arial" panose="020B0604020202020204" pitchFamily="34" charset="0"/>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5</a:t>
                      </a:r>
                      <a:endParaRPr kumimoji="0" lang="en-US" sz="2800" b="0" i="0" u="none" strike="noStrike" cap="none" normalizeH="0" baseline="0" smtClean="0">
                        <a:ln>
                          <a:noFill/>
                        </a:ln>
                        <a:solidFill>
                          <a:schemeClr val="tx1"/>
                        </a:solidFill>
                        <a:effectLst/>
                        <a:latin typeface="Arial" panose="020B0604020202020204" pitchFamily="34" charset="0"/>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12</a:t>
                      </a:r>
                      <a:endParaRPr kumimoji="0" lang="en-US" sz="2800" b="0" i="0" u="none" strike="noStrike" cap="none" normalizeH="0" baseline="0" smtClean="0">
                        <a:ln>
                          <a:noFill/>
                        </a:ln>
                        <a:solidFill>
                          <a:schemeClr val="tx1"/>
                        </a:solidFill>
                        <a:effectLst/>
                        <a:latin typeface="Arial" panose="020B0604020202020204" pitchFamily="34" charset="0"/>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17</a:t>
                      </a:r>
                      <a:endParaRPr kumimoji="0" lang="en-US" sz="2800" b="0" i="0" u="none" strike="noStrike" cap="none" normalizeH="0" baseline="0" smtClean="0">
                        <a:ln>
                          <a:noFill/>
                        </a:ln>
                        <a:solidFill>
                          <a:schemeClr val="tx1"/>
                        </a:solidFill>
                        <a:effectLst/>
                        <a:latin typeface="Arial" panose="020B0604020202020204" pitchFamily="34" charset="0"/>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10</a:t>
                      </a:r>
                      <a:endParaRPr kumimoji="0" lang="en-US" sz="2800" b="0" i="0" u="none" strike="noStrike" cap="none" normalizeH="0" baseline="0" smtClean="0">
                        <a:ln>
                          <a:noFill/>
                        </a:ln>
                        <a:solidFill>
                          <a:schemeClr val="tx1"/>
                        </a:solidFill>
                        <a:effectLst/>
                        <a:latin typeface="Arial" panose="020B0604020202020204" pitchFamily="34" charset="0"/>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sz="2800" b="0" i="0" u="none" strike="noStrike" cap="none" normalizeH="0" baseline="0" smtClean="0">
                          <a:ln>
                            <a:noFill/>
                          </a:ln>
                          <a:solidFill>
                            <a:schemeClr val="tx1"/>
                          </a:solidFill>
                          <a:effectLst/>
                          <a:latin typeface="Arial" panose="020B0604020202020204" pitchFamily="34" charset="0"/>
                        </a:rPr>
                        <a:t>25</a:t>
                      </a:r>
                      <a:endParaRPr kumimoji="0" lang="en-US" sz="2800" b="0" i="0" u="none" strike="noStrike" cap="none" normalizeH="0" baseline="0" smtClean="0">
                        <a:ln>
                          <a:noFill/>
                        </a:ln>
                        <a:solidFill>
                          <a:schemeClr val="tx1"/>
                        </a:solidFill>
                        <a:effectLst/>
                        <a:latin typeface="Arial" panose="020B0604020202020204" pitchFamily="34" charset="0"/>
                      </a:endParaRPr>
                    </a:p>
                  </a:txBody>
                  <a:tcPr marT="45736" marB="4573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5263"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1117291-2155-4FC3-9EF6-86F0B7431F37}" type="slidenum">
              <a:rPr lang="en-US" altLang="en-US" sz="1400" smtClean="0"/>
            </a:fld>
            <a:endParaRPr lang="en-US" altLang="en-US" sz="1400" smtClean="0"/>
          </a:p>
        </p:txBody>
      </p:sp>
    </p:spTree>
  </p:cSld>
  <p:clrMapOvr>
    <a:masterClrMapping/>
  </p:clrMapOvr>
  <p:transition spd="slow"/>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228600" y="215900"/>
            <a:ext cx="8469313" cy="546100"/>
          </a:xfrm>
        </p:spPr>
        <p:txBody>
          <a:bodyPr/>
          <a:lstStyle/>
          <a:p>
            <a:pPr eaLnBrk="1" hangingPunct="1"/>
            <a:r>
              <a:rPr lang="en-US" altLang="en-US" sz="4000" smtClean="0">
                <a:solidFill>
                  <a:schemeClr val="tx1"/>
                </a:solidFill>
              </a:rPr>
              <a:t> </a:t>
            </a:r>
            <a:r>
              <a:rPr lang="en-US" altLang="en-US" sz="4000" b="1" smtClean="0">
                <a:solidFill>
                  <a:schemeClr val="tx1"/>
                </a:solidFill>
                <a:cs typeface="Times New Roman" panose="02020603050405020304" pitchFamily="18" charset="0"/>
              </a:rPr>
              <a:t>Lempel-Ziv Encoding</a:t>
            </a:r>
            <a:endParaRPr lang="en-US" altLang="en-US" sz="4000" b="1" smtClean="0">
              <a:solidFill>
                <a:schemeClr val="tx1"/>
              </a:solidFill>
              <a:cs typeface="Times New Roman" panose="02020603050405020304" pitchFamily="18" charset="0"/>
            </a:endParaRPr>
          </a:p>
        </p:txBody>
      </p:sp>
      <p:sp>
        <p:nvSpPr>
          <p:cNvPr id="97283" name="Rectangle 3"/>
          <p:cNvSpPr>
            <a:spLocks noGrp="1" noChangeArrowheads="1"/>
          </p:cNvSpPr>
          <p:nvPr>
            <p:ph type="body" idx="1"/>
          </p:nvPr>
        </p:nvSpPr>
        <p:spPr>
          <a:xfrm>
            <a:off x="228600" y="914400"/>
            <a:ext cx="8686800" cy="5334000"/>
          </a:xfrm>
        </p:spPr>
        <p:txBody>
          <a:bodyPr/>
          <a:lstStyle/>
          <a:p>
            <a:pPr marL="168275" indent="-168275" eaLnBrk="1" hangingPunct="1"/>
            <a:r>
              <a:rPr lang="en-US" altLang="en-US" sz="2400" dirty="0" smtClean="0">
                <a:cs typeface="Times New Roman" panose="02020603050405020304" pitchFamily="18" charset="0"/>
              </a:rPr>
              <a:t>Data compression up until the late 1970's  mainly directed towards creating better methodologies for Huffman coding.</a:t>
            </a:r>
            <a:endParaRPr lang="en-US" altLang="en-US" sz="2400" dirty="0" smtClean="0">
              <a:cs typeface="Times New Roman" panose="02020603050405020304" pitchFamily="18" charset="0"/>
            </a:endParaRPr>
          </a:p>
          <a:p>
            <a:pPr lvl="3" eaLnBrk="1" hangingPunct="1">
              <a:buFontTx/>
              <a:buChar char="•"/>
            </a:pPr>
            <a:endParaRPr lang="en-US" altLang="en-US" sz="500" dirty="0" smtClean="0">
              <a:cs typeface="Times New Roman" panose="02020603050405020304" pitchFamily="18" charset="0"/>
            </a:endParaRPr>
          </a:p>
          <a:p>
            <a:pPr marL="463550" lvl="1" indent="-180975" eaLnBrk="1" hangingPunct="1">
              <a:buFontTx/>
              <a:buChar char="•"/>
            </a:pPr>
            <a:r>
              <a:rPr lang="en-US" altLang="en-US" sz="2000" dirty="0" smtClean="0">
                <a:cs typeface="Times New Roman" panose="02020603050405020304" pitchFamily="18" charset="0"/>
              </a:rPr>
              <a:t>An innovative, radically different method was introduced in1977 by Abraham Lempel and Jacob </a:t>
            </a:r>
            <a:r>
              <a:rPr lang="en-US" altLang="en-US" sz="2000" dirty="0" err="1" smtClean="0">
                <a:cs typeface="Times New Roman" panose="02020603050405020304" pitchFamily="18" charset="0"/>
              </a:rPr>
              <a:t>Ziv</a:t>
            </a:r>
            <a:r>
              <a:rPr lang="en-US" altLang="en-US" sz="2000" dirty="0" smtClean="0">
                <a:cs typeface="Times New Roman" panose="02020603050405020304" pitchFamily="18" charset="0"/>
              </a:rPr>
              <a:t>. </a:t>
            </a:r>
            <a:endParaRPr lang="en-US" altLang="en-US" sz="2000" dirty="0" smtClean="0">
              <a:cs typeface="Times New Roman" panose="02020603050405020304" pitchFamily="18" charset="0"/>
            </a:endParaRPr>
          </a:p>
          <a:p>
            <a:pPr lvl="3" eaLnBrk="1" hangingPunct="1">
              <a:buFontTx/>
              <a:buChar char="•"/>
            </a:pPr>
            <a:endParaRPr lang="en-US" altLang="en-US" sz="500" dirty="0" smtClean="0">
              <a:cs typeface="Times New Roman" panose="02020603050405020304" pitchFamily="18" charset="0"/>
            </a:endParaRPr>
          </a:p>
          <a:p>
            <a:pPr marL="168275" indent="-168275" eaLnBrk="1" hangingPunct="1"/>
            <a:r>
              <a:rPr lang="en-US" altLang="en-US" sz="2400" dirty="0" smtClean="0">
                <a:cs typeface="Times New Roman" panose="02020603050405020304" pitchFamily="18" charset="0"/>
              </a:rPr>
              <a:t>This technique (called Lempel-Ziv) actually consists of two considerably different algorithms, LZ77 and LZ78.</a:t>
            </a:r>
            <a:endParaRPr lang="en-US" altLang="en-US" sz="2400" dirty="0" smtClean="0">
              <a:cs typeface="Times New Roman" panose="02020603050405020304" pitchFamily="18" charset="0"/>
            </a:endParaRPr>
          </a:p>
          <a:p>
            <a:pPr lvl="3" eaLnBrk="1" hangingPunct="1">
              <a:buFontTx/>
              <a:buChar char="•"/>
            </a:pPr>
            <a:endParaRPr lang="en-US" altLang="en-US" sz="500" dirty="0" smtClean="0">
              <a:cs typeface="Times New Roman" panose="02020603050405020304" pitchFamily="18" charset="0"/>
            </a:endParaRPr>
          </a:p>
          <a:p>
            <a:pPr marL="463550" lvl="1" indent="-180975" eaLnBrk="1" hangingPunct="1">
              <a:buFontTx/>
              <a:buChar char="•"/>
            </a:pPr>
            <a:r>
              <a:rPr lang="en-US" altLang="en-US" sz="2000" dirty="0" smtClean="0">
                <a:cs typeface="Times New Roman" panose="02020603050405020304" pitchFamily="18" charset="0"/>
              </a:rPr>
              <a:t>Due to patents, LZ77 and LZ78 led to many variants: </a:t>
            </a:r>
            <a:endParaRPr lang="en-US" altLang="en-US" sz="2000" dirty="0" smtClean="0">
              <a:cs typeface="Times New Roman" panose="02020603050405020304" pitchFamily="18" charset="0"/>
            </a:endParaRPr>
          </a:p>
          <a:p>
            <a:pPr marL="168275" indent="-168275" eaLnBrk="1" hangingPunct="1">
              <a:buFontTx/>
              <a:buNone/>
            </a:pPr>
            <a:endParaRPr lang="en-US" altLang="en-US" sz="2400" dirty="0" smtClean="0">
              <a:cs typeface="Times New Roman" panose="02020603050405020304" pitchFamily="18" charset="0"/>
            </a:endParaRPr>
          </a:p>
          <a:p>
            <a:pPr marL="168275" indent="-168275" eaLnBrk="1" hangingPunct="1"/>
            <a:endParaRPr lang="en-US" altLang="en-US" sz="2400" b="1" dirty="0" smtClean="0">
              <a:cs typeface="Times New Roman" panose="02020603050405020304" pitchFamily="18" charset="0"/>
            </a:endParaRPr>
          </a:p>
          <a:p>
            <a:pPr marL="168275" indent="-168275" eaLnBrk="1" hangingPunct="1"/>
            <a:endParaRPr lang="en-US" altLang="en-US" sz="2400" dirty="0" smtClean="0">
              <a:cs typeface="Times New Roman" panose="02020603050405020304" pitchFamily="18" charset="0"/>
            </a:endParaRPr>
          </a:p>
          <a:p>
            <a:pPr marL="168275" indent="-168275" eaLnBrk="1" hangingPunct="1"/>
            <a:r>
              <a:rPr lang="en-US" altLang="en-US" sz="2400" dirty="0" smtClean="0">
                <a:cs typeface="Times New Roman" panose="02020603050405020304" pitchFamily="18" charset="0"/>
              </a:rPr>
              <a:t>The </a:t>
            </a:r>
            <a:r>
              <a:rPr lang="en-US" altLang="en-US" sz="2400" b="1" u="sng" dirty="0" smtClean="0">
                <a:cs typeface="Times New Roman" panose="02020603050405020304" pitchFamily="18" charset="0"/>
              </a:rPr>
              <a:t>zip</a:t>
            </a:r>
            <a:r>
              <a:rPr lang="en-US" altLang="en-US" sz="2400" dirty="0" smtClean="0">
                <a:cs typeface="Times New Roman" panose="02020603050405020304" pitchFamily="18" charset="0"/>
              </a:rPr>
              <a:t> and unzip use the LZH technique while </a:t>
            </a:r>
            <a:r>
              <a:rPr lang="en-US" altLang="en-US" sz="2400" b="1" i="1" dirty="0" smtClean="0">
                <a:cs typeface="Times New Roman" panose="02020603050405020304" pitchFamily="18" charset="0"/>
              </a:rPr>
              <a:t>UNIX's</a:t>
            </a:r>
            <a:r>
              <a:rPr lang="en-US" altLang="en-US" sz="2400" dirty="0" smtClean="0">
                <a:cs typeface="Times New Roman" panose="02020603050405020304" pitchFamily="18" charset="0"/>
              </a:rPr>
              <a:t> compress methods belong to the LZW and LZC classes.</a:t>
            </a:r>
            <a:r>
              <a:rPr lang="en-US" altLang="en-US" sz="2400" dirty="0" smtClean="0"/>
              <a:t> </a:t>
            </a:r>
            <a:endParaRPr lang="en-US" altLang="en-US" sz="2400" dirty="0" smtClean="0"/>
          </a:p>
        </p:txBody>
      </p:sp>
      <p:graphicFrame>
        <p:nvGraphicFramePr>
          <p:cNvPr id="39982" name="Group 46"/>
          <p:cNvGraphicFramePr>
            <a:graphicFrameLocks noGrp="1"/>
          </p:cNvGraphicFramePr>
          <p:nvPr/>
        </p:nvGraphicFramePr>
        <p:xfrm>
          <a:off x="762000" y="3886200"/>
          <a:ext cx="7696200" cy="998538"/>
        </p:xfrm>
        <a:graphic>
          <a:graphicData uri="http://schemas.openxmlformats.org/drawingml/2006/table">
            <a:tbl>
              <a:tblPr/>
              <a:tblGrid>
                <a:gridCol w="990600"/>
                <a:gridCol w="762000"/>
                <a:gridCol w="1143000"/>
                <a:gridCol w="762000"/>
                <a:gridCol w="914400"/>
                <a:gridCol w="990600"/>
                <a:gridCol w="2133600"/>
              </a:tblGrid>
              <a:tr h="541338">
                <a:tc gridSpan="2">
                  <a:txBody>
                    <a:body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1" i="0" u="sng"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LZH</a:t>
                      </a:r>
                      <a:endParaRPr kumimoji="0" lang="en-US" sz="2400" b="1" i="0" u="sng"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LZB</a:t>
                      </a:r>
                      <a:endPar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LZSS</a:t>
                      </a:r>
                      <a:endPar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LZR</a:t>
                      </a:r>
                      <a:endPar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LZ77 Variants</a:t>
                      </a:r>
                      <a:endParaRPr kumimoji="0" lang="en-US" sz="24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LZFG</a:t>
                      </a:r>
                      <a:endPar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LZJ</a:t>
                      </a:r>
                      <a:endPar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LZMW</a:t>
                      </a:r>
                      <a:endParaRPr kumimoji="0" lang="en-US"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LZT</a:t>
                      </a:r>
                      <a:endParaRPr kumimoji="0" 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1" i="1"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LZC</a:t>
                      </a:r>
                      <a:endParaRPr kumimoji="0" lang="en-US" sz="2400" b="1" i="1"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1" i="1"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LZW</a:t>
                      </a:r>
                      <a:endParaRPr kumimoji="0" lang="en-US" sz="2400" b="1" i="1"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4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LZ78 Variants</a:t>
                      </a:r>
                      <a:endParaRPr kumimoji="0" lang="en-US" sz="2400" b="1"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97309"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8BFD5B1-9238-4C1C-92FD-6C60FDD425D8}"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457200" y="152400"/>
            <a:ext cx="8229600" cy="563563"/>
          </a:xfrm>
        </p:spPr>
        <p:txBody>
          <a:bodyPr/>
          <a:lstStyle/>
          <a:p>
            <a:pPr eaLnBrk="1" hangingPunct="1"/>
            <a:r>
              <a:rPr lang="en-US" altLang="en-US" sz="4000" smtClean="0"/>
              <a:t>Lempel-Ziv compression</a:t>
            </a:r>
            <a:endParaRPr lang="en-US" altLang="en-US" sz="4000" smtClean="0"/>
          </a:p>
        </p:txBody>
      </p:sp>
      <p:sp>
        <p:nvSpPr>
          <p:cNvPr id="98307" name="Rectangle 3"/>
          <p:cNvSpPr>
            <a:spLocks noGrp="1" noChangeArrowheads="1"/>
          </p:cNvSpPr>
          <p:nvPr>
            <p:ph type="body" idx="1"/>
          </p:nvPr>
        </p:nvSpPr>
        <p:spPr>
          <a:xfrm>
            <a:off x="304800" y="762000"/>
            <a:ext cx="8686800" cy="5867400"/>
          </a:xfrm>
        </p:spPr>
        <p:txBody>
          <a:bodyPr/>
          <a:lstStyle/>
          <a:p>
            <a:pPr marL="116205" indent="-116205" eaLnBrk="1" hangingPunct="1"/>
            <a:r>
              <a:rPr lang="en-US" altLang="en-US" sz="2800" dirty="0" smtClean="0"/>
              <a:t>The problem with Huffman coding is that it requires knowledge about the data before encoding takes place.</a:t>
            </a:r>
            <a:endParaRPr lang="en-US" altLang="en-US" sz="2800" dirty="0" smtClean="0"/>
          </a:p>
          <a:p>
            <a:pPr marL="406400" lvl="1" indent="-176530" eaLnBrk="1" hangingPunct="1"/>
            <a:r>
              <a:rPr lang="en-US" altLang="en-US" sz="2400" dirty="0" smtClean="0"/>
              <a:t>Huffman coding requires frequencies of symbol occurrence before code-word is assigned to symbols</a:t>
            </a:r>
            <a:endParaRPr lang="en-US" altLang="en-US" sz="900" dirty="0" smtClean="0"/>
          </a:p>
          <a:p>
            <a:pPr marL="116205" indent="-116205" eaLnBrk="1" hangingPunct="1"/>
            <a:r>
              <a:rPr lang="en-US" altLang="en-US" sz="2800" b="1" dirty="0" smtClean="0"/>
              <a:t>Lempel-Ziv compression:</a:t>
            </a:r>
            <a:endParaRPr lang="en-US" altLang="en-US" sz="2800" b="1" dirty="0" smtClean="0"/>
          </a:p>
          <a:p>
            <a:pPr marL="406400" lvl="1" indent="-176530" eaLnBrk="1" hangingPunct="1"/>
            <a:r>
              <a:rPr lang="en-US" altLang="en-US" sz="2400" dirty="0" smtClean="0"/>
              <a:t>Not rely on previous knowledge about the data</a:t>
            </a:r>
            <a:endParaRPr lang="en-US" altLang="en-US" sz="2400" dirty="0" smtClean="0"/>
          </a:p>
          <a:p>
            <a:pPr marL="406400" lvl="1" indent="-176530" eaLnBrk="1" hangingPunct="1"/>
            <a:r>
              <a:rPr lang="en-US" altLang="en-US" sz="2400" dirty="0" smtClean="0"/>
              <a:t>Rather builds this knowledge in the course of data transmission/data storage</a:t>
            </a:r>
            <a:endParaRPr lang="en-US" altLang="en-US" sz="2400" dirty="0" smtClean="0"/>
          </a:p>
          <a:p>
            <a:pPr marL="406400" lvl="1" indent="-176530" eaLnBrk="1" hangingPunct="1"/>
            <a:r>
              <a:rPr lang="en-US" altLang="en-US" sz="2400" dirty="0" smtClean="0"/>
              <a:t>Lempel-Ziv algorithm (called LZ) uses a table of code-words created during data transmission; </a:t>
            </a:r>
            <a:endParaRPr lang="en-US" altLang="en-US" sz="2400" dirty="0" smtClean="0"/>
          </a:p>
          <a:p>
            <a:pPr marL="624205" lvl="2" indent="-103505" eaLnBrk="1" hangingPunct="1"/>
            <a:r>
              <a:rPr lang="en-US" altLang="en-US" sz="2000" dirty="0" smtClean="0"/>
              <a:t>each time it replaces strings of characters with a reference to a previous occurrence of the string.</a:t>
            </a:r>
            <a:endParaRPr lang="en-US" altLang="en-US" sz="2000" dirty="0" smtClean="0"/>
          </a:p>
        </p:txBody>
      </p:sp>
      <p:sp>
        <p:nvSpPr>
          <p:cNvPr id="98308"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EDDE443-F21A-40BF-9CA2-4620154BB142}"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5800" y="228600"/>
            <a:ext cx="7772400" cy="914400"/>
          </a:xfrm>
        </p:spPr>
        <p:txBody>
          <a:bodyPr/>
          <a:lstStyle/>
          <a:p>
            <a:pPr eaLnBrk="1" hangingPunct="1"/>
            <a:r>
              <a:rPr lang="en-US" altLang="en-US" sz="4000" smtClean="0"/>
              <a:t>Multimedia System</a:t>
            </a:r>
            <a:endParaRPr lang="en-US" altLang="en-US" sz="4000" smtClean="0"/>
          </a:p>
        </p:txBody>
      </p:sp>
      <p:sp>
        <p:nvSpPr>
          <p:cNvPr id="5123" name="Rectangle 3"/>
          <p:cNvSpPr>
            <a:spLocks noGrp="1" noChangeArrowheads="1"/>
          </p:cNvSpPr>
          <p:nvPr>
            <p:ph type="body" idx="1"/>
          </p:nvPr>
        </p:nvSpPr>
        <p:spPr>
          <a:xfrm>
            <a:off x="228600" y="1219200"/>
            <a:ext cx="8763000" cy="5029200"/>
          </a:xfrm>
        </p:spPr>
        <p:txBody>
          <a:bodyPr/>
          <a:lstStyle/>
          <a:p>
            <a:pPr marL="168275" indent="-168275" eaLnBrk="1" hangingPunct="1">
              <a:defRPr/>
            </a:pPr>
            <a:r>
              <a:rPr lang="en-US" sz="2800" dirty="0" smtClean="0"/>
              <a:t>Multimedia system represents a technology/tool used to combine two or more categories of information having different transport signal characteristics. </a:t>
            </a:r>
            <a:endParaRPr lang="en-US" sz="2800" dirty="0" smtClean="0"/>
          </a:p>
          <a:p>
            <a:pPr marL="568325" lvl="1" eaLnBrk="1" hangingPunct="1">
              <a:defRPr/>
            </a:pPr>
            <a:r>
              <a:rPr lang="en-US" sz="2400" dirty="0" smtClean="0"/>
              <a:t>Examples of media: Image, audio, video, text and graphics</a:t>
            </a:r>
            <a:endParaRPr lang="en-US" sz="2400" dirty="0" smtClean="0"/>
          </a:p>
          <a:p>
            <a:pPr lvl="2" eaLnBrk="1" hangingPunct="1">
              <a:defRPr/>
            </a:pPr>
            <a:endParaRPr lang="en-US" sz="700" dirty="0" smtClean="0"/>
          </a:p>
          <a:p>
            <a:pPr marL="168275" indent="-168275" eaLnBrk="1" hangingPunct="1">
              <a:defRPr/>
            </a:pPr>
            <a:r>
              <a:rPr lang="en-US" sz="2800" dirty="0" smtClean="0"/>
              <a:t>Discuss:</a:t>
            </a:r>
            <a:endParaRPr lang="en-US" sz="2800" dirty="0" smtClean="0"/>
          </a:p>
          <a:p>
            <a:pPr marL="568325" lvl="1" indent="-168275" eaLnBrk="1" hangingPunct="1">
              <a:defRPr/>
            </a:pPr>
            <a:r>
              <a:rPr lang="en-US" sz="2400" dirty="0" smtClean="0"/>
              <a:t>Can we say a word processor that handles embedded graphics/image in addition to text a multimedia system? </a:t>
            </a:r>
            <a:endParaRPr lang="en-US" sz="2400" dirty="0" smtClean="0"/>
          </a:p>
          <a:p>
            <a:pPr marL="568325" lvl="1" indent="-168275" eaLnBrk="1" hangingPunct="1">
              <a:defRPr/>
            </a:pPr>
            <a:r>
              <a:rPr lang="en-US" sz="2400" dirty="0" smtClean="0"/>
              <a:t>What about macromedia flash that helps to create animated objects?</a:t>
            </a:r>
            <a:endParaRPr lang="en-US" sz="2400" dirty="0" smtClean="0"/>
          </a:p>
          <a:p>
            <a:pPr marL="568325" lvl="1" indent="-168275" eaLnBrk="1" hangingPunct="1">
              <a:defRPr/>
            </a:pPr>
            <a:r>
              <a:rPr lang="en-US" sz="2400" dirty="0" smtClean="0"/>
              <a:t>Do you think PDF, PS and DAT files are multimedia?</a:t>
            </a:r>
            <a:endParaRPr lang="en-US" sz="2400" dirty="0" smtClean="0"/>
          </a:p>
          <a:p>
            <a:pPr marL="568325" lvl="1" eaLnBrk="1" hangingPunct="1">
              <a:defRPr/>
            </a:pPr>
            <a:endParaRPr lang="en-US" sz="600" dirty="0" smtClean="0"/>
          </a:p>
        </p:txBody>
      </p:sp>
      <p:sp>
        <p:nvSpPr>
          <p:cNvPr id="12292"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B2BC616-FDAA-469A-89BC-AAC52A32093A}" type="slidenum">
              <a:rPr lang="en-US" altLang="en-US" sz="1400" smtClean="0"/>
            </a:fld>
            <a:endParaRPr lang="en-US" altLang="en-US" sz="140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123">
                                            <p:txEl>
                                              <p:pRg st="3" end="3"/>
                                            </p:txEl>
                                          </p:spTgt>
                                        </p:tgtEl>
                                        <p:attrNameLst>
                                          <p:attrName>style.visibility</p:attrName>
                                        </p:attrNameLst>
                                      </p:cBhvr>
                                      <p:to>
                                        <p:strVal val="visible"/>
                                      </p:to>
                                    </p:set>
                                    <p:animEffect transition="in" filter="blinds(horizontal)">
                                      <p:cBhvr>
                                        <p:cTn id="7" dur="500"/>
                                        <p:tgtEl>
                                          <p:spTgt spid="512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123">
                                            <p:txEl>
                                              <p:pRg st="4" end="4"/>
                                            </p:txEl>
                                          </p:spTgt>
                                        </p:tgtEl>
                                        <p:attrNameLst>
                                          <p:attrName>style.visibility</p:attrName>
                                        </p:attrNameLst>
                                      </p:cBhvr>
                                      <p:to>
                                        <p:strVal val="visible"/>
                                      </p:to>
                                    </p:set>
                                    <p:animEffect transition="in" filter="blinds(horizontal)">
                                      <p:cBhvr>
                                        <p:cTn id="12" dur="500"/>
                                        <p:tgtEl>
                                          <p:spTgt spid="512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123">
                                            <p:txEl>
                                              <p:pRg st="5" end="5"/>
                                            </p:txEl>
                                          </p:spTgt>
                                        </p:tgtEl>
                                        <p:attrNameLst>
                                          <p:attrName>style.visibility</p:attrName>
                                        </p:attrNameLst>
                                      </p:cBhvr>
                                      <p:to>
                                        <p:strVal val="visible"/>
                                      </p:to>
                                    </p:set>
                                    <p:animEffect transition="in" filter="blinds(horizontal)">
                                      <p:cBhvr>
                                        <p:cTn id="17" dur="500"/>
                                        <p:tgtEl>
                                          <p:spTgt spid="512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123">
                                            <p:txEl>
                                              <p:pRg st="6" end="6"/>
                                            </p:txEl>
                                          </p:spTgt>
                                        </p:tgtEl>
                                        <p:attrNameLst>
                                          <p:attrName>style.visibility</p:attrName>
                                        </p:attrNameLst>
                                      </p:cBhvr>
                                      <p:to>
                                        <p:strVal val="visible"/>
                                      </p:to>
                                    </p:set>
                                    <p:animEffect transition="in" filter="blinds(horizontal)">
                                      <p:cBhvr>
                                        <p:cTn id="22" dur="500"/>
                                        <p:tgtEl>
                                          <p:spTgt spid="51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457200" y="381000"/>
            <a:ext cx="8229600" cy="585788"/>
          </a:xfrm>
        </p:spPr>
        <p:txBody>
          <a:bodyPr/>
          <a:lstStyle/>
          <a:p>
            <a:pPr eaLnBrk="1" hangingPunct="1"/>
            <a:r>
              <a:rPr lang="en-US" altLang="en-US" sz="4000" dirty="0" smtClean="0">
                <a:solidFill>
                  <a:schemeClr val="tx1"/>
                </a:solidFill>
              </a:rPr>
              <a:t> </a:t>
            </a:r>
            <a:r>
              <a:rPr lang="en-US" altLang="en-US" sz="4000" dirty="0" smtClean="0"/>
              <a:t>Lempel-Ziv</a:t>
            </a:r>
            <a:r>
              <a:rPr lang="en-US" altLang="en-US" sz="4000" dirty="0" smtClean="0">
                <a:solidFill>
                  <a:schemeClr val="tx1"/>
                </a:solidFill>
              </a:rPr>
              <a:t> </a:t>
            </a:r>
            <a:r>
              <a:rPr lang="en-US" altLang="en-US" sz="4000" b="1" dirty="0" smtClean="0">
                <a:solidFill>
                  <a:schemeClr val="tx1"/>
                </a:solidFill>
                <a:cs typeface="Times New Roman" panose="02020603050405020304" pitchFamily="18" charset="0"/>
              </a:rPr>
              <a:t>Compression Algorithm</a:t>
            </a:r>
            <a:endParaRPr lang="en-US" altLang="en-US" sz="4000" b="1" dirty="0" smtClean="0">
              <a:solidFill>
                <a:schemeClr val="tx1"/>
              </a:solidFill>
              <a:cs typeface="Times New Roman" panose="02020603050405020304" pitchFamily="18" charset="0"/>
            </a:endParaRPr>
          </a:p>
        </p:txBody>
      </p:sp>
      <p:sp>
        <p:nvSpPr>
          <p:cNvPr id="99331" name="Rectangle 3"/>
          <p:cNvSpPr>
            <a:spLocks noGrp="1" noChangeArrowheads="1"/>
          </p:cNvSpPr>
          <p:nvPr>
            <p:ph type="body" sz="half" idx="1"/>
          </p:nvPr>
        </p:nvSpPr>
        <p:spPr>
          <a:xfrm>
            <a:off x="457200" y="1119188"/>
            <a:ext cx="8000999" cy="4900612"/>
          </a:xfrm>
        </p:spPr>
        <p:txBody>
          <a:bodyPr/>
          <a:lstStyle/>
          <a:p>
            <a:pPr marL="281305" indent="-281305" eaLnBrk="1" hangingPunct="1"/>
            <a:r>
              <a:rPr lang="en-US" altLang="en-US" sz="2800" dirty="0" smtClean="0">
                <a:cs typeface="Times New Roman" panose="02020603050405020304" pitchFamily="18" charset="0"/>
              </a:rPr>
              <a:t>The multi-symbol patterns are of the form: </a:t>
            </a:r>
            <a:r>
              <a:rPr lang="en-US" altLang="en-US" sz="2800" dirty="0" smtClean="0">
                <a:solidFill>
                  <a:schemeClr val="accent2"/>
                </a:solidFill>
                <a:cs typeface="Times New Roman" panose="02020603050405020304" pitchFamily="18" charset="0"/>
              </a:rPr>
              <a:t>C</a:t>
            </a:r>
            <a:r>
              <a:rPr lang="en-US" altLang="en-US" sz="2800" baseline="-25000" dirty="0" smtClean="0">
                <a:solidFill>
                  <a:schemeClr val="accent2"/>
                </a:solidFill>
                <a:cs typeface="Times New Roman" panose="02020603050405020304" pitchFamily="18" charset="0"/>
              </a:rPr>
              <a:t>0</a:t>
            </a:r>
            <a:r>
              <a:rPr lang="en-US" altLang="en-US" sz="2800" dirty="0" smtClean="0">
                <a:solidFill>
                  <a:schemeClr val="accent2"/>
                </a:solidFill>
                <a:cs typeface="Times New Roman" panose="02020603050405020304" pitchFamily="18" charset="0"/>
              </a:rPr>
              <a:t>C</a:t>
            </a:r>
            <a:r>
              <a:rPr lang="en-US" altLang="en-US" sz="2800" baseline="-25000" dirty="0" smtClean="0">
                <a:solidFill>
                  <a:schemeClr val="accent2"/>
                </a:solidFill>
                <a:cs typeface="Times New Roman" panose="02020603050405020304" pitchFamily="18" charset="0"/>
              </a:rPr>
              <a:t>1</a:t>
            </a:r>
            <a:r>
              <a:rPr lang="en-US" altLang="en-US" sz="2800" dirty="0" smtClean="0">
                <a:solidFill>
                  <a:schemeClr val="accent2"/>
                </a:solidFill>
                <a:cs typeface="Times New Roman" panose="02020603050405020304" pitchFamily="18" charset="0"/>
              </a:rPr>
              <a:t> . . . C</a:t>
            </a:r>
            <a:r>
              <a:rPr lang="en-US" altLang="en-US" sz="2800" baseline="-25000" dirty="0" smtClean="0">
                <a:solidFill>
                  <a:schemeClr val="accent2"/>
                </a:solidFill>
                <a:cs typeface="Times New Roman" panose="02020603050405020304" pitchFamily="18" charset="0"/>
              </a:rPr>
              <a:t>n-1</a:t>
            </a:r>
            <a:r>
              <a:rPr lang="en-US" altLang="en-US" sz="2800" dirty="0" smtClean="0">
                <a:solidFill>
                  <a:schemeClr val="accent2"/>
                </a:solidFill>
                <a:cs typeface="Times New Roman" panose="02020603050405020304" pitchFamily="18" charset="0"/>
              </a:rPr>
              <a:t>C</a:t>
            </a:r>
            <a:r>
              <a:rPr lang="en-US" altLang="en-US" sz="2800" baseline="-25000" dirty="0" smtClean="0">
                <a:solidFill>
                  <a:schemeClr val="accent2"/>
                </a:solidFill>
                <a:cs typeface="Times New Roman" panose="02020603050405020304" pitchFamily="18" charset="0"/>
              </a:rPr>
              <a:t>n</a:t>
            </a:r>
            <a:r>
              <a:rPr lang="en-US" altLang="en-US" sz="2800" dirty="0" smtClean="0">
                <a:cs typeface="Times New Roman" panose="02020603050405020304" pitchFamily="18" charset="0"/>
              </a:rPr>
              <a:t>. The </a:t>
            </a:r>
            <a:r>
              <a:rPr lang="en-US" altLang="en-US" sz="2800" dirty="0" smtClean="0">
                <a:solidFill>
                  <a:schemeClr val="accent2"/>
                </a:solidFill>
                <a:cs typeface="Times New Roman" panose="02020603050405020304" pitchFamily="18" charset="0"/>
              </a:rPr>
              <a:t>prefix</a:t>
            </a:r>
            <a:r>
              <a:rPr lang="en-US" altLang="en-US" sz="2800" dirty="0" smtClean="0">
                <a:cs typeface="Times New Roman" panose="02020603050405020304" pitchFamily="18" charset="0"/>
              </a:rPr>
              <a:t> of a pattern consists of all the pattern symbols except the last:  </a:t>
            </a:r>
            <a:r>
              <a:rPr lang="en-US" altLang="en-US" sz="2800" dirty="0" smtClean="0">
                <a:solidFill>
                  <a:schemeClr val="accent2"/>
                </a:solidFill>
                <a:cs typeface="Times New Roman" panose="02020603050405020304" pitchFamily="18" charset="0"/>
              </a:rPr>
              <a:t>C</a:t>
            </a:r>
            <a:r>
              <a:rPr lang="en-US" altLang="en-US" sz="2800" baseline="-25000" dirty="0" smtClean="0">
                <a:solidFill>
                  <a:schemeClr val="accent2"/>
                </a:solidFill>
                <a:cs typeface="Times New Roman" panose="02020603050405020304" pitchFamily="18" charset="0"/>
              </a:rPr>
              <a:t>0</a:t>
            </a:r>
            <a:r>
              <a:rPr lang="en-US" altLang="en-US" sz="2800" dirty="0" smtClean="0">
                <a:solidFill>
                  <a:schemeClr val="accent2"/>
                </a:solidFill>
                <a:cs typeface="Times New Roman" panose="02020603050405020304" pitchFamily="18" charset="0"/>
              </a:rPr>
              <a:t>C</a:t>
            </a:r>
            <a:r>
              <a:rPr lang="en-US" altLang="en-US" sz="2800" baseline="-25000" dirty="0" smtClean="0">
                <a:solidFill>
                  <a:schemeClr val="accent2"/>
                </a:solidFill>
                <a:cs typeface="Times New Roman" panose="02020603050405020304" pitchFamily="18" charset="0"/>
              </a:rPr>
              <a:t>1</a:t>
            </a:r>
            <a:r>
              <a:rPr lang="en-US" altLang="en-US" sz="2800" dirty="0" smtClean="0">
                <a:solidFill>
                  <a:schemeClr val="accent2"/>
                </a:solidFill>
                <a:cs typeface="Times New Roman" panose="02020603050405020304" pitchFamily="18" charset="0"/>
              </a:rPr>
              <a:t> . . . C</a:t>
            </a:r>
            <a:r>
              <a:rPr lang="en-US" altLang="en-US" sz="2800" baseline="-25000" dirty="0" smtClean="0">
                <a:solidFill>
                  <a:schemeClr val="accent2"/>
                </a:solidFill>
                <a:cs typeface="Times New Roman" panose="02020603050405020304" pitchFamily="18" charset="0"/>
              </a:rPr>
              <a:t>n-1</a:t>
            </a:r>
            <a:endParaRPr lang="en-US" altLang="en-US" sz="2800" baseline="-25000" dirty="0" smtClean="0">
              <a:solidFill>
                <a:schemeClr val="accent2"/>
              </a:solidFill>
              <a:cs typeface="Times New Roman" panose="02020603050405020304" pitchFamily="18" charset="0"/>
            </a:endParaRPr>
          </a:p>
          <a:p>
            <a:pPr marL="281305" indent="-281305" eaLnBrk="1" hangingPunct="1">
              <a:buFontTx/>
              <a:buNone/>
            </a:pPr>
            <a:r>
              <a:rPr lang="en-US" altLang="en-US" sz="2800" b="1" dirty="0" smtClean="0"/>
              <a:t>Lempel-Ziv</a:t>
            </a:r>
            <a:r>
              <a:rPr lang="en-US" altLang="en-US" sz="2800" b="1" dirty="0" smtClean="0">
                <a:cs typeface="Times New Roman" panose="02020603050405020304" pitchFamily="18" charset="0"/>
              </a:rPr>
              <a:t> Output:</a:t>
            </a:r>
            <a:r>
              <a:rPr lang="en-US" altLang="en-US" dirty="0" smtClean="0"/>
              <a:t> </a:t>
            </a:r>
            <a:r>
              <a:rPr lang="en-US" altLang="en-US" sz="2400" dirty="0" smtClean="0"/>
              <a:t>there are three options in assigning a code to each symbol in the list</a:t>
            </a:r>
            <a:endParaRPr lang="en-US" altLang="en-US" dirty="0" smtClean="0"/>
          </a:p>
          <a:p>
            <a:pPr marL="281305" indent="-281305" eaLnBrk="1" hangingPunct="1"/>
            <a:r>
              <a:rPr lang="en-US" altLang="en-US" sz="2400" dirty="0" smtClean="0"/>
              <a:t>If one-symbol pattern is not in dictionary, assign (0, symbol)</a:t>
            </a:r>
            <a:endParaRPr lang="en-US" altLang="en-US" sz="2400" dirty="0" smtClean="0"/>
          </a:p>
          <a:p>
            <a:pPr marL="281305" indent="-281305" eaLnBrk="1" hangingPunct="1"/>
            <a:r>
              <a:rPr lang="en-US" altLang="en-US" sz="2400" dirty="0" smtClean="0"/>
              <a:t>If multi-symbol pattern is not in dictionary, assign (</a:t>
            </a:r>
            <a:r>
              <a:rPr lang="en-US" altLang="en-US" sz="2400" dirty="0" err="1" smtClean="0"/>
              <a:t>dictionaryPrefixIndex</a:t>
            </a:r>
            <a:r>
              <a:rPr lang="en-US" altLang="en-US" sz="2400" dirty="0" smtClean="0"/>
              <a:t>, </a:t>
            </a:r>
            <a:r>
              <a:rPr lang="en-US" altLang="en-US" sz="2400" dirty="0" err="1" smtClean="0"/>
              <a:t>lastPatternSymbol</a:t>
            </a:r>
            <a:r>
              <a:rPr lang="en-US" altLang="en-US" sz="2400" dirty="0" smtClean="0"/>
              <a:t>)</a:t>
            </a:r>
            <a:endParaRPr lang="en-US" altLang="en-US" sz="2400" dirty="0" smtClean="0"/>
          </a:p>
          <a:p>
            <a:pPr marL="281305" indent="-281305" eaLnBrk="1" hangingPunct="1"/>
            <a:r>
              <a:rPr lang="en-US" altLang="en-US" sz="2400" dirty="0" smtClean="0"/>
              <a:t>If the last input symbol or the last pattern is in the dictionary, assign (</a:t>
            </a:r>
            <a:r>
              <a:rPr lang="en-US" altLang="en-US" sz="2400" dirty="0" err="1" smtClean="0"/>
              <a:t>dictionaryPrefixIndex</a:t>
            </a:r>
            <a:r>
              <a:rPr lang="en-US" altLang="en-US" sz="2400" dirty="0" smtClean="0"/>
              <a:t>, )</a:t>
            </a:r>
            <a:endParaRPr lang="en-US" altLang="en-US" sz="2400" dirty="0" smtClean="0"/>
          </a:p>
        </p:txBody>
      </p:sp>
      <p:sp>
        <p:nvSpPr>
          <p:cNvPr id="99332"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0566029-B872-43BC-AA9A-8C8D7E92B2A3}"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166687" y="259555"/>
            <a:ext cx="8229600" cy="563563"/>
          </a:xfrm>
        </p:spPr>
        <p:txBody>
          <a:bodyPr/>
          <a:lstStyle/>
          <a:p>
            <a:pPr eaLnBrk="1" hangingPunct="1"/>
            <a:r>
              <a:rPr lang="en-US" altLang="en-US" sz="3600" b="1" dirty="0" smtClean="0"/>
              <a:t> Example: LZ compression</a:t>
            </a:r>
            <a:endParaRPr lang="en-US" altLang="en-US" sz="3600" b="1" dirty="0" smtClean="0"/>
          </a:p>
        </p:txBody>
      </p:sp>
      <p:sp>
        <p:nvSpPr>
          <p:cNvPr id="100355" name="Rectangle 3"/>
          <p:cNvSpPr>
            <a:spLocks noGrp="1" noChangeArrowheads="1"/>
          </p:cNvSpPr>
          <p:nvPr>
            <p:ph type="body" sz="half" idx="1"/>
          </p:nvPr>
        </p:nvSpPr>
        <p:spPr>
          <a:xfrm>
            <a:off x="104775" y="715963"/>
            <a:ext cx="8353425" cy="5514974"/>
          </a:xfrm>
        </p:spPr>
        <p:txBody>
          <a:bodyPr/>
          <a:lstStyle/>
          <a:p>
            <a:pPr marL="231775" indent="-231775" eaLnBrk="1" hangingPunct="1"/>
            <a:r>
              <a:rPr lang="en-US" altLang="en-US" sz="2800" b="1" dirty="0" smtClean="0"/>
              <a:t>Example</a:t>
            </a:r>
            <a:r>
              <a:rPr lang="en-US" altLang="en-US" sz="2800" dirty="0" smtClean="0"/>
              <a:t>: Given a word, </a:t>
            </a:r>
            <a:r>
              <a:rPr lang="en-US" altLang="en-US" sz="2400" dirty="0" err="1" smtClean="0"/>
              <a:t>aaababbbaaabaaaaaaabaabb</a:t>
            </a:r>
            <a:r>
              <a:rPr lang="en-US" altLang="en-US" sz="2800" dirty="0" smtClean="0"/>
              <a:t> containing only two letters, a and b, compress it using LZ technique.  </a:t>
            </a:r>
            <a:endParaRPr lang="en-US" altLang="en-US" sz="2800" dirty="0" smtClean="0"/>
          </a:p>
          <a:p>
            <a:pPr marL="231775" indent="-231775" eaLnBrk="1" hangingPunct="1">
              <a:buFontTx/>
              <a:buNone/>
            </a:pPr>
            <a:r>
              <a:rPr lang="en-US" altLang="en-US" sz="2800" b="1" dirty="0" smtClean="0"/>
              <a:t>Steps in Compression</a:t>
            </a:r>
            <a:endParaRPr lang="en-US" altLang="en-US" sz="2800" b="1" dirty="0" smtClean="0"/>
          </a:p>
          <a:p>
            <a:pPr marL="231775" indent="-231775" eaLnBrk="1" hangingPunct="1"/>
            <a:r>
              <a:rPr lang="en-US" altLang="en-US" sz="2800" b="1" dirty="0" smtClean="0"/>
              <a:t>First, </a:t>
            </a:r>
            <a:r>
              <a:rPr lang="en-US" altLang="en-US" sz="2800" dirty="0" smtClean="0"/>
              <a:t>split the given word into pieces of symbols</a:t>
            </a:r>
            <a:endParaRPr lang="en-US" altLang="en-US" sz="2800" dirty="0" smtClean="0"/>
          </a:p>
          <a:p>
            <a:pPr marL="567055" lvl="1" indent="-220980" eaLnBrk="1" hangingPunct="1"/>
            <a:r>
              <a:rPr lang="en-US" altLang="en-US" sz="2400" dirty="0" smtClean="0"/>
              <a:t>In the example, the first piece of our sample text is </a:t>
            </a:r>
            <a:r>
              <a:rPr lang="en-US" altLang="en-US" sz="2400" b="1" dirty="0" smtClean="0"/>
              <a:t>a</a:t>
            </a:r>
            <a:r>
              <a:rPr lang="en-US" altLang="en-US" sz="2400" dirty="0" smtClean="0"/>
              <a:t>. The second piece must then be </a:t>
            </a:r>
            <a:r>
              <a:rPr lang="en-US" altLang="en-US" sz="2400" b="1" dirty="0" smtClean="0"/>
              <a:t>aa</a:t>
            </a:r>
            <a:r>
              <a:rPr lang="en-US" altLang="en-US" sz="2400" dirty="0" smtClean="0"/>
              <a:t>. If we go on like this, we obtain the breakdown of data as illustrated below: </a:t>
            </a:r>
            <a:endParaRPr lang="en-US" altLang="en-US" sz="2400" dirty="0" smtClean="0"/>
          </a:p>
          <a:p>
            <a:pPr marL="567055" lvl="1" indent="-220980" eaLnBrk="1" hangingPunct="1"/>
            <a:r>
              <a:rPr lang="en-US" altLang="en-US" sz="2400" dirty="0" smtClean="0"/>
              <a:t>Note that, the shortest piece of data is the string of characters that we have not seen so far.  </a:t>
            </a:r>
            <a:endParaRPr lang="en-US" altLang="en-US" sz="2400" dirty="0" smtClean="0"/>
          </a:p>
        </p:txBody>
      </p:sp>
      <p:graphicFrame>
        <p:nvGraphicFramePr>
          <p:cNvPr id="100356" name="Object 4" descr="stream2"/>
          <p:cNvGraphicFramePr>
            <a:graphicFrameLocks noGrp="1" noChangeAspect="1"/>
          </p:cNvGraphicFramePr>
          <p:nvPr>
            <p:ph sz="quarter" idx="3"/>
          </p:nvPr>
        </p:nvGraphicFramePr>
        <p:xfrm>
          <a:off x="3657600" y="4970463"/>
          <a:ext cx="5257800" cy="1808162"/>
        </p:xfrm>
        <a:graphic>
          <a:graphicData uri="http://schemas.openxmlformats.org/presentationml/2006/ole">
            <mc:AlternateContent xmlns:mc="http://schemas.openxmlformats.org/markup-compatibility/2006">
              <mc:Choice xmlns:v="urn:schemas-microsoft-com:vml" Requires="v">
                <p:oleObj spid="_x0000_s100403" name="Bitmap Image" r:id="rId1" imgW="3000375" imgH="1047750" progId="Paint.Picture">
                  <p:embed/>
                </p:oleObj>
              </mc:Choice>
              <mc:Fallback>
                <p:oleObj name="Bitmap Image" r:id="rId1" imgW="3000375" imgH="1047750" progId="Paint.Picture">
                  <p:embed/>
                  <p:pic>
                    <p:nvPicPr>
                      <p:cNvPr id="0" name="Object 4" descr="stream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4970463"/>
                        <a:ext cx="5257800" cy="1808162"/>
                      </a:xfrm>
                      <a:prstGeom prst="rect">
                        <a:avLst/>
                      </a:prstGeom>
                      <a:noFill/>
                      <a:ln>
                        <a:noFill/>
                      </a:ln>
                      <a:effectLst/>
                    </p:spPr>
                  </p:pic>
                </p:oleObj>
              </mc:Fallback>
            </mc:AlternateContent>
          </a:graphicData>
        </a:graphic>
      </p:graphicFrame>
      <p:sp>
        <p:nvSpPr>
          <p:cNvPr id="100357" name="Text Box 5"/>
          <p:cNvSpPr txBox="1">
            <a:spLocks noChangeArrowheads="1"/>
          </p:cNvSpPr>
          <p:nvPr/>
        </p:nvSpPr>
        <p:spPr bwMode="auto">
          <a:xfrm>
            <a:off x="5562600" y="6248400"/>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000" dirty="0"/>
              <a:t>seen</a:t>
            </a:r>
            <a:endParaRPr lang="en-US" altLang="en-US" sz="2000" dirty="0"/>
          </a:p>
        </p:txBody>
      </p:sp>
      <p:sp>
        <p:nvSpPr>
          <p:cNvPr id="100358" name="Text Box 6"/>
          <p:cNvSpPr txBox="1">
            <a:spLocks noChangeArrowheads="1"/>
          </p:cNvSpPr>
          <p:nvPr/>
        </p:nvSpPr>
        <p:spPr bwMode="auto">
          <a:xfrm>
            <a:off x="6858000" y="6248400"/>
            <a:ext cx="1143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000" dirty="0"/>
              <a:t>unseen</a:t>
            </a:r>
            <a:endParaRPr lang="en-US" altLang="en-US" sz="2000" dirty="0"/>
          </a:p>
        </p:txBody>
      </p:sp>
      <p:sp>
        <p:nvSpPr>
          <p:cNvPr id="100359"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97A6D86-1862-44A9-A90C-C6E51D8D3A87}"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457200" y="461010"/>
            <a:ext cx="8229600" cy="381000"/>
          </a:xfrm>
        </p:spPr>
        <p:txBody>
          <a:bodyPr/>
          <a:lstStyle/>
          <a:p>
            <a:pPr eaLnBrk="1" hangingPunct="1"/>
            <a:r>
              <a:rPr lang="en-US" altLang="en-US" sz="4000" b="1" dirty="0" smtClean="0"/>
              <a:t>LZ Compression</a:t>
            </a:r>
            <a:endParaRPr lang="en-US" altLang="en-US" sz="4000" b="1" dirty="0" smtClean="0"/>
          </a:p>
        </p:txBody>
      </p:sp>
      <p:sp>
        <p:nvSpPr>
          <p:cNvPr id="18435" name="Rectangle 3"/>
          <p:cNvSpPr>
            <a:spLocks noGrp="1" noChangeArrowheads="1"/>
          </p:cNvSpPr>
          <p:nvPr>
            <p:ph type="body" sz="half" idx="1"/>
          </p:nvPr>
        </p:nvSpPr>
        <p:spPr>
          <a:xfrm>
            <a:off x="123825" y="990600"/>
            <a:ext cx="8896350" cy="5848350"/>
          </a:xfrm>
        </p:spPr>
        <p:txBody>
          <a:bodyPr/>
          <a:lstStyle/>
          <a:p>
            <a:pPr marL="116205" indent="-116205" eaLnBrk="1" hangingPunct="1">
              <a:lnSpc>
                <a:spcPct val="90000"/>
              </a:lnSpc>
            </a:pPr>
            <a:r>
              <a:rPr lang="en-US" altLang="en-US" sz="2800" b="1" dirty="0" smtClean="0"/>
              <a:t>Second</a:t>
            </a:r>
            <a:r>
              <a:rPr lang="en-US" altLang="en-US" sz="2800" dirty="0" smtClean="0"/>
              <a:t>, index the pieces of text obtained in the breaking-down process from 1 to n.</a:t>
            </a:r>
            <a:endParaRPr lang="en-US" altLang="en-US" sz="2800" dirty="0" smtClean="0"/>
          </a:p>
          <a:p>
            <a:pPr marL="347980" lvl="1" indent="-117475" eaLnBrk="1" hangingPunct="1">
              <a:lnSpc>
                <a:spcPct val="90000"/>
              </a:lnSpc>
            </a:pPr>
            <a:r>
              <a:rPr lang="en-US" altLang="en-US" sz="2400" dirty="0" smtClean="0"/>
              <a:t> The empty string (start of text) has index 0, </a:t>
            </a:r>
            <a:r>
              <a:rPr lang="en-US" altLang="en-US" sz="2400" b="1" dirty="0" smtClean="0"/>
              <a:t>a</a:t>
            </a:r>
            <a:r>
              <a:rPr lang="en-US" altLang="en-US" sz="2400" dirty="0" smtClean="0"/>
              <a:t> has index 1, ... </a:t>
            </a:r>
            <a:endParaRPr lang="en-US" altLang="en-US" sz="2400" dirty="0" smtClean="0"/>
          </a:p>
          <a:p>
            <a:pPr lvl="4" eaLnBrk="1" hangingPunct="1">
              <a:lnSpc>
                <a:spcPct val="90000"/>
              </a:lnSpc>
            </a:pPr>
            <a:endParaRPr lang="en-US" altLang="en-US" sz="700" dirty="0" smtClean="0"/>
          </a:p>
          <a:p>
            <a:pPr marL="116205" indent="-116205" eaLnBrk="1" hangingPunct="1">
              <a:lnSpc>
                <a:spcPct val="90000"/>
              </a:lnSpc>
            </a:pPr>
            <a:r>
              <a:rPr lang="en-US" altLang="en-US" sz="2800" b="1" dirty="0" smtClean="0"/>
              <a:t>Third</a:t>
            </a:r>
            <a:r>
              <a:rPr lang="en-US" altLang="en-US" sz="2800" dirty="0" smtClean="0"/>
              <a:t>, number the pieces of data using the above indices. </a:t>
            </a:r>
            <a:endParaRPr lang="en-US" altLang="en-US" sz="2800" dirty="0" smtClean="0"/>
          </a:p>
          <a:p>
            <a:pPr marL="347980" lvl="1" indent="-117475" eaLnBrk="1" hangingPunct="1">
              <a:lnSpc>
                <a:spcPct val="90000"/>
              </a:lnSpc>
            </a:pPr>
            <a:r>
              <a:rPr lang="en-US" altLang="en-US" sz="2400" dirty="0" smtClean="0"/>
              <a:t>Thus </a:t>
            </a:r>
            <a:r>
              <a:rPr lang="en-US" altLang="en-US" sz="2400" b="1" dirty="0" smtClean="0"/>
              <a:t>a</a:t>
            </a:r>
            <a:r>
              <a:rPr lang="en-US" altLang="en-US" sz="2400" dirty="0" smtClean="0"/>
              <a:t>, with the initial string, is numbered </a:t>
            </a:r>
            <a:r>
              <a:rPr lang="en-US" altLang="en-US" sz="2400" b="1" dirty="0" err="1" smtClean="0"/>
              <a:t>Oa</a:t>
            </a:r>
            <a:r>
              <a:rPr lang="en-US" altLang="en-US" sz="2400" dirty="0" smtClean="0"/>
              <a:t>. String 2, </a:t>
            </a:r>
            <a:r>
              <a:rPr lang="en-US" altLang="en-US" sz="2400" b="1" dirty="0" smtClean="0"/>
              <a:t>aa</a:t>
            </a:r>
            <a:r>
              <a:rPr lang="en-US" altLang="en-US" sz="2400" dirty="0" smtClean="0"/>
              <a:t>, is numbered </a:t>
            </a:r>
            <a:r>
              <a:rPr lang="en-US" altLang="en-US" sz="2400" b="1" dirty="0" smtClean="0"/>
              <a:t>1a</a:t>
            </a:r>
            <a:r>
              <a:rPr lang="en-US" altLang="en-US" sz="2400" dirty="0" smtClean="0"/>
              <a:t>, because it contains </a:t>
            </a:r>
            <a:r>
              <a:rPr lang="en-US" altLang="en-US" sz="2400" b="1" dirty="0" smtClean="0"/>
              <a:t>a</a:t>
            </a:r>
            <a:r>
              <a:rPr lang="en-US" altLang="en-US" sz="2400" dirty="0" smtClean="0"/>
              <a:t>, whose index is 1, and the new character </a:t>
            </a:r>
            <a:r>
              <a:rPr lang="en-US" altLang="en-US" sz="2400" b="1" dirty="0" smtClean="0"/>
              <a:t>a</a:t>
            </a:r>
            <a:r>
              <a:rPr lang="en-US" altLang="en-US" sz="2400" dirty="0" smtClean="0"/>
              <a:t>. Proceed numbering all the pieces in terms of those preceding them.  </a:t>
            </a:r>
            <a:endParaRPr lang="en-US" altLang="en-US" sz="2400" dirty="0" smtClean="0"/>
          </a:p>
          <a:p>
            <a:pPr marL="116205" indent="-116205" eaLnBrk="1" hangingPunct="1">
              <a:lnSpc>
                <a:spcPct val="90000"/>
              </a:lnSpc>
              <a:buFontTx/>
              <a:buNone/>
            </a:pPr>
            <a:br>
              <a:rPr lang="en-US" altLang="en-US" sz="2800" dirty="0" smtClean="0"/>
            </a:br>
            <a:endParaRPr lang="en-US" altLang="en-US" sz="2800" dirty="0" smtClean="0"/>
          </a:p>
          <a:p>
            <a:pPr marL="116205" indent="-116205" eaLnBrk="1" hangingPunct="1">
              <a:lnSpc>
                <a:spcPct val="90000"/>
              </a:lnSpc>
            </a:pPr>
            <a:endParaRPr lang="en-US" altLang="en-US" sz="2800" dirty="0" smtClean="0"/>
          </a:p>
          <a:p>
            <a:pPr marL="116205" indent="-116205" eaLnBrk="1" hangingPunct="1">
              <a:lnSpc>
                <a:spcPct val="90000"/>
              </a:lnSpc>
            </a:pPr>
            <a:r>
              <a:rPr lang="en-US" altLang="en-US" sz="2800" dirty="0" smtClean="0"/>
              <a:t>Is replacing characters by integers compress the given text ?</a:t>
            </a:r>
            <a:endParaRPr lang="en-US" altLang="en-US" sz="2800" dirty="0" smtClean="0"/>
          </a:p>
        </p:txBody>
      </p:sp>
      <p:graphicFrame>
        <p:nvGraphicFramePr>
          <p:cNvPr id="101380" name="Object 4"/>
          <p:cNvGraphicFramePr>
            <a:graphicFrameLocks noGrp="1" noChangeAspect="1"/>
          </p:cNvGraphicFramePr>
          <p:nvPr>
            <p:ph sz="quarter" idx="3"/>
          </p:nvPr>
        </p:nvGraphicFramePr>
        <p:xfrm>
          <a:off x="685800" y="4191000"/>
          <a:ext cx="8001000" cy="1371600"/>
        </p:xfrm>
        <a:graphic>
          <a:graphicData uri="http://schemas.openxmlformats.org/presentationml/2006/ole">
            <mc:AlternateContent xmlns:mc="http://schemas.openxmlformats.org/markup-compatibility/2006">
              <mc:Choice xmlns:v="urn:schemas-microsoft-com:vml" Requires="v">
                <p:oleObj spid="_x0000_s101425" name="Bitmap Image" r:id="rId1" imgW="5591175" imgH="1000125" progId="Paint.Picture">
                  <p:embed/>
                </p:oleObj>
              </mc:Choice>
              <mc:Fallback>
                <p:oleObj name="Bitmap Image" r:id="rId1" imgW="5591175" imgH="1000125" progId="Paint.Picture">
                  <p:embed/>
                  <p:pic>
                    <p:nvPicPr>
                      <p:cNvPr id="0" name="Object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4191000"/>
                        <a:ext cx="80010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1381"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F6A88A9-CDA9-4FF3-ABC9-1AC49BACC2FC}" type="slidenum">
              <a:rPr lang="en-US" altLang="en-US" sz="1400" smtClean="0"/>
            </a:fld>
            <a:endParaRPr lang="en-US" altLang="en-US" sz="140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35">
                                            <p:txEl>
                                              <p:pRg st="7" end="7"/>
                                            </p:txEl>
                                          </p:spTgt>
                                        </p:tgtEl>
                                        <p:attrNameLst>
                                          <p:attrName>style.visibility</p:attrName>
                                        </p:attrNameLst>
                                      </p:cBhvr>
                                      <p:to>
                                        <p:strVal val="visible"/>
                                      </p:to>
                                    </p:set>
                                    <p:anim calcmode="lin" valueType="num">
                                      <p:cBhvr additive="base">
                                        <p:cTn id="7" dur="500" fill="hold"/>
                                        <p:tgtEl>
                                          <p:spTgt spid="18435">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43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914400" y="228600"/>
            <a:ext cx="7010400" cy="600075"/>
          </a:xfrm>
        </p:spPr>
        <p:txBody>
          <a:bodyPr/>
          <a:lstStyle/>
          <a:p>
            <a:pPr eaLnBrk="1" hangingPunct="1"/>
            <a:r>
              <a:rPr lang="en-US" altLang="en-US" sz="3600" b="1" dirty="0" smtClean="0"/>
              <a:t>LZ Compression</a:t>
            </a:r>
            <a:endParaRPr lang="en-US" altLang="en-US" sz="3600" b="1" dirty="0" smtClean="0"/>
          </a:p>
        </p:txBody>
      </p:sp>
      <p:sp>
        <p:nvSpPr>
          <p:cNvPr id="19459" name="Rectangle 3"/>
          <p:cNvSpPr>
            <a:spLocks noGrp="1" noChangeArrowheads="1"/>
          </p:cNvSpPr>
          <p:nvPr>
            <p:ph type="body" sz="half" idx="1"/>
          </p:nvPr>
        </p:nvSpPr>
        <p:spPr>
          <a:xfrm>
            <a:off x="152400" y="624838"/>
            <a:ext cx="8839200" cy="6080762"/>
          </a:xfrm>
        </p:spPr>
        <p:txBody>
          <a:bodyPr/>
          <a:lstStyle/>
          <a:p>
            <a:pPr marL="116205" indent="-116205" eaLnBrk="1" hangingPunct="1"/>
            <a:r>
              <a:rPr lang="en-US" altLang="en-US" sz="2400" dirty="0" smtClean="0"/>
              <a:t>Now, compute how many bits needed to represent this coded information. </a:t>
            </a:r>
            <a:endParaRPr lang="en-US" altLang="en-US" sz="2400" dirty="0" smtClean="0"/>
          </a:p>
          <a:p>
            <a:pPr marL="347980" lvl="1" indent="-117475" eaLnBrk="1" hangingPunct="1"/>
            <a:r>
              <a:rPr lang="en-US" altLang="en-US" sz="2000" dirty="0" smtClean="0"/>
              <a:t>each piece of text is composed of an integer and an alphabet. </a:t>
            </a:r>
            <a:endParaRPr lang="en-US" altLang="en-US" sz="2000" dirty="0" smtClean="0"/>
          </a:p>
          <a:p>
            <a:pPr marL="116205" indent="-116205" eaLnBrk="1" hangingPunct="1"/>
            <a:r>
              <a:rPr lang="en-US" altLang="en-US" sz="2400" dirty="0" smtClean="0"/>
              <a:t>The number of bits needed to represent each integer with index </a:t>
            </a:r>
            <a:r>
              <a:rPr lang="en-US" altLang="en-US" sz="2400" dirty="0" err="1" smtClean="0"/>
              <a:t>i</a:t>
            </a:r>
            <a:r>
              <a:rPr lang="en-US" altLang="en-US" sz="2400" dirty="0" smtClean="0"/>
              <a:t> is at most equal to the number of bits used to represent the (</a:t>
            </a:r>
            <a:r>
              <a:rPr lang="en-US" altLang="en-US" sz="2400" dirty="0" err="1" smtClean="0"/>
              <a:t>i</a:t>
            </a:r>
            <a:r>
              <a:rPr lang="en-US" altLang="en-US" sz="2400" dirty="0" smtClean="0"/>
              <a:t> -1)</a:t>
            </a:r>
            <a:r>
              <a:rPr lang="en-US" altLang="en-US" sz="2400" baseline="30000" dirty="0" err="1" smtClean="0"/>
              <a:t>th</a:t>
            </a:r>
            <a:r>
              <a:rPr lang="en-US" altLang="en-US" sz="2400" dirty="0" smtClean="0"/>
              <a:t> index. For example, </a:t>
            </a:r>
            <a:endParaRPr lang="en-US" altLang="en-US" sz="2400" dirty="0" smtClean="0"/>
          </a:p>
          <a:p>
            <a:pPr marL="347980" lvl="1" indent="-117475" eaLnBrk="1" hangingPunct="1"/>
            <a:r>
              <a:rPr lang="en-US" altLang="en-US" sz="2000" dirty="0" smtClean="0"/>
              <a:t>the number of bits needed to represent 6 in piece 8 is equal to 3, because it takes three bits to express 7 (the (n-1)</a:t>
            </a:r>
            <a:r>
              <a:rPr lang="en-US" altLang="en-US" sz="2000" dirty="0" err="1" smtClean="0"/>
              <a:t>th</a:t>
            </a:r>
            <a:r>
              <a:rPr lang="en-US" altLang="en-US" sz="2000" dirty="0" smtClean="0"/>
              <a:t> index) in binary. </a:t>
            </a:r>
            <a:endParaRPr lang="en-US" altLang="en-US" sz="2000" dirty="0" smtClean="0"/>
          </a:p>
          <a:p>
            <a:pPr marL="116205" indent="-116205" eaLnBrk="1" hangingPunct="1"/>
            <a:endParaRPr lang="en-US" altLang="en-US" sz="2400" dirty="0" smtClean="0"/>
          </a:p>
          <a:p>
            <a:pPr marL="116205" indent="-116205" eaLnBrk="1" hangingPunct="1"/>
            <a:endParaRPr lang="en-US" altLang="en-US" sz="2400" dirty="0" smtClean="0"/>
          </a:p>
          <a:p>
            <a:pPr marL="116205" indent="-116205" eaLnBrk="1" hangingPunct="1"/>
            <a:endParaRPr lang="en-US" altLang="en-US" sz="1400" dirty="0" smtClean="0"/>
          </a:p>
          <a:p>
            <a:pPr marL="116205" indent="-116205" eaLnBrk="1" hangingPunct="1"/>
            <a:r>
              <a:rPr lang="en-US" altLang="en-US" sz="2400" dirty="0" smtClean="0"/>
              <a:t>One of the advantages of Lempel-Ziv compression is that in a long string of text, the number of bits needed to transmit the coded information is peanuts compared to the actual length of the text. </a:t>
            </a:r>
            <a:endParaRPr lang="en-US" altLang="en-US" sz="2400" dirty="0" smtClean="0"/>
          </a:p>
          <a:p>
            <a:pPr marL="347980" lvl="1" indent="-117475" eaLnBrk="1" hangingPunct="1"/>
            <a:r>
              <a:rPr lang="en-US" altLang="en-US" sz="2000" dirty="0" smtClean="0"/>
              <a:t>E.g. To transmit the actual text </a:t>
            </a:r>
            <a:r>
              <a:rPr lang="en-US" altLang="en-US" sz="2000" b="1" dirty="0" err="1" smtClean="0"/>
              <a:t>aab</a:t>
            </a:r>
            <a:r>
              <a:rPr lang="en-US" altLang="en-US" sz="2000" b="1" dirty="0" smtClean="0"/>
              <a:t>, </a:t>
            </a:r>
            <a:r>
              <a:rPr lang="en-US" altLang="en-US" sz="2000" dirty="0" smtClean="0"/>
              <a:t>24 bits (8 + 8 + 8) needed, where as for the code </a:t>
            </a:r>
            <a:r>
              <a:rPr lang="en-US" altLang="en-US" sz="2000" b="1" dirty="0" smtClean="0"/>
              <a:t>2b,</a:t>
            </a:r>
            <a:r>
              <a:rPr lang="en-US" altLang="en-US" sz="2000" dirty="0" smtClean="0"/>
              <a:t> 12 bits needed.</a:t>
            </a:r>
            <a:endParaRPr lang="en-US" altLang="en-US" sz="2000" dirty="0" smtClean="0"/>
          </a:p>
        </p:txBody>
      </p:sp>
      <p:graphicFrame>
        <p:nvGraphicFramePr>
          <p:cNvPr id="102404" name="Object 4" descr="stream5"/>
          <p:cNvGraphicFramePr>
            <a:graphicFrameLocks noGrp="1" noChangeAspect="1"/>
          </p:cNvGraphicFramePr>
          <p:nvPr>
            <p:ph sz="quarter" idx="2"/>
          </p:nvPr>
        </p:nvGraphicFramePr>
        <p:xfrm>
          <a:off x="1905000" y="3665219"/>
          <a:ext cx="6705600" cy="1271588"/>
        </p:xfrm>
        <a:graphic>
          <a:graphicData uri="http://schemas.openxmlformats.org/presentationml/2006/ole">
            <mc:AlternateContent xmlns:mc="http://schemas.openxmlformats.org/markup-compatibility/2006">
              <mc:Choice xmlns:v="urn:schemas-microsoft-com:vml" Requires="v">
                <p:oleObj spid="_x0000_s102449" name="Bitmap Image" r:id="rId1" imgW="2828925" imgH="752475" progId="Paint.Picture">
                  <p:embed/>
                </p:oleObj>
              </mc:Choice>
              <mc:Fallback>
                <p:oleObj name="Bitmap Image" r:id="rId1" imgW="2828925" imgH="752475" progId="Paint.Picture">
                  <p:embed/>
                  <p:pic>
                    <p:nvPicPr>
                      <p:cNvPr id="0" name="Object 4" descr="stream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665219"/>
                        <a:ext cx="6705600" cy="1271588"/>
                      </a:xfrm>
                      <a:prstGeom prst="rect">
                        <a:avLst/>
                      </a:prstGeom>
                      <a:noFill/>
                      <a:ln>
                        <a:noFill/>
                      </a:ln>
                      <a:effectLst/>
                    </p:spPr>
                  </p:pic>
                </p:oleObj>
              </mc:Fallback>
            </mc:AlternateContent>
          </a:graphicData>
        </a:graphic>
      </p:graphicFrame>
      <p:sp>
        <p:nvSpPr>
          <p:cNvPr id="102405"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53E427D6-AFEE-4313-8AF7-E1D4A22A5547}" type="slidenum">
              <a:rPr lang="en-US" altLang="en-US" sz="1400" smtClean="0"/>
            </a:fld>
            <a:endParaRPr lang="en-US" altLang="en-US" sz="140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9459">
                                            <p:txEl>
                                              <p:pRg st="7" end="7"/>
                                            </p:txEl>
                                          </p:spTgt>
                                        </p:tgtEl>
                                        <p:attrNameLst>
                                          <p:attrName>style.visibility</p:attrName>
                                        </p:attrNameLst>
                                      </p:cBhvr>
                                      <p:to>
                                        <p:strVal val="visible"/>
                                      </p:to>
                                    </p:set>
                                    <p:animEffect transition="in" filter="box(in)">
                                      <p:cBhvr>
                                        <p:cTn id="7" dur="500"/>
                                        <p:tgtEl>
                                          <p:spTgt spid="19459">
                                            <p:txEl>
                                              <p:pRg st="7" end="7"/>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19459">
                                            <p:txEl>
                                              <p:pRg st="8" end="8"/>
                                            </p:txEl>
                                          </p:spTgt>
                                        </p:tgtEl>
                                        <p:attrNameLst>
                                          <p:attrName>style.visibility</p:attrName>
                                        </p:attrNameLst>
                                      </p:cBhvr>
                                      <p:to>
                                        <p:strVal val="visible"/>
                                      </p:to>
                                    </p:set>
                                    <p:animEffect transition="in" filter="box(in)">
                                      <p:cBhvr>
                                        <p:cTn id="10" dur="500"/>
                                        <p:tgtEl>
                                          <p:spTgt spid="1945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457200" y="128588"/>
            <a:ext cx="8229600" cy="404812"/>
          </a:xfrm>
        </p:spPr>
        <p:txBody>
          <a:bodyPr/>
          <a:lstStyle/>
          <a:p>
            <a:pPr eaLnBrk="1" hangingPunct="1"/>
            <a:r>
              <a:rPr lang="en-US" altLang="en-US" sz="3600" smtClean="0">
                <a:solidFill>
                  <a:schemeClr val="tx1"/>
                </a:solidFill>
              </a:rPr>
              <a:t> </a:t>
            </a:r>
            <a:r>
              <a:rPr lang="en-US" altLang="en-US" sz="3600" b="1" smtClean="0">
                <a:solidFill>
                  <a:schemeClr val="tx1"/>
                </a:solidFill>
                <a:cs typeface="Times New Roman" panose="02020603050405020304" pitchFamily="18" charset="0"/>
              </a:rPr>
              <a:t>LZ Compression Algorithm </a:t>
            </a:r>
            <a:endParaRPr lang="en-US" altLang="en-US" sz="3600" b="1" smtClean="0">
              <a:solidFill>
                <a:schemeClr val="tx1"/>
              </a:solidFill>
              <a:cs typeface="Times New Roman" panose="02020603050405020304" pitchFamily="18" charset="0"/>
            </a:endParaRPr>
          </a:p>
        </p:txBody>
      </p:sp>
      <p:sp>
        <p:nvSpPr>
          <p:cNvPr id="103427" name="Rectangle 3"/>
          <p:cNvSpPr>
            <a:spLocks noGrp="1" noChangeArrowheads="1"/>
          </p:cNvSpPr>
          <p:nvPr>
            <p:ph type="body" idx="1"/>
          </p:nvPr>
        </p:nvSpPr>
        <p:spPr>
          <a:xfrm>
            <a:off x="304800" y="609600"/>
            <a:ext cx="8443913" cy="5856288"/>
          </a:xfrm>
        </p:spPr>
        <p:txBody>
          <a:bodyPr/>
          <a:lstStyle/>
          <a:p>
            <a:pPr eaLnBrk="1" hangingPunct="1">
              <a:buFontTx/>
              <a:buNone/>
            </a:pPr>
            <a:r>
              <a:rPr lang="en-US" altLang="en-US" sz="1600" dirty="0" smtClean="0"/>
              <a:t>Dictionary </a:t>
            </a:r>
            <a:r>
              <a:rPr lang="en-US" altLang="en-US" sz="1600" dirty="0" smtClean="0">
                <a:sym typeface="Symbol" panose="05050102010706020507" pitchFamily="18" charset="2"/>
              </a:rPr>
              <a:t></a:t>
            </a:r>
            <a:r>
              <a:rPr lang="en-US" altLang="en-US" sz="1600" dirty="0" smtClean="0"/>
              <a:t> empty ; Prefix </a:t>
            </a:r>
            <a:r>
              <a:rPr lang="en-US" altLang="en-US" sz="1600" dirty="0" smtClean="0">
                <a:sym typeface="Symbol" panose="05050102010706020507" pitchFamily="18" charset="2"/>
              </a:rPr>
              <a:t></a:t>
            </a:r>
            <a:r>
              <a:rPr lang="en-US" altLang="en-US" sz="1600" dirty="0" smtClean="0"/>
              <a:t> empty ; </a:t>
            </a:r>
            <a:r>
              <a:rPr lang="en-US" altLang="en-US" sz="1600" dirty="0" err="1" smtClean="0"/>
              <a:t>DictionaryIndex</a:t>
            </a:r>
            <a:r>
              <a:rPr lang="en-US" altLang="en-US" sz="1600" dirty="0" smtClean="0"/>
              <a:t>  </a:t>
            </a:r>
            <a:r>
              <a:rPr lang="en-US" altLang="en-US" sz="1600" dirty="0" smtClean="0">
                <a:sym typeface="Symbol" panose="05050102010706020507" pitchFamily="18" charset="2"/>
              </a:rPr>
              <a:t></a:t>
            </a:r>
            <a:r>
              <a:rPr lang="en-US" altLang="en-US" sz="1600" dirty="0" smtClean="0"/>
              <a:t> 1;</a:t>
            </a:r>
            <a:endParaRPr lang="en-US" altLang="en-US" sz="1600" dirty="0" smtClean="0"/>
          </a:p>
          <a:p>
            <a:pPr eaLnBrk="1" hangingPunct="1">
              <a:buFontTx/>
              <a:buNone/>
            </a:pPr>
            <a:r>
              <a:rPr lang="en-US" altLang="en-US" sz="1600" dirty="0" smtClean="0"/>
              <a:t>while(</a:t>
            </a:r>
            <a:r>
              <a:rPr lang="en-US" altLang="en-US" sz="1600" dirty="0" err="1" smtClean="0"/>
              <a:t>symbolStream</a:t>
            </a:r>
            <a:r>
              <a:rPr lang="en-US" altLang="en-US" sz="1600" dirty="0" smtClean="0"/>
              <a:t> is not empty)</a:t>
            </a:r>
            <a:endParaRPr lang="en-US" altLang="en-US" sz="1600" dirty="0" smtClean="0"/>
          </a:p>
          <a:p>
            <a:pPr eaLnBrk="1" hangingPunct="1">
              <a:buFontTx/>
              <a:buNone/>
            </a:pPr>
            <a:r>
              <a:rPr lang="en-US" altLang="en-US" sz="1600" dirty="0" smtClean="0"/>
              <a:t>	Symbol </a:t>
            </a:r>
            <a:r>
              <a:rPr lang="en-US" altLang="en-US" sz="1600" dirty="0" smtClean="0">
                <a:sym typeface="Symbol" panose="05050102010706020507" pitchFamily="18" charset="2"/>
              </a:rPr>
              <a:t></a:t>
            </a:r>
            <a:r>
              <a:rPr lang="en-US" altLang="en-US" sz="1600" dirty="0" smtClean="0"/>
              <a:t> next symbol in </a:t>
            </a:r>
            <a:r>
              <a:rPr lang="en-US" altLang="en-US" sz="1600" dirty="0" err="1" smtClean="0"/>
              <a:t>symbolStream</a:t>
            </a:r>
            <a:r>
              <a:rPr lang="en-US" altLang="en-US" sz="1600" dirty="0" smtClean="0"/>
              <a:t>;</a:t>
            </a:r>
            <a:endParaRPr lang="en-US" altLang="en-US" sz="1600" dirty="0" smtClean="0"/>
          </a:p>
          <a:p>
            <a:pPr eaLnBrk="1" hangingPunct="1">
              <a:buFontTx/>
              <a:buNone/>
            </a:pPr>
            <a:r>
              <a:rPr lang="en-US" altLang="en-US" sz="1600" dirty="0" smtClean="0"/>
              <a:t>      if(Prefix + Symbol exists in the Dictionary)</a:t>
            </a:r>
            <a:endParaRPr lang="en-US" altLang="en-US" sz="1600" dirty="0" smtClean="0"/>
          </a:p>
          <a:p>
            <a:pPr eaLnBrk="1" hangingPunct="1">
              <a:buFontTx/>
              <a:buNone/>
            </a:pPr>
            <a:r>
              <a:rPr lang="en-US" altLang="en-US" sz="1600" dirty="0" smtClean="0"/>
              <a:t>             Prefix </a:t>
            </a:r>
            <a:r>
              <a:rPr lang="en-US" altLang="en-US" sz="1600" dirty="0" smtClean="0">
                <a:sym typeface="Symbol" panose="05050102010706020507" pitchFamily="18" charset="2"/>
              </a:rPr>
              <a:t></a:t>
            </a:r>
            <a:r>
              <a:rPr lang="en-US" altLang="en-US" sz="1600" dirty="0" smtClean="0"/>
              <a:t> Prefix + Symbol ;</a:t>
            </a:r>
            <a:endParaRPr lang="en-US" altLang="en-US" sz="1600" dirty="0" smtClean="0"/>
          </a:p>
          <a:p>
            <a:pPr eaLnBrk="1" hangingPunct="1">
              <a:buFontTx/>
              <a:buNone/>
            </a:pPr>
            <a:r>
              <a:rPr lang="en-US" altLang="en-US" sz="1600" dirty="0" smtClean="0"/>
              <a:t>       else</a:t>
            </a:r>
            <a:endParaRPr lang="en-US" altLang="en-US" sz="1600" dirty="0" smtClean="0"/>
          </a:p>
          <a:p>
            <a:pPr eaLnBrk="1" hangingPunct="1">
              <a:buFontTx/>
              <a:buNone/>
            </a:pPr>
            <a:r>
              <a:rPr lang="en-US" altLang="en-US" sz="1600" dirty="0" smtClean="0"/>
              <a:t>              if(Prefix is empty)</a:t>
            </a:r>
            <a:endParaRPr lang="en-US" altLang="en-US" sz="1600" dirty="0" smtClean="0"/>
          </a:p>
          <a:p>
            <a:pPr eaLnBrk="1" hangingPunct="1">
              <a:buFontTx/>
              <a:buNone/>
            </a:pPr>
            <a:r>
              <a:rPr lang="en-US" altLang="en-US" sz="1600" dirty="0" smtClean="0"/>
              <a:t>                     </a:t>
            </a:r>
            <a:r>
              <a:rPr lang="en-US" altLang="en-US" sz="1600" dirty="0" err="1" smtClean="0"/>
              <a:t>CodeWordForPrefix</a:t>
            </a:r>
            <a:r>
              <a:rPr lang="en-US" altLang="en-US" sz="1600" dirty="0" smtClean="0"/>
              <a:t>  </a:t>
            </a:r>
            <a:r>
              <a:rPr lang="en-US" altLang="en-US" sz="1600" dirty="0" smtClean="0">
                <a:sym typeface="Symbol" panose="05050102010706020507" pitchFamily="18" charset="2"/>
              </a:rPr>
              <a:t></a:t>
            </a:r>
            <a:r>
              <a:rPr lang="en-US" altLang="en-US" sz="1600" dirty="0" smtClean="0"/>
              <a:t> 0 ;</a:t>
            </a:r>
            <a:endParaRPr lang="en-US" altLang="en-US" sz="1600" dirty="0" smtClean="0"/>
          </a:p>
          <a:p>
            <a:pPr eaLnBrk="1" hangingPunct="1">
              <a:buFontTx/>
              <a:buNone/>
            </a:pPr>
            <a:r>
              <a:rPr lang="en-US" altLang="en-US" sz="1600" dirty="0" smtClean="0"/>
              <a:t>              else</a:t>
            </a:r>
            <a:endParaRPr lang="en-US" altLang="en-US" sz="1600" dirty="0" smtClean="0"/>
          </a:p>
          <a:p>
            <a:pPr eaLnBrk="1" hangingPunct="1">
              <a:buFontTx/>
              <a:buNone/>
            </a:pPr>
            <a:r>
              <a:rPr lang="en-US" altLang="en-US" sz="1600" dirty="0" smtClean="0"/>
              <a:t>                     </a:t>
            </a:r>
            <a:r>
              <a:rPr lang="en-US" altLang="en-US" sz="1600" dirty="0" err="1" smtClean="0"/>
              <a:t>CodeWordForPrefix</a:t>
            </a:r>
            <a:r>
              <a:rPr lang="en-US" altLang="en-US" sz="1600" dirty="0" smtClean="0"/>
              <a:t> </a:t>
            </a:r>
            <a:r>
              <a:rPr lang="en-US" altLang="en-US" sz="1600" dirty="0" smtClean="0">
                <a:sym typeface="Symbol" panose="05050102010706020507" pitchFamily="18" charset="2"/>
              </a:rPr>
              <a:t></a:t>
            </a:r>
            <a:r>
              <a:rPr lang="en-US" altLang="en-US" sz="1600" dirty="0" smtClean="0"/>
              <a:t> </a:t>
            </a:r>
            <a:r>
              <a:rPr lang="en-US" altLang="en-US" sz="1600" dirty="0" err="1" smtClean="0"/>
              <a:t>DictionaryIndex</a:t>
            </a:r>
            <a:r>
              <a:rPr lang="en-US" altLang="en-US" sz="1600" dirty="0" smtClean="0"/>
              <a:t> for Prefix ;</a:t>
            </a:r>
            <a:endParaRPr lang="en-US" altLang="en-US" sz="1600" dirty="0" smtClean="0"/>
          </a:p>
          <a:p>
            <a:pPr eaLnBrk="1" hangingPunct="1">
              <a:buFontTx/>
              <a:buNone/>
            </a:pPr>
            <a:r>
              <a:rPr lang="en-US" altLang="en-US" sz="1600" dirty="0" smtClean="0"/>
              <a:t>               Output: “</a:t>
            </a:r>
            <a:r>
              <a:rPr lang="en-US" altLang="en-US" sz="1600" dirty="0" err="1" smtClean="0"/>
              <a:t>CodeWordForPrefix</a:t>
            </a:r>
            <a:r>
              <a:rPr lang="en-US" altLang="en-US" sz="1600" dirty="0" smtClean="0"/>
              <a:t>, Symbol” ;</a:t>
            </a:r>
            <a:endParaRPr lang="en-US" altLang="en-US" sz="1600" dirty="0" smtClean="0"/>
          </a:p>
          <a:p>
            <a:pPr eaLnBrk="1" hangingPunct="1">
              <a:buFontTx/>
              <a:buNone/>
            </a:pPr>
            <a:r>
              <a:rPr lang="en-US" altLang="en-US" sz="1600" dirty="0" smtClean="0"/>
              <a:t>	         </a:t>
            </a:r>
            <a:r>
              <a:rPr lang="en-US" altLang="en-US" sz="1600" dirty="0" err="1" smtClean="0"/>
              <a:t>insertInDictionary</a:t>
            </a:r>
            <a:r>
              <a:rPr lang="en-US" altLang="en-US" sz="1600" dirty="0" smtClean="0"/>
              <a:t>( ( </a:t>
            </a:r>
            <a:r>
              <a:rPr lang="en-US" altLang="en-US" sz="1600" dirty="0" err="1" smtClean="0"/>
              <a:t>DictionaryIndex</a:t>
            </a:r>
            <a:r>
              <a:rPr lang="en-US" altLang="en-US" sz="1600" dirty="0" smtClean="0"/>
              <a:t> , Prefix + Symbol) );</a:t>
            </a:r>
            <a:endParaRPr lang="en-US" altLang="en-US" sz="1600" dirty="0" smtClean="0"/>
          </a:p>
          <a:p>
            <a:pPr eaLnBrk="1" hangingPunct="1">
              <a:buFontTx/>
              <a:buNone/>
            </a:pPr>
            <a:r>
              <a:rPr lang="en-US" altLang="en-US" sz="1600" dirty="0" smtClean="0"/>
              <a:t>	         </a:t>
            </a:r>
            <a:r>
              <a:rPr lang="en-US" altLang="en-US" sz="1600" dirty="0" err="1" smtClean="0"/>
              <a:t>DictionaryIndex</a:t>
            </a:r>
            <a:r>
              <a:rPr lang="en-US" altLang="en-US" sz="1600" dirty="0" smtClean="0"/>
              <a:t>++ ;</a:t>
            </a:r>
            <a:endParaRPr lang="en-US" altLang="en-US" sz="1600" dirty="0" smtClean="0"/>
          </a:p>
          <a:p>
            <a:pPr eaLnBrk="1" hangingPunct="1">
              <a:buFontTx/>
              <a:buNone/>
            </a:pPr>
            <a:r>
              <a:rPr lang="en-US" altLang="en-US" sz="1600" dirty="0" smtClean="0"/>
              <a:t>	         Prefix </a:t>
            </a:r>
            <a:r>
              <a:rPr lang="en-US" altLang="en-US" sz="1600" dirty="0" smtClean="0">
                <a:sym typeface="Symbol" panose="05050102010706020507" pitchFamily="18" charset="2"/>
              </a:rPr>
              <a:t></a:t>
            </a:r>
            <a:r>
              <a:rPr lang="en-US" altLang="en-US" sz="1600" dirty="0" smtClean="0"/>
              <a:t> empty ;</a:t>
            </a:r>
            <a:endParaRPr lang="en-US" altLang="en-US" sz="1600" dirty="0" smtClean="0"/>
          </a:p>
          <a:p>
            <a:pPr eaLnBrk="1" hangingPunct="1">
              <a:buFontTx/>
              <a:buNone/>
            </a:pPr>
            <a:r>
              <a:rPr lang="en-US" altLang="en-US" sz="1600" dirty="0" smtClean="0"/>
              <a:t>	  end else</a:t>
            </a:r>
            <a:endParaRPr lang="en-US" altLang="en-US" sz="1600" dirty="0" smtClean="0"/>
          </a:p>
          <a:p>
            <a:pPr eaLnBrk="1" hangingPunct="1">
              <a:buFontTx/>
              <a:buNone/>
            </a:pPr>
            <a:r>
              <a:rPr lang="en-US" altLang="en-US" sz="1600" dirty="0" smtClean="0"/>
              <a:t>end while</a:t>
            </a:r>
            <a:endParaRPr lang="en-US" altLang="en-US" sz="1600" dirty="0" smtClean="0"/>
          </a:p>
          <a:p>
            <a:pPr eaLnBrk="1" hangingPunct="1">
              <a:buFontTx/>
              <a:buNone/>
            </a:pPr>
            <a:r>
              <a:rPr lang="en-US" altLang="en-US" sz="1600" dirty="0" smtClean="0"/>
              <a:t>if(Prefix is not empty)</a:t>
            </a:r>
            <a:endParaRPr lang="en-US" altLang="en-US" sz="1600" dirty="0" smtClean="0"/>
          </a:p>
          <a:p>
            <a:pPr eaLnBrk="1" hangingPunct="1">
              <a:buFontTx/>
              <a:buNone/>
            </a:pPr>
            <a:r>
              <a:rPr lang="en-US" altLang="en-US" sz="1600" dirty="0" smtClean="0"/>
              <a:t>	</a:t>
            </a:r>
            <a:r>
              <a:rPr lang="en-US" altLang="en-US" sz="1600" dirty="0" err="1" smtClean="0"/>
              <a:t>CodeWordForPrefix</a:t>
            </a:r>
            <a:r>
              <a:rPr lang="en-US" altLang="en-US" sz="1600" dirty="0" smtClean="0"/>
              <a:t> </a:t>
            </a:r>
            <a:r>
              <a:rPr lang="en-US" altLang="en-US" sz="1600" dirty="0" smtClean="0">
                <a:sym typeface="Symbol" panose="05050102010706020507" pitchFamily="18" charset="2"/>
              </a:rPr>
              <a:t></a:t>
            </a:r>
            <a:r>
              <a:rPr lang="en-US" altLang="en-US" sz="1600" dirty="0" smtClean="0"/>
              <a:t> </a:t>
            </a:r>
            <a:r>
              <a:rPr lang="en-US" altLang="en-US" sz="1600" dirty="0" err="1" smtClean="0"/>
              <a:t>DictionaryIndex</a:t>
            </a:r>
            <a:r>
              <a:rPr lang="en-US" altLang="en-US" sz="1600" dirty="0" smtClean="0"/>
              <a:t> for Prefix;</a:t>
            </a:r>
            <a:endParaRPr lang="en-US" altLang="en-US" sz="1600" dirty="0" smtClean="0"/>
          </a:p>
          <a:p>
            <a:pPr eaLnBrk="1" hangingPunct="1">
              <a:buFontTx/>
              <a:buNone/>
            </a:pPr>
            <a:r>
              <a:rPr lang="en-US" altLang="en-US" sz="1600" dirty="0" smtClean="0"/>
              <a:t>     Output: “</a:t>
            </a:r>
            <a:r>
              <a:rPr lang="en-US" altLang="en-US" sz="1600" dirty="0" err="1" smtClean="0"/>
              <a:t>CodeWordForPrefix</a:t>
            </a:r>
            <a:r>
              <a:rPr lang="en-US" altLang="en-US" sz="1600" dirty="0" smtClean="0"/>
              <a:t> ,   “;</a:t>
            </a:r>
            <a:endParaRPr lang="en-US" altLang="en-US" sz="1600" dirty="0" smtClean="0"/>
          </a:p>
          <a:p>
            <a:pPr eaLnBrk="1" hangingPunct="1">
              <a:buFontTx/>
              <a:buNone/>
            </a:pPr>
            <a:r>
              <a:rPr lang="en-US" altLang="en-US" sz="1600" dirty="0" smtClean="0"/>
              <a:t>end if</a:t>
            </a:r>
            <a:endParaRPr lang="en-US" altLang="en-US" sz="1600" dirty="0" smtClean="0"/>
          </a:p>
        </p:txBody>
      </p:sp>
      <p:sp>
        <p:nvSpPr>
          <p:cNvPr id="103428"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0F149CC1-A3D7-49F5-AC34-E9AC73E2E35C}"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457200" y="258128"/>
            <a:ext cx="8229600" cy="404812"/>
          </a:xfrm>
        </p:spPr>
        <p:txBody>
          <a:bodyPr/>
          <a:lstStyle/>
          <a:p>
            <a:pPr eaLnBrk="1" hangingPunct="1"/>
            <a:r>
              <a:rPr lang="en-US" altLang="en-US" sz="3200" b="1" dirty="0" smtClean="0">
                <a:cs typeface="Times New Roman" panose="02020603050405020304" pitchFamily="18" charset="0"/>
              </a:rPr>
              <a:t> </a:t>
            </a:r>
            <a:r>
              <a:rPr lang="en-US" altLang="en-US" sz="3200" b="1" dirty="0" smtClean="0">
                <a:solidFill>
                  <a:schemeClr val="accent2"/>
                </a:solidFill>
                <a:cs typeface="Times New Roman" panose="02020603050405020304" pitchFamily="18" charset="0"/>
              </a:rPr>
              <a:t>Example 2: LZ Compression </a:t>
            </a:r>
            <a:endParaRPr lang="en-US" altLang="en-US" sz="3200" b="1" dirty="0" smtClean="0">
              <a:solidFill>
                <a:schemeClr val="accent2"/>
              </a:solidFill>
              <a:cs typeface="Times New Roman" panose="02020603050405020304" pitchFamily="18" charset="0"/>
            </a:endParaRPr>
          </a:p>
        </p:txBody>
      </p:sp>
      <p:sp>
        <p:nvSpPr>
          <p:cNvPr id="104451" name="Rectangle 3"/>
          <p:cNvSpPr>
            <a:spLocks noGrp="1" noChangeArrowheads="1"/>
          </p:cNvSpPr>
          <p:nvPr>
            <p:ph type="body" sz="half" idx="1"/>
          </p:nvPr>
        </p:nvSpPr>
        <p:spPr>
          <a:xfrm>
            <a:off x="152400" y="685800"/>
            <a:ext cx="8812213" cy="6115050"/>
          </a:xfrm>
        </p:spPr>
        <p:txBody>
          <a:bodyPr/>
          <a:lstStyle/>
          <a:p>
            <a:pPr marL="225425" indent="-225425" eaLnBrk="1" hangingPunct="1">
              <a:buFontTx/>
              <a:buNone/>
            </a:pPr>
            <a:r>
              <a:rPr lang="en-US" altLang="en-US" sz="2800" dirty="0" smtClean="0">
                <a:cs typeface="Times New Roman" panose="02020603050405020304" pitchFamily="18" charset="0"/>
              </a:rPr>
              <a:t>Encode (i.e., compress) the string </a:t>
            </a:r>
            <a:r>
              <a:rPr lang="en-US" altLang="en-US" sz="2200" b="1" dirty="0" smtClean="0">
                <a:cs typeface="Times New Roman" panose="02020603050405020304" pitchFamily="18" charset="0"/>
              </a:rPr>
              <a:t>ABBCBCABABCAABCAAB</a:t>
            </a:r>
            <a:r>
              <a:rPr lang="en-US" altLang="en-US" sz="2400" dirty="0" smtClean="0">
                <a:cs typeface="Times New Roman" panose="02020603050405020304" pitchFamily="18" charset="0"/>
              </a:rPr>
              <a:t> </a:t>
            </a:r>
            <a:r>
              <a:rPr lang="en-US" altLang="en-US" sz="2800" dirty="0" smtClean="0">
                <a:cs typeface="Times New Roman" panose="02020603050405020304" pitchFamily="18" charset="0"/>
              </a:rPr>
              <a:t>using the LZ algorithm</a:t>
            </a:r>
            <a:r>
              <a:rPr lang="en-US" altLang="en-US" sz="2400" dirty="0" smtClean="0">
                <a:cs typeface="Times New Roman" panose="02020603050405020304" pitchFamily="18" charset="0"/>
              </a:rPr>
              <a:t>.</a:t>
            </a:r>
            <a:endParaRPr lang="en-US" altLang="en-US" sz="2400" dirty="0" smtClean="0">
              <a:cs typeface="Times New Roman" panose="02020603050405020304" pitchFamily="18" charset="0"/>
            </a:endParaRPr>
          </a:p>
          <a:p>
            <a:pPr marL="225425" indent="-225425" eaLnBrk="1" hangingPunct="1">
              <a:buFontTx/>
              <a:buNone/>
            </a:pPr>
            <a:endParaRPr lang="en-US" altLang="en-US" sz="2400" dirty="0" smtClean="0">
              <a:cs typeface="Times New Roman" panose="02020603050405020304" pitchFamily="18" charset="0"/>
            </a:endParaRPr>
          </a:p>
          <a:p>
            <a:pPr marL="225425" indent="-225425" eaLnBrk="1" hangingPunct="1">
              <a:buFontTx/>
              <a:buNone/>
            </a:pPr>
            <a:endParaRPr lang="en-US" altLang="en-US" sz="2400" dirty="0" smtClean="0">
              <a:cs typeface="Times New Roman" panose="02020603050405020304" pitchFamily="18" charset="0"/>
            </a:endParaRPr>
          </a:p>
          <a:p>
            <a:pPr marL="225425" indent="-225425" eaLnBrk="1" hangingPunct="1">
              <a:buFontTx/>
              <a:buNone/>
            </a:pPr>
            <a:endParaRPr lang="en-US" altLang="en-US" sz="2400" dirty="0" smtClean="0">
              <a:cs typeface="Times New Roman" panose="02020603050405020304" pitchFamily="18" charset="0"/>
            </a:endParaRPr>
          </a:p>
          <a:p>
            <a:pPr marL="225425" indent="-225425" eaLnBrk="1" hangingPunct="1">
              <a:buFontTx/>
              <a:buNone/>
            </a:pPr>
            <a:endParaRPr lang="en-US" altLang="en-US" sz="2400" dirty="0" smtClean="0">
              <a:cs typeface="Times New Roman" panose="02020603050405020304" pitchFamily="18" charset="0"/>
            </a:endParaRPr>
          </a:p>
          <a:p>
            <a:pPr marL="225425" indent="-225425" eaLnBrk="1" hangingPunct="1">
              <a:buFontTx/>
              <a:buNone/>
            </a:pPr>
            <a:endParaRPr lang="en-US" altLang="en-US" sz="2400" dirty="0" smtClean="0">
              <a:cs typeface="Times New Roman" panose="02020603050405020304" pitchFamily="18" charset="0"/>
            </a:endParaRPr>
          </a:p>
          <a:p>
            <a:pPr marL="225425" indent="-225425" eaLnBrk="1" hangingPunct="1">
              <a:buFontTx/>
              <a:buNone/>
            </a:pPr>
            <a:endParaRPr lang="en-US" altLang="en-US" sz="2400" dirty="0" smtClean="0">
              <a:cs typeface="Times New Roman" panose="02020603050405020304" pitchFamily="18" charset="0"/>
            </a:endParaRPr>
          </a:p>
          <a:p>
            <a:pPr marL="225425" indent="-225425" eaLnBrk="1" hangingPunct="1">
              <a:buFontTx/>
              <a:buNone/>
            </a:pPr>
            <a:endParaRPr lang="en-US" altLang="en-US" sz="2400" dirty="0" smtClean="0">
              <a:cs typeface="Times New Roman" panose="02020603050405020304" pitchFamily="18" charset="0"/>
            </a:endParaRPr>
          </a:p>
          <a:p>
            <a:pPr marL="225425" indent="-225425" eaLnBrk="1" hangingPunct="1">
              <a:buFontTx/>
              <a:buNone/>
            </a:pPr>
            <a:endParaRPr lang="en-US" altLang="en-US" sz="2400" dirty="0" smtClean="0">
              <a:cs typeface="Times New Roman" panose="02020603050405020304" pitchFamily="18" charset="0"/>
            </a:endParaRPr>
          </a:p>
          <a:p>
            <a:pPr marL="225425" indent="-225425" eaLnBrk="1" hangingPunct="1">
              <a:buFontTx/>
              <a:buNone/>
            </a:pPr>
            <a:endParaRPr lang="en-US" altLang="en-US" sz="2400" dirty="0" smtClean="0">
              <a:cs typeface="Times New Roman" panose="02020603050405020304" pitchFamily="18" charset="0"/>
            </a:endParaRPr>
          </a:p>
          <a:p>
            <a:pPr marL="225425" indent="-225425" eaLnBrk="1" hangingPunct="1">
              <a:buFontTx/>
              <a:buNone/>
            </a:pPr>
            <a:r>
              <a:rPr lang="en-US" altLang="en-US" sz="2400" dirty="0" smtClean="0">
                <a:cs typeface="Times New Roman" panose="02020603050405020304" pitchFamily="18" charset="0"/>
              </a:rPr>
              <a:t>The compressed message is: </a:t>
            </a:r>
            <a:r>
              <a:rPr lang="en-US" altLang="en-US" sz="2400" b="1" dirty="0" smtClean="0">
                <a:solidFill>
                  <a:schemeClr val="accent2"/>
                </a:solidFill>
                <a:cs typeface="Times New Roman" panose="02020603050405020304" pitchFamily="18" charset="0"/>
              </a:rPr>
              <a:t>(0,A)(0,B)(2,C)(3,A)(2,A)(4,A)(6,B)</a:t>
            </a:r>
            <a:endParaRPr lang="en-US" altLang="en-US" sz="2400" b="1" dirty="0" smtClean="0">
              <a:solidFill>
                <a:schemeClr val="accent2"/>
              </a:solidFill>
              <a:cs typeface="Times New Roman" panose="02020603050405020304" pitchFamily="18" charset="0"/>
            </a:endParaRPr>
          </a:p>
          <a:p>
            <a:pPr marL="225425" indent="-225425" eaLnBrk="1" hangingPunct="1">
              <a:buFontTx/>
              <a:buNone/>
            </a:pPr>
            <a:r>
              <a:rPr lang="en-US" altLang="en-US" sz="2400" b="1" dirty="0" smtClean="0">
                <a:cs typeface="Times New Roman" panose="02020603050405020304" pitchFamily="18" charset="0"/>
              </a:rPr>
              <a:t>Note:</a:t>
            </a:r>
            <a:r>
              <a:rPr lang="en-US" altLang="en-US" sz="2400" dirty="0" smtClean="0">
                <a:cs typeface="Times New Roman" panose="02020603050405020304" pitchFamily="18" charset="0"/>
              </a:rPr>
              <a:t> The above is just a representation, the commas and parentheses are not transmitted; </a:t>
            </a:r>
            <a:endParaRPr lang="en-US" altLang="en-US" sz="2400" dirty="0" smtClean="0">
              <a:cs typeface="Times New Roman" panose="02020603050405020304" pitchFamily="18" charset="0"/>
            </a:endParaRPr>
          </a:p>
        </p:txBody>
      </p:sp>
      <p:pic>
        <p:nvPicPr>
          <p:cNvPr id="104452" name="Picture 4" descr="LZ78compression1"/>
          <p:cNvPicPr>
            <a:picLocks noGrp="1" noChangeAspect="1" noChangeArrowheads="1"/>
          </p:cNvPicPr>
          <p:nvPr>
            <p:ph sz="half" idx="2"/>
          </p:nvPr>
        </p:nvPicPr>
        <p:blipFill>
          <a:blip r:embed="rId1">
            <a:extLst>
              <a:ext uri="{28A0092B-C50C-407E-A947-70E740481C1C}">
                <a14:useLocalDpi xmlns:a14="http://schemas.microsoft.com/office/drawing/2010/main" val="0"/>
              </a:ext>
            </a:extLst>
          </a:blip>
          <a:srcRect/>
          <a:stretch>
            <a:fillRect/>
          </a:stretch>
        </p:blipFill>
        <p:spPr>
          <a:xfrm>
            <a:off x="457200" y="1652588"/>
            <a:ext cx="7921625" cy="3910012"/>
          </a:xfrm>
          <a:noFill/>
        </p:spPr>
      </p:pic>
      <p:sp>
        <p:nvSpPr>
          <p:cNvPr id="104453"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446172BC-1027-48AD-AA24-5D51AA1CF4FB}"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228600" y="228600"/>
            <a:ext cx="8915400" cy="304800"/>
          </a:xfrm>
        </p:spPr>
        <p:txBody>
          <a:bodyPr/>
          <a:lstStyle/>
          <a:p>
            <a:pPr eaLnBrk="1" hangingPunct="1"/>
            <a:r>
              <a:rPr lang="en-US" altLang="en-US" sz="3200" b="1" smtClean="0">
                <a:solidFill>
                  <a:schemeClr val="accent2"/>
                </a:solidFill>
                <a:cs typeface="Times New Roman" panose="02020603050405020304" pitchFamily="18" charset="0"/>
              </a:rPr>
              <a:t> Example 2: Compute Number of bits transmitted</a:t>
            </a:r>
            <a:endParaRPr lang="en-US" altLang="en-US" sz="3200" b="1" smtClean="0">
              <a:solidFill>
                <a:schemeClr val="accent2"/>
              </a:solidFill>
              <a:cs typeface="Times New Roman" panose="02020603050405020304" pitchFamily="18" charset="0"/>
            </a:endParaRPr>
          </a:p>
        </p:txBody>
      </p:sp>
      <p:sp>
        <p:nvSpPr>
          <p:cNvPr id="105475" name="Rectangle 3"/>
          <p:cNvSpPr>
            <a:spLocks noGrp="1" noChangeArrowheads="1"/>
          </p:cNvSpPr>
          <p:nvPr>
            <p:ph type="body" sz="half" idx="1"/>
          </p:nvPr>
        </p:nvSpPr>
        <p:spPr>
          <a:xfrm>
            <a:off x="104775" y="685800"/>
            <a:ext cx="8915400" cy="6096000"/>
          </a:xfrm>
        </p:spPr>
        <p:txBody>
          <a:bodyPr/>
          <a:lstStyle/>
          <a:p>
            <a:pPr marL="168275" indent="-168275" eaLnBrk="1" hangingPunct="1">
              <a:lnSpc>
                <a:spcPct val="80000"/>
              </a:lnSpc>
            </a:pPr>
            <a:r>
              <a:rPr lang="en-US" altLang="en-US" sz="2400" dirty="0" smtClean="0">
                <a:cs typeface="Times New Roman" panose="02020603050405020304" pitchFamily="18" charset="0"/>
              </a:rPr>
              <a:t>Consider the string </a:t>
            </a:r>
            <a:r>
              <a:rPr lang="en-US" altLang="en-US" sz="2400" b="1" dirty="0" smtClean="0">
                <a:cs typeface="Times New Roman" panose="02020603050405020304" pitchFamily="18" charset="0"/>
              </a:rPr>
              <a:t>ABBCBCABABCAABCAAB</a:t>
            </a:r>
            <a:r>
              <a:rPr lang="en-US" altLang="en-US" sz="2400" dirty="0" smtClean="0">
                <a:cs typeface="Times New Roman" panose="02020603050405020304" pitchFamily="18" charset="0"/>
              </a:rPr>
              <a:t> given in example 2 (previous slide) and compute the number of bits transmitted:</a:t>
            </a:r>
            <a:endParaRPr lang="en-US" altLang="en-US" sz="2400" dirty="0" smtClean="0">
              <a:cs typeface="Times New Roman" panose="02020603050405020304" pitchFamily="18" charset="0"/>
            </a:endParaRPr>
          </a:p>
          <a:p>
            <a:pPr marL="168275" indent="-168275" eaLnBrk="1" hangingPunct="1">
              <a:lnSpc>
                <a:spcPct val="80000"/>
              </a:lnSpc>
              <a:buFontTx/>
              <a:buNone/>
            </a:pPr>
            <a:r>
              <a:rPr lang="en-US" altLang="en-US" sz="2400" dirty="0" smtClean="0">
                <a:cs typeface="Times New Roman" panose="02020603050405020304" pitchFamily="18" charset="0"/>
              </a:rPr>
              <a:t>	     </a:t>
            </a:r>
            <a:r>
              <a:rPr lang="en-US" altLang="en-US" sz="2000" dirty="0" smtClean="0">
                <a:cs typeface="Times New Roman" panose="02020603050405020304" pitchFamily="18" charset="0"/>
              </a:rPr>
              <a:t>Number of bits = Total No. of characters * 8 = 18 * 8 = 144 bits</a:t>
            </a:r>
            <a:endParaRPr lang="en-US" altLang="en-US" sz="2000" dirty="0" smtClean="0">
              <a:cs typeface="Times New Roman" panose="02020603050405020304" pitchFamily="18" charset="0"/>
            </a:endParaRPr>
          </a:p>
          <a:p>
            <a:pPr marL="168275" indent="-168275" eaLnBrk="1" hangingPunct="1">
              <a:lnSpc>
                <a:spcPct val="80000"/>
              </a:lnSpc>
              <a:spcBef>
                <a:spcPct val="50000"/>
              </a:spcBef>
            </a:pPr>
            <a:r>
              <a:rPr lang="en-US" altLang="en-US" sz="2400" dirty="0" smtClean="0"/>
              <a:t>The compressed string consists of </a:t>
            </a:r>
            <a:r>
              <a:rPr lang="en-US" altLang="en-US" sz="2400" b="1" dirty="0" err="1" smtClean="0"/>
              <a:t>codewords</a:t>
            </a:r>
            <a:r>
              <a:rPr lang="en-US" altLang="en-US" sz="2400" dirty="0" smtClean="0"/>
              <a:t> and the corresponding </a:t>
            </a:r>
            <a:r>
              <a:rPr lang="en-US" altLang="en-US" sz="2400" b="1" dirty="0" err="1" smtClean="0"/>
              <a:t>codeword</a:t>
            </a:r>
            <a:r>
              <a:rPr lang="en-US" altLang="en-US" sz="2400" b="1" dirty="0" smtClean="0"/>
              <a:t> index</a:t>
            </a:r>
            <a:r>
              <a:rPr lang="en-US" altLang="en-US" sz="2400" dirty="0" smtClean="0"/>
              <a:t> as shown below:</a:t>
            </a:r>
            <a:endParaRPr lang="en-US" altLang="en-US" sz="2400" dirty="0" smtClean="0"/>
          </a:p>
          <a:p>
            <a:pPr marL="168275" indent="-168275" eaLnBrk="1" hangingPunct="1">
              <a:lnSpc>
                <a:spcPct val="80000"/>
              </a:lnSpc>
              <a:buFontTx/>
              <a:buNone/>
            </a:pPr>
            <a:r>
              <a:rPr lang="en-US" altLang="en-US" sz="2400" dirty="0" smtClean="0">
                <a:cs typeface="Times New Roman" panose="02020603050405020304" pitchFamily="18" charset="0"/>
              </a:rPr>
              <a:t>      </a:t>
            </a:r>
            <a:r>
              <a:rPr lang="en-US" altLang="en-US" sz="1800" b="1" dirty="0" err="1" smtClean="0">
                <a:cs typeface="Times New Roman" panose="02020603050405020304" pitchFamily="18" charset="0"/>
              </a:rPr>
              <a:t>Codeword</a:t>
            </a:r>
            <a:r>
              <a:rPr lang="en-US" altLang="en-US" sz="1800" dirty="0" smtClean="0">
                <a:cs typeface="Times New Roman" panose="02020603050405020304" pitchFamily="18" charset="0"/>
              </a:rPr>
              <a:t>:  		</a:t>
            </a:r>
            <a:r>
              <a:rPr lang="en-US" altLang="en-US" sz="1800" b="1" dirty="0" smtClean="0">
                <a:cs typeface="Times New Roman" panose="02020603050405020304" pitchFamily="18" charset="0"/>
              </a:rPr>
              <a:t>(0, A) (0, B) (2, C) (3, A) (2, A) (4, A) (6, B)</a:t>
            </a:r>
            <a:endParaRPr lang="en-US" altLang="en-US" sz="1800" b="1" dirty="0" smtClean="0">
              <a:cs typeface="Times New Roman" panose="02020603050405020304" pitchFamily="18" charset="0"/>
            </a:endParaRPr>
          </a:p>
          <a:p>
            <a:pPr marL="168275" indent="-168275" eaLnBrk="1" hangingPunct="1">
              <a:lnSpc>
                <a:spcPct val="80000"/>
              </a:lnSpc>
              <a:buFontTx/>
              <a:buNone/>
            </a:pPr>
            <a:r>
              <a:rPr lang="en-US" altLang="en-US" sz="1800" b="1" dirty="0" smtClean="0">
                <a:cs typeface="Times New Roman" panose="02020603050405020304" pitchFamily="18" charset="0"/>
              </a:rPr>
              <a:t>        </a:t>
            </a:r>
            <a:r>
              <a:rPr lang="en-US" altLang="en-US" sz="1800" b="1" dirty="0" err="1" smtClean="0">
                <a:cs typeface="Times New Roman" panose="02020603050405020304" pitchFamily="18" charset="0"/>
              </a:rPr>
              <a:t>Codeword</a:t>
            </a:r>
            <a:r>
              <a:rPr lang="en-US" altLang="en-US" sz="1800" b="1" dirty="0" smtClean="0">
                <a:cs typeface="Times New Roman" panose="02020603050405020304" pitchFamily="18" charset="0"/>
              </a:rPr>
              <a:t> index: 	   1         2         3        4        5        6          7</a:t>
            </a:r>
            <a:endParaRPr lang="en-US" altLang="en-US" sz="800" b="1" dirty="0" smtClean="0">
              <a:cs typeface="Times New Roman" panose="02020603050405020304" pitchFamily="18" charset="0"/>
            </a:endParaRPr>
          </a:p>
          <a:p>
            <a:pPr marL="168275" indent="-168275" eaLnBrk="1" hangingPunct="1">
              <a:lnSpc>
                <a:spcPct val="80000"/>
              </a:lnSpc>
            </a:pPr>
            <a:r>
              <a:rPr lang="en-US" altLang="en-US" sz="2400" dirty="0" smtClean="0"/>
              <a:t> Each code word consists of a character and an integer:</a:t>
            </a:r>
            <a:endParaRPr lang="en-US" altLang="en-US" sz="2400" dirty="0" smtClean="0"/>
          </a:p>
          <a:p>
            <a:pPr marL="459105" lvl="1" indent="-176530" eaLnBrk="1" hangingPunct="1">
              <a:lnSpc>
                <a:spcPct val="80000"/>
              </a:lnSpc>
            </a:pPr>
            <a:r>
              <a:rPr lang="en-US" altLang="en-US" sz="2000" dirty="0" smtClean="0"/>
              <a:t>The character is represented by </a:t>
            </a:r>
            <a:r>
              <a:rPr lang="en-US" altLang="en-US" sz="2000" b="1" dirty="0" smtClean="0"/>
              <a:t>8</a:t>
            </a:r>
            <a:r>
              <a:rPr lang="en-US" altLang="en-US" sz="2000" dirty="0" smtClean="0"/>
              <a:t> bits</a:t>
            </a:r>
            <a:endParaRPr lang="en-US" altLang="en-US" sz="2000" dirty="0" smtClean="0"/>
          </a:p>
          <a:p>
            <a:pPr marL="459105" lvl="1" indent="-176530" eaLnBrk="1" hangingPunct="1">
              <a:lnSpc>
                <a:spcPct val="80000"/>
              </a:lnSpc>
            </a:pPr>
            <a:r>
              <a:rPr lang="en-US" altLang="en-US" sz="2000" dirty="0" smtClean="0"/>
              <a:t>The number of bits n required to represent the integer part of the </a:t>
            </a:r>
            <a:r>
              <a:rPr lang="en-US" altLang="en-US" sz="2000" dirty="0" err="1" smtClean="0"/>
              <a:t>codeword</a:t>
            </a:r>
            <a:r>
              <a:rPr lang="en-US" altLang="en-US" sz="2000" dirty="0" smtClean="0"/>
              <a:t> with index</a:t>
            </a:r>
            <a:r>
              <a:rPr lang="ar-SA" altLang="en-US" sz="2000" dirty="0" smtClean="0"/>
              <a:t> </a:t>
            </a:r>
            <a:r>
              <a:rPr lang="en-US" altLang="en-US" sz="2000" b="1" dirty="0" err="1" smtClean="0"/>
              <a:t>i</a:t>
            </a:r>
            <a:r>
              <a:rPr lang="ar-SA" altLang="en-US" sz="2000" dirty="0" smtClean="0"/>
              <a:t> </a:t>
            </a:r>
            <a:r>
              <a:rPr lang="en-US" altLang="en-US" sz="2000" dirty="0" smtClean="0"/>
              <a:t> is given by:</a:t>
            </a:r>
            <a:endParaRPr lang="en-US" altLang="en-US" sz="2000" dirty="0" smtClean="0"/>
          </a:p>
          <a:p>
            <a:pPr marL="459105" lvl="1" indent="-176530" eaLnBrk="1" hangingPunct="1">
              <a:lnSpc>
                <a:spcPct val="80000"/>
              </a:lnSpc>
              <a:buFontTx/>
              <a:buNone/>
            </a:pPr>
            <a:r>
              <a:rPr lang="en-US" altLang="en-US" sz="2000" dirty="0" smtClean="0"/>
              <a:t>	</a:t>
            </a:r>
            <a:endParaRPr lang="en-US" altLang="en-US" sz="2000" dirty="0" smtClean="0"/>
          </a:p>
          <a:p>
            <a:pPr marL="459105" lvl="1" indent="-176530" eaLnBrk="1" hangingPunct="1">
              <a:lnSpc>
                <a:spcPct val="80000"/>
              </a:lnSpc>
            </a:pPr>
            <a:endParaRPr lang="en-US" altLang="en-US" sz="2000" dirty="0" smtClean="0"/>
          </a:p>
          <a:p>
            <a:pPr marL="168275" indent="-168275" eaLnBrk="1" hangingPunct="1">
              <a:lnSpc>
                <a:spcPct val="80000"/>
              </a:lnSpc>
              <a:buFontTx/>
              <a:buNone/>
            </a:pPr>
            <a:r>
              <a:rPr lang="en-US" altLang="en-US" sz="2000" dirty="0" smtClean="0"/>
              <a:t> </a:t>
            </a:r>
            <a:r>
              <a:rPr lang="en-US" altLang="en-US" sz="2000" dirty="0" err="1" smtClean="0"/>
              <a:t>Codeword</a:t>
            </a:r>
            <a:r>
              <a:rPr lang="en-US" altLang="en-US" sz="2000" dirty="0" smtClean="0"/>
              <a:t>    </a:t>
            </a:r>
            <a:r>
              <a:rPr lang="en-US" altLang="en-US" sz="2000" b="1" dirty="0" smtClean="0"/>
              <a:t>(0, A)       (0, B)     (2, C)     (3, A)      (2, A)      (4, A)     (6, B)</a:t>
            </a:r>
            <a:endParaRPr lang="en-US" altLang="en-US" sz="2000" b="1" dirty="0" smtClean="0"/>
          </a:p>
          <a:p>
            <a:pPr marL="168275" indent="-168275" eaLnBrk="1" hangingPunct="1">
              <a:lnSpc>
                <a:spcPct val="80000"/>
              </a:lnSpc>
              <a:buFontTx/>
              <a:buNone/>
            </a:pPr>
            <a:r>
              <a:rPr lang="en-US" altLang="en-US" sz="2000" b="1" dirty="0" smtClean="0"/>
              <a:t> Index               1              2              3             4            5             6             7</a:t>
            </a:r>
            <a:endParaRPr lang="en-US" altLang="en-US" sz="2000" b="1" dirty="0" smtClean="0"/>
          </a:p>
          <a:p>
            <a:pPr marL="168275" indent="-168275" eaLnBrk="1" hangingPunct="1">
              <a:lnSpc>
                <a:spcPct val="80000"/>
              </a:lnSpc>
              <a:buFontTx/>
              <a:buNone/>
            </a:pPr>
            <a:r>
              <a:rPr lang="en-US" altLang="en-US" sz="2000" dirty="0" smtClean="0"/>
              <a:t>  Bits:           1 + 8) + (1 + 8) + (2 + 8) + (2 + 8) + (3 + 8) + (3 + 8) + (3 + 8) =  71 bits </a:t>
            </a:r>
            <a:endParaRPr lang="en-US" altLang="en-US" sz="2000" dirty="0" smtClean="0"/>
          </a:p>
          <a:p>
            <a:pPr marL="168275" indent="-168275" eaLnBrk="1" hangingPunct="1">
              <a:lnSpc>
                <a:spcPct val="80000"/>
              </a:lnSpc>
              <a:buFontTx/>
              <a:buNone/>
            </a:pPr>
            <a:endParaRPr lang="en-US" altLang="en-US" sz="800" dirty="0" smtClean="0"/>
          </a:p>
          <a:p>
            <a:pPr marL="168275" indent="-168275" eaLnBrk="1" hangingPunct="1">
              <a:lnSpc>
                <a:spcPct val="80000"/>
              </a:lnSpc>
            </a:pPr>
            <a:r>
              <a:rPr lang="en-US" altLang="en-US" sz="2000" dirty="0" smtClean="0"/>
              <a:t>The actual compressed message is: </a:t>
            </a:r>
            <a:r>
              <a:rPr lang="en-US" altLang="en-US" sz="2000" dirty="0" smtClean="0">
                <a:solidFill>
                  <a:schemeClr val="accent2"/>
                </a:solidFill>
              </a:rPr>
              <a:t>0A</a:t>
            </a:r>
            <a:r>
              <a:rPr lang="en-US" altLang="en-US" sz="2000" dirty="0" smtClean="0">
                <a:solidFill>
                  <a:srgbClr val="A50021"/>
                </a:solidFill>
              </a:rPr>
              <a:t>0B</a:t>
            </a:r>
            <a:r>
              <a:rPr lang="en-US" altLang="en-US" sz="2000" dirty="0" smtClean="0">
                <a:solidFill>
                  <a:schemeClr val="accent2"/>
                </a:solidFill>
              </a:rPr>
              <a:t>10C</a:t>
            </a:r>
            <a:r>
              <a:rPr lang="en-US" altLang="en-US" sz="2000" dirty="0" smtClean="0">
                <a:solidFill>
                  <a:srgbClr val="A50021"/>
                </a:solidFill>
              </a:rPr>
              <a:t>11A</a:t>
            </a:r>
            <a:r>
              <a:rPr lang="en-US" altLang="en-US" sz="2000" dirty="0" smtClean="0">
                <a:solidFill>
                  <a:schemeClr val="accent2"/>
                </a:solidFill>
              </a:rPr>
              <a:t>010A</a:t>
            </a:r>
            <a:r>
              <a:rPr lang="en-US" altLang="en-US" sz="2000" dirty="0" smtClean="0">
                <a:solidFill>
                  <a:srgbClr val="A50021"/>
                </a:solidFill>
              </a:rPr>
              <a:t>100A</a:t>
            </a:r>
            <a:r>
              <a:rPr lang="en-US" altLang="en-US" sz="2000" dirty="0" smtClean="0">
                <a:solidFill>
                  <a:schemeClr val="accent2"/>
                </a:solidFill>
              </a:rPr>
              <a:t>110B</a:t>
            </a:r>
            <a:endParaRPr lang="en-US" altLang="en-US" sz="2000" dirty="0" smtClean="0">
              <a:solidFill>
                <a:schemeClr val="accent2"/>
              </a:solidFill>
            </a:endParaRPr>
          </a:p>
          <a:p>
            <a:pPr marL="459105" lvl="1" indent="-176530" eaLnBrk="1" hangingPunct="1">
              <a:lnSpc>
                <a:spcPct val="80000"/>
              </a:lnSpc>
            </a:pPr>
            <a:r>
              <a:rPr lang="en-US" altLang="en-US" sz="1800" dirty="0" smtClean="0"/>
              <a:t>where each character is replaced by its binary 8-bit ASCII code.</a:t>
            </a:r>
            <a:endParaRPr lang="en-US" altLang="en-US" sz="1800" dirty="0" smtClean="0"/>
          </a:p>
        </p:txBody>
      </p:sp>
      <p:pic>
        <p:nvPicPr>
          <p:cNvPr id="105476" name="Picture 12"/>
          <p:cNvPicPr>
            <a:picLocks noGrp="1" noChangeAspect="1" noChangeArrowheads="1"/>
          </p:cNvPicPr>
          <p:nvPr>
            <p:ph sz="half" idx="2"/>
          </p:nvPr>
        </p:nvPicPr>
        <p:blipFill>
          <a:blip r:embed="rId1">
            <a:extLst>
              <a:ext uri="{28A0092B-C50C-407E-A947-70E740481C1C}">
                <a14:useLocalDpi xmlns:a14="http://schemas.microsoft.com/office/drawing/2010/main" val="0"/>
              </a:ext>
            </a:extLst>
          </a:blip>
          <a:srcRect/>
          <a:stretch>
            <a:fillRect/>
          </a:stretch>
        </p:blipFill>
        <p:spPr>
          <a:xfrm>
            <a:off x="3886200" y="4067175"/>
            <a:ext cx="2362200" cy="838200"/>
          </a:xfrm>
          <a:noFill/>
        </p:spPr>
      </p:pic>
      <p:sp>
        <p:nvSpPr>
          <p:cNvPr id="105477"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C9F05E8-EA3D-403C-BC9C-9E89DFEA9020}" type="slidenum">
              <a:rPr lang="en-US" altLang="en-US" sz="1400" smtClean="0"/>
            </a:fld>
            <a:endParaRPr lang="en-US" altLang="en-US" sz="1400" dirty="0" smtClean="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57200" y="200025"/>
            <a:ext cx="8229600" cy="333375"/>
          </a:xfrm>
        </p:spPr>
        <p:txBody>
          <a:bodyPr/>
          <a:lstStyle/>
          <a:p>
            <a:pPr eaLnBrk="1" hangingPunct="1"/>
            <a:r>
              <a:rPr lang="en-US" altLang="en-US" sz="3200" b="1" smtClean="0">
                <a:solidFill>
                  <a:schemeClr val="accent2"/>
                </a:solidFill>
                <a:cs typeface="Times New Roman" panose="02020603050405020304" pitchFamily="18" charset="0"/>
              </a:rPr>
              <a:t> Example 3: Decompression</a:t>
            </a:r>
            <a:endParaRPr lang="en-US" altLang="en-US" sz="3200" b="1" smtClean="0">
              <a:solidFill>
                <a:schemeClr val="accent2"/>
              </a:solidFill>
              <a:cs typeface="Times New Roman" panose="02020603050405020304" pitchFamily="18" charset="0"/>
            </a:endParaRPr>
          </a:p>
        </p:txBody>
      </p:sp>
      <p:sp>
        <p:nvSpPr>
          <p:cNvPr id="106499" name="Rectangle 3"/>
          <p:cNvSpPr>
            <a:spLocks noGrp="1" noChangeArrowheads="1"/>
          </p:cNvSpPr>
          <p:nvPr>
            <p:ph type="body" sz="half" idx="1"/>
          </p:nvPr>
        </p:nvSpPr>
        <p:spPr>
          <a:xfrm>
            <a:off x="323850" y="533400"/>
            <a:ext cx="8218488" cy="762000"/>
          </a:xfrm>
        </p:spPr>
        <p:txBody>
          <a:bodyPr/>
          <a:lstStyle/>
          <a:p>
            <a:pPr eaLnBrk="1" hangingPunct="1">
              <a:buFontTx/>
              <a:buNone/>
            </a:pPr>
            <a:r>
              <a:rPr lang="en-US" altLang="en-US" sz="2400" smtClean="0">
                <a:cs typeface="Times New Roman" panose="02020603050405020304" pitchFamily="18" charset="0"/>
              </a:rPr>
              <a:t>Decode (i.e., decompress) the sequence </a:t>
            </a:r>
            <a:r>
              <a:rPr lang="en-US" altLang="en-US" sz="2400" smtClean="0">
                <a:solidFill>
                  <a:schemeClr val="accent2"/>
                </a:solidFill>
                <a:cs typeface="Times New Roman" panose="02020603050405020304" pitchFamily="18" charset="0"/>
              </a:rPr>
              <a:t>(0, A) (0, B) (2, C) (3, A) (2, A) (4, A) (6, B)</a:t>
            </a:r>
            <a:r>
              <a:rPr lang="en-US" altLang="en-US" sz="2400" smtClean="0">
                <a:cs typeface="Times New Roman" panose="02020603050405020304" pitchFamily="18" charset="0"/>
              </a:rPr>
              <a:t> </a:t>
            </a:r>
            <a:endParaRPr lang="en-US" altLang="en-US" sz="2400" smtClean="0">
              <a:cs typeface="Times New Roman" panose="02020603050405020304" pitchFamily="18" charset="0"/>
            </a:endParaRPr>
          </a:p>
        </p:txBody>
      </p:sp>
      <p:pic>
        <p:nvPicPr>
          <p:cNvPr id="106500" name="Picture 4" descr="LZ78decompression1"/>
          <p:cNvPicPr>
            <a:picLocks noGrp="1" noChangeAspect="1" noChangeArrowheads="1"/>
          </p:cNvPicPr>
          <p:nvPr>
            <p:ph sz="half" idx="2"/>
          </p:nvPr>
        </p:nvPicPr>
        <p:blipFill>
          <a:blip r:embed="rId1">
            <a:extLst>
              <a:ext uri="{28A0092B-C50C-407E-A947-70E740481C1C}">
                <a14:useLocalDpi xmlns:a14="http://schemas.microsoft.com/office/drawing/2010/main" val="0"/>
              </a:ext>
            </a:extLst>
          </a:blip>
          <a:srcRect/>
          <a:stretch>
            <a:fillRect/>
          </a:stretch>
        </p:blipFill>
        <p:spPr>
          <a:xfrm>
            <a:off x="849313" y="1371600"/>
            <a:ext cx="7989887" cy="5410200"/>
          </a:xfrm>
          <a:noFill/>
        </p:spPr>
      </p:pic>
      <p:sp>
        <p:nvSpPr>
          <p:cNvPr id="106501" name="Text Box 5"/>
          <p:cNvSpPr txBox="1">
            <a:spLocks noChangeArrowheads="1"/>
          </p:cNvSpPr>
          <p:nvPr/>
        </p:nvSpPr>
        <p:spPr bwMode="auto">
          <a:xfrm>
            <a:off x="304800" y="5578475"/>
            <a:ext cx="4267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rtl="1" eaLnBrk="1" hangingPunct="1">
              <a:spcBef>
                <a:spcPct val="50000"/>
              </a:spcBef>
              <a:buFontTx/>
              <a:buNone/>
            </a:pPr>
            <a:r>
              <a:rPr lang="en-US" altLang="en-US" sz="2400">
                <a:cs typeface="Times New Roman" panose="02020603050405020304" pitchFamily="18" charset="0"/>
              </a:rPr>
              <a:t>The decompressed message is: </a:t>
            </a:r>
            <a:r>
              <a:rPr lang="en-US" altLang="en-US" sz="2400">
                <a:solidFill>
                  <a:schemeClr val="accent2"/>
                </a:solidFill>
                <a:cs typeface="Times New Roman" panose="02020603050405020304" pitchFamily="18" charset="0"/>
              </a:rPr>
              <a:t>ABBCBCABABCAABCAAB</a:t>
            </a:r>
            <a:endParaRPr lang="en-US" altLang="en-US" sz="2400">
              <a:solidFill>
                <a:schemeClr val="accent2"/>
              </a:solidFill>
              <a:cs typeface="Times New Roman" panose="02020603050405020304" pitchFamily="18" charset="0"/>
            </a:endParaRPr>
          </a:p>
        </p:txBody>
      </p:sp>
      <p:sp>
        <p:nvSpPr>
          <p:cNvPr id="106502"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6D2A2455-1D76-4523-A86B-885BE290D164}"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457200" y="433388"/>
            <a:ext cx="8229600" cy="404812"/>
          </a:xfrm>
        </p:spPr>
        <p:txBody>
          <a:bodyPr/>
          <a:lstStyle/>
          <a:p>
            <a:pPr eaLnBrk="1" hangingPunct="1"/>
            <a:r>
              <a:rPr lang="en-US" altLang="en-US" sz="4000" b="1" smtClean="0">
                <a:cs typeface="Times New Roman" panose="02020603050405020304" pitchFamily="18" charset="0"/>
              </a:rPr>
              <a:t> </a:t>
            </a:r>
            <a:r>
              <a:rPr lang="en-US" altLang="en-US" sz="4000" b="1" smtClean="0">
                <a:solidFill>
                  <a:schemeClr val="accent2"/>
                </a:solidFill>
                <a:cs typeface="Times New Roman" panose="02020603050405020304" pitchFamily="18" charset="0"/>
              </a:rPr>
              <a:t>Exercise </a:t>
            </a:r>
            <a:endParaRPr lang="en-US" altLang="en-US" sz="4000" b="1" smtClean="0">
              <a:solidFill>
                <a:schemeClr val="accent2"/>
              </a:solidFill>
              <a:cs typeface="Times New Roman" panose="02020603050405020304" pitchFamily="18" charset="0"/>
            </a:endParaRPr>
          </a:p>
        </p:txBody>
      </p:sp>
      <p:sp>
        <p:nvSpPr>
          <p:cNvPr id="107523" name="Rectangle 3"/>
          <p:cNvSpPr>
            <a:spLocks noGrp="1" noChangeArrowheads="1"/>
          </p:cNvSpPr>
          <p:nvPr>
            <p:ph type="body" sz="half" idx="1"/>
          </p:nvPr>
        </p:nvSpPr>
        <p:spPr>
          <a:xfrm>
            <a:off x="250825" y="1143000"/>
            <a:ext cx="8713788" cy="2667000"/>
          </a:xfrm>
        </p:spPr>
        <p:txBody>
          <a:bodyPr/>
          <a:lstStyle/>
          <a:p>
            <a:pPr eaLnBrk="1" hangingPunct="1">
              <a:buFontTx/>
              <a:buNone/>
            </a:pPr>
            <a:r>
              <a:rPr lang="en-US" altLang="en-US" sz="2800" smtClean="0">
                <a:cs typeface="Times New Roman" panose="02020603050405020304" pitchFamily="18" charset="0"/>
              </a:rPr>
              <a:t>Encode (i.e., compress) the following strings  using the </a:t>
            </a:r>
            <a:r>
              <a:rPr lang="en-US" altLang="en-US" sz="2800" smtClean="0"/>
              <a:t>Lempel-Ziv</a:t>
            </a:r>
            <a:r>
              <a:rPr lang="en-US" altLang="en-US" sz="2800" smtClean="0">
                <a:cs typeface="Times New Roman" panose="02020603050405020304" pitchFamily="18" charset="0"/>
              </a:rPr>
              <a:t> algorithm.</a:t>
            </a:r>
            <a:endParaRPr lang="en-US" altLang="en-US" sz="2800" smtClean="0">
              <a:cs typeface="Times New Roman" panose="02020603050405020304" pitchFamily="18" charset="0"/>
            </a:endParaRPr>
          </a:p>
          <a:p>
            <a:pPr eaLnBrk="1" hangingPunct="1">
              <a:buFontTx/>
              <a:buNone/>
            </a:pPr>
            <a:endParaRPr lang="en-US" altLang="en-US" sz="2800" smtClean="0">
              <a:cs typeface="Times New Roman" panose="02020603050405020304" pitchFamily="18" charset="0"/>
            </a:endParaRPr>
          </a:p>
          <a:p>
            <a:pPr eaLnBrk="1" hangingPunct="1">
              <a:buFontTx/>
              <a:buNone/>
            </a:pPr>
            <a:r>
              <a:rPr lang="en-US" altLang="en-US" sz="2800" smtClean="0">
                <a:cs typeface="Times New Roman" panose="02020603050405020304" pitchFamily="18" charset="0"/>
              </a:rPr>
              <a:t>	1. 	ABBCBCABABCAABCAAB</a:t>
            </a:r>
            <a:endParaRPr lang="en-US" altLang="en-US" sz="2800" smtClean="0">
              <a:cs typeface="Times New Roman" panose="02020603050405020304" pitchFamily="18" charset="0"/>
            </a:endParaRPr>
          </a:p>
          <a:p>
            <a:pPr eaLnBrk="1" hangingPunct="1">
              <a:buFontTx/>
              <a:buNone/>
            </a:pPr>
            <a:r>
              <a:rPr lang="en-US" altLang="en-US" sz="2800" smtClean="0">
                <a:cs typeface="Times New Roman" panose="02020603050405020304" pitchFamily="18" charset="0"/>
              </a:rPr>
              <a:t>	2.	SATATASACITASA.</a:t>
            </a:r>
            <a:endParaRPr lang="en-US" altLang="en-US" sz="2800" b="1" smtClean="0">
              <a:cs typeface="Times New Roman" panose="02020603050405020304" pitchFamily="18" charset="0"/>
            </a:endParaRPr>
          </a:p>
          <a:p>
            <a:pPr eaLnBrk="1" hangingPunct="1">
              <a:buFontTx/>
              <a:buNone/>
            </a:pPr>
            <a:endParaRPr lang="en-US" altLang="en-US" sz="2800" smtClean="0">
              <a:cs typeface="Times New Roman" panose="02020603050405020304" pitchFamily="18" charset="0"/>
            </a:endParaRPr>
          </a:p>
          <a:p>
            <a:pPr eaLnBrk="1" hangingPunct="1">
              <a:buFontTx/>
              <a:buNone/>
            </a:pPr>
            <a:endParaRPr lang="en-US" altLang="en-US" sz="2800" smtClean="0">
              <a:cs typeface="Times New Roman" panose="02020603050405020304" pitchFamily="18" charset="0"/>
            </a:endParaRPr>
          </a:p>
          <a:p>
            <a:pPr eaLnBrk="1" hangingPunct="1">
              <a:buFontTx/>
              <a:buNone/>
            </a:pPr>
            <a:endParaRPr lang="en-US" altLang="en-US" sz="2800" smtClean="0">
              <a:cs typeface="Times New Roman" panose="02020603050405020304" pitchFamily="18" charset="0"/>
            </a:endParaRPr>
          </a:p>
          <a:p>
            <a:pPr eaLnBrk="1" hangingPunct="1">
              <a:buFontTx/>
              <a:buNone/>
            </a:pPr>
            <a:endParaRPr lang="en-US" altLang="en-US" sz="2800" smtClean="0">
              <a:cs typeface="Times New Roman" panose="02020603050405020304" pitchFamily="18" charset="0"/>
            </a:endParaRPr>
          </a:p>
        </p:txBody>
      </p:sp>
      <p:sp>
        <p:nvSpPr>
          <p:cNvPr id="107524"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8F3C65CE-744D-4DCD-BA6E-1F9E7A020C81}"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ctrTitle"/>
          </p:nvPr>
        </p:nvSpPr>
        <p:spPr/>
        <p:txBody>
          <a:bodyPr/>
          <a:lstStyle/>
          <a:p>
            <a:pPr eaLnBrk="1" hangingPunct="1"/>
            <a:r>
              <a:rPr lang="en-US" altLang="en-US" b="1" smtClean="0"/>
              <a:t>Optical Storage Media</a:t>
            </a:r>
            <a:endParaRPr lang="en-US" altLang="en-US" b="1" smtClean="0"/>
          </a:p>
        </p:txBody>
      </p:sp>
      <p:sp>
        <p:nvSpPr>
          <p:cNvPr id="108547" name="Rectangle 3"/>
          <p:cNvSpPr>
            <a:spLocks noGrp="1" noChangeArrowheads="1"/>
          </p:cNvSpPr>
          <p:nvPr>
            <p:ph type="subTitle" idx="1"/>
          </p:nvPr>
        </p:nvSpPr>
        <p:spPr/>
        <p:txBody>
          <a:bodyPr/>
          <a:lstStyle/>
          <a:p>
            <a:pPr eaLnBrk="1" hangingPunct="1"/>
            <a:r>
              <a:rPr lang="en-US" altLang="en-US" dirty="0" smtClean="0"/>
              <a:t>MID Semester exam will be on Friday Dec 9, 2016 at 1:00 </a:t>
            </a:r>
            <a:r>
              <a:rPr lang="en-US" altLang="en-US" dirty="0"/>
              <a:t>P</a:t>
            </a:r>
            <a:r>
              <a:rPr lang="en-US" altLang="en-US" dirty="0" smtClean="0"/>
              <a:t>M </a:t>
            </a:r>
            <a:endParaRPr lang="en-US" altLang="en-US" dirty="0" smtClean="0"/>
          </a:p>
          <a:p>
            <a:pPr eaLnBrk="1" hangingPunct="1"/>
            <a:r>
              <a:rPr lang="en-US" altLang="en-US" dirty="0" smtClean="0"/>
              <a:t>(covers until Data compression)</a:t>
            </a:r>
            <a:endParaRPr lang="en-US" altLang="en-US" dirty="0" smtClean="0"/>
          </a:p>
        </p:txBody>
      </p:sp>
      <p:sp>
        <p:nvSpPr>
          <p:cNvPr id="108548"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D5EA7DC6-504C-450A-8FCC-774C5A54DB93}"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685800" y="228600"/>
            <a:ext cx="7772400" cy="685800"/>
          </a:xfrm>
        </p:spPr>
        <p:txBody>
          <a:bodyPr/>
          <a:lstStyle/>
          <a:p>
            <a:r>
              <a:rPr lang="en-US" altLang="en-US" sz="4000" b="1" smtClean="0"/>
              <a:t>Properties of Multimedia System</a:t>
            </a:r>
            <a:endParaRPr lang="en-US" altLang="en-US" sz="4000" b="1" smtClean="0"/>
          </a:p>
        </p:txBody>
      </p:sp>
      <p:sp>
        <p:nvSpPr>
          <p:cNvPr id="14339" name="Rectangle 3"/>
          <p:cNvSpPr>
            <a:spLocks noGrp="1" noChangeArrowheads="1"/>
          </p:cNvSpPr>
          <p:nvPr>
            <p:ph type="body" idx="1"/>
          </p:nvPr>
        </p:nvSpPr>
        <p:spPr>
          <a:xfrm>
            <a:off x="152400" y="990600"/>
            <a:ext cx="8839200" cy="5638800"/>
          </a:xfrm>
        </p:spPr>
        <p:txBody>
          <a:bodyPr/>
          <a:lstStyle/>
          <a:p>
            <a:pPr>
              <a:spcBef>
                <a:spcPct val="0"/>
              </a:spcBef>
            </a:pPr>
            <a:r>
              <a:rPr lang="en-US" altLang="en-US" sz="2800" smtClean="0"/>
              <a:t>Multimedia system handles </a:t>
            </a:r>
            <a:r>
              <a:rPr lang="en-US" altLang="en-US" sz="2800" b="1" smtClean="0"/>
              <a:t>discrete</a:t>
            </a:r>
            <a:r>
              <a:rPr lang="en-US" altLang="en-US" sz="2800" smtClean="0"/>
              <a:t> &amp; </a:t>
            </a:r>
            <a:r>
              <a:rPr lang="en-US" altLang="en-US" sz="2800" b="1" smtClean="0"/>
              <a:t>continuous</a:t>
            </a:r>
            <a:r>
              <a:rPr lang="en-US" altLang="en-US" sz="2800" smtClean="0"/>
              <a:t> media</a:t>
            </a:r>
            <a:endParaRPr lang="en-US" altLang="en-US" sz="2800" smtClean="0"/>
          </a:p>
          <a:p>
            <a:pPr lvl="1">
              <a:spcBef>
                <a:spcPct val="0"/>
              </a:spcBef>
            </a:pPr>
            <a:r>
              <a:rPr lang="en-US" altLang="en-US" sz="2400" smtClean="0"/>
              <a:t>It is a system capable of handling at least one discrete and one continuous media in digital form</a:t>
            </a:r>
            <a:endParaRPr lang="en-US" altLang="en-US" sz="2400" smtClean="0"/>
          </a:p>
          <a:p>
            <a:pPr lvl="1">
              <a:spcBef>
                <a:spcPct val="0"/>
              </a:spcBef>
            </a:pPr>
            <a:r>
              <a:rPr lang="en-US" altLang="en-US" sz="2400" smtClean="0"/>
              <a:t>E.g. Multiple forms of information content are often not considered multimedia if they don't contain, say, audio or video.</a:t>
            </a:r>
            <a:endParaRPr lang="en-US" altLang="en-US" sz="800" smtClean="0"/>
          </a:p>
          <a:p>
            <a:pPr>
              <a:spcBef>
                <a:spcPct val="0"/>
              </a:spcBef>
            </a:pPr>
            <a:r>
              <a:rPr lang="en-US" altLang="en-US" sz="2800" b="1" smtClean="0"/>
              <a:t>integrates </a:t>
            </a:r>
            <a:r>
              <a:rPr lang="en-US" altLang="en-US" sz="2800" smtClean="0"/>
              <a:t>and</a:t>
            </a:r>
            <a:r>
              <a:rPr lang="en-US" altLang="en-US" sz="2800" b="1" smtClean="0"/>
              <a:t> synchronizes</a:t>
            </a:r>
            <a:r>
              <a:rPr lang="en-US" altLang="en-US" sz="2800" smtClean="0"/>
              <a:t> the different medias simultaneously into a coherent framework.</a:t>
            </a:r>
            <a:endParaRPr lang="en-US" altLang="en-US" sz="800" smtClean="0"/>
          </a:p>
          <a:p>
            <a:pPr lvl="1">
              <a:spcBef>
                <a:spcPct val="0"/>
              </a:spcBef>
            </a:pPr>
            <a:r>
              <a:rPr lang="en-US" altLang="en-US" sz="2400" smtClean="0"/>
              <a:t>integrate and use minimal number of different devices for presentation of multimedia</a:t>
            </a:r>
            <a:endParaRPr lang="en-US" altLang="en-US" sz="2400" smtClean="0"/>
          </a:p>
          <a:p>
            <a:pPr lvl="1">
              <a:spcBef>
                <a:spcPct val="0"/>
              </a:spcBef>
            </a:pPr>
            <a:r>
              <a:rPr lang="en-US" altLang="en-US" sz="2400" smtClean="0"/>
              <a:t>Synchronize well the presentation of the result of the different media such that information flows in the correct order</a:t>
            </a:r>
            <a:endParaRPr lang="en-US" altLang="en-US" sz="800" smtClean="0"/>
          </a:p>
          <a:p>
            <a:pPr>
              <a:spcBef>
                <a:spcPct val="0"/>
              </a:spcBef>
            </a:pPr>
            <a:r>
              <a:rPr lang="en-US" altLang="en-US" sz="2800" smtClean="0"/>
              <a:t>Multimedia system must be </a:t>
            </a:r>
            <a:r>
              <a:rPr lang="en-US" altLang="en-US" sz="2800" b="1" smtClean="0"/>
              <a:t>computer controlled</a:t>
            </a:r>
            <a:r>
              <a:rPr lang="en-US" altLang="en-US" sz="2800" smtClean="0"/>
              <a:t>.</a:t>
            </a:r>
            <a:endParaRPr lang="en-US" altLang="en-US" sz="2800" smtClean="0"/>
          </a:p>
          <a:p>
            <a:pPr lvl="1">
              <a:spcBef>
                <a:spcPct val="0"/>
              </a:spcBef>
            </a:pPr>
            <a:r>
              <a:rPr lang="en-US" altLang="en-US" sz="2400" smtClean="0"/>
              <a:t>A digital device, like computer must be involved in the presentation of the multimedia information to users</a:t>
            </a:r>
            <a:endParaRPr lang="en-US" altLang="en-US" sz="2400" smtClean="0"/>
          </a:p>
        </p:txBody>
      </p:sp>
      <p:sp>
        <p:nvSpPr>
          <p:cNvPr id="14340"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A7075758-400A-48DA-827B-EE42364E3D97}" type="slidenum">
              <a:rPr lang="en-US" altLang="en-US" sz="1400" smtClean="0"/>
            </a:fld>
            <a:endParaRPr lang="en-US" altLang="en-US" sz="1400" smtClean="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457200" y="274638"/>
            <a:ext cx="8229600" cy="639762"/>
          </a:xfrm>
        </p:spPr>
        <p:txBody>
          <a:bodyPr/>
          <a:lstStyle/>
          <a:p>
            <a:pPr eaLnBrk="1" hangingPunct="1"/>
            <a:r>
              <a:rPr lang="en-US" altLang="en-US" sz="4000" b="1" smtClean="0"/>
              <a:t>Choice of storage</a:t>
            </a:r>
            <a:endParaRPr lang="en-US" altLang="en-US" sz="4000" b="1" smtClean="0"/>
          </a:p>
        </p:txBody>
      </p:sp>
      <p:sp>
        <p:nvSpPr>
          <p:cNvPr id="109571" name="Rectangle 3"/>
          <p:cNvSpPr>
            <a:spLocks noGrp="1" noChangeArrowheads="1"/>
          </p:cNvSpPr>
          <p:nvPr>
            <p:ph type="body" idx="1"/>
          </p:nvPr>
        </p:nvSpPr>
        <p:spPr>
          <a:xfrm>
            <a:off x="228600" y="990600"/>
            <a:ext cx="8686800" cy="5715000"/>
          </a:xfrm>
        </p:spPr>
        <p:txBody>
          <a:bodyPr/>
          <a:lstStyle/>
          <a:p>
            <a:pPr marL="228600" indent="-228600" eaLnBrk="1" hangingPunct="1">
              <a:lnSpc>
                <a:spcPct val="90000"/>
              </a:lnSpc>
            </a:pPr>
            <a:r>
              <a:rPr lang="en-US" altLang="en-US" smtClean="0"/>
              <a:t>Multimedia data needs more storage than others</a:t>
            </a:r>
            <a:endParaRPr lang="en-US" altLang="en-US" smtClean="0"/>
          </a:p>
          <a:p>
            <a:pPr marL="228600" indent="-228600" eaLnBrk="1" hangingPunct="1">
              <a:lnSpc>
                <a:spcPct val="90000"/>
              </a:lnSpc>
            </a:pPr>
            <a:r>
              <a:rPr lang="en-US" altLang="en-US" smtClean="0"/>
              <a:t>Choice of storage media depends on user’s circumstances</a:t>
            </a:r>
            <a:endParaRPr lang="en-US" altLang="en-US" smtClean="0"/>
          </a:p>
          <a:p>
            <a:pPr marL="517525" lvl="1" indent="-174625" eaLnBrk="1" hangingPunct="1">
              <a:lnSpc>
                <a:spcPct val="90000"/>
              </a:lnSpc>
            </a:pPr>
            <a:r>
              <a:rPr lang="en-US" altLang="en-US" smtClean="0"/>
              <a:t>Quantity and type of information at stock, </a:t>
            </a:r>
            <a:endParaRPr lang="en-US" altLang="en-US" smtClean="0"/>
          </a:p>
          <a:p>
            <a:pPr marL="517525" lvl="1" indent="-174625" eaLnBrk="1" hangingPunct="1">
              <a:lnSpc>
                <a:spcPct val="90000"/>
              </a:lnSpc>
            </a:pPr>
            <a:r>
              <a:rPr lang="en-US" altLang="en-US" smtClean="0"/>
              <a:t>Required access time &amp; transfer rate</a:t>
            </a:r>
            <a:endParaRPr lang="en-US" altLang="en-US" smtClean="0"/>
          </a:p>
          <a:p>
            <a:pPr marL="517525" lvl="1" indent="-174625" eaLnBrk="1" hangingPunct="1">
              <a:lnSpc>
                <a:spcPct val="90000"/>
              </a:lnSpc>
            </a:pPr>
            <a:r>
              <a:rPr lang="en-US" altLang="en-US" smtClean="0"/>
              <a:t>Stability of data</a:t>
            </a:r>
            <a:endParaRPr lang="en-US" altLang="en-US" smtClean="0"/>
          </a:p>
          <a:p>
            <a:pPr marL="517525" lvl="1" indent="-174625" eaLnBrk="1" hangingPunct="1">
              <a:lnSpc>
                <a:spcPct val="90000"/>
              </a:lnSpc>
            </a:pPr>
            <a:r>
              <a:rPr lang="en-US" altLang="en-US" smtClean="0"/>
              <a:t>Number of users &amp; their skills</a:t>
            </a:r>
            <a:endParaRPr lang="en-US" altLang="en-US" smtClean="0"/>
          </a:p>
          <a:p>
            <a:pPr lvl="2" eaLnBrk="1" hangingPunct="1">
              <a:lnSpc>
                <a:spcPct val="90000"/>
              </a:lnSpc>
            </a:pPr>
            <a:endParaRPr lang="en-US" altLang="en-US" sz="900" smtClean="0"/>
          </a:p>
          <a:p>
            <a:pPr marL="228600" indent="-228600" eaLnBrk="1" hangingPunct="1">
              <a:lnSpc>
                <a:spcPct val="90000"/>
              </a:lnSpc>
            </a:pPr>
            <a:r>
              <a:rPr lang="en-GB" altLang="en-US" smtClean="0"/>
              <a:t>Optical Storage media continues to be extremely popular in computer systems, particularly for Multimedia applications</a:t>
            </a:r>
            <a:endParaRPr lang="en-GB" altLang="en-US" smtClean="0"/>
          </a:p>
          <a:p>
            <a:pPr marL="517525" lvl="1" indent="-174625" eaLnBrk="1" hangingPunct="1">
              <a:lnSpc>
                <a:spcPct val="90000"/>
              </a:lnSpc>
            </a:pPr>
            <a:endParaRPr lang="en-GB" altLang="en-US" sz="900" smtClean="0"/>
          </a:p>
        </p:txBody>
      </p:sp>
      <p:sp>
        <p:nvSpPr>
          <p:cNvPr id="109572"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BED59B42-395C-4160-8EA5-8B219C49E4D8}" type="slidenum">
              <a:rPr lang="en-US" altLang="en-US" sz="1400" smtClean="0"/>
            </a:fld>
            <a:endParaRPr lang="en-US" altLang="en-US" sz="1400" smtClean="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57200" y="274638"/>
            <a:ext cx="8229600" cy="487362"/>
          </a:xfrm>
        </p:spPr>
        <p:txBody>
          <a:bodyPr/>
          <a:lstStyle/>
          <a:p>
            <a:pPr eaLnBrk="1" hangingPunct="1"/>
            <a:r>
              <a:rPr lang="en-US" altLang="en-US" sz="4000" b="1" smtClean="0"/>
              <a:t>Optical Storage</a:t>
            </a:r>
            <a:endParaRPr lang="en-US" altLang="en-US" sz="4000" b="1" smtClean="0"/>
          </a:p>
        </p:txBody>
      </p:sp>
      <p:sp>
        <p:nvSpPr>
          <p:cNvPr id="110595" name="Rectangle 3"/>
          <p:cNvSpPr>
            <a:spLocks noGrp="1" noChangeArrowheads="1"/>
          </p:cNvSpPr>
          <p:nvPr>
            <p:ph type="body" idx="1"/>
          </p:nvPr>
        </p:nvSpPr>
        <p:spPr>
          <a:xfrm>
            <a:off x="304800" y="838200"/>
            <a:ext cx="8534400" cy="5562600"/>
          </a:xfrm>
        </p:spPr>
        <p:txBody>
          <a:bodyPr/>
          <a:lstStyle/>
          <a:p>
            <a:pPr marL="168275" indent="-168275" eaLnBrk="1" hangingPunct="1"/>
            <a:r>
              <a:rPr lang="en-US" altLang="en-US" sz="2400" dirty="0" smtClean="0"/>
              <a:t>Optical storage deals with data storage and is usually considered as a type of tertiary storage. </a:t>
            </a:r>
            <a:endParaRPr lang="en-US" altLang="en-US" sz="2400" dirty="0" smtClean="0"/>
          </a:p>
          <a:p>
            <a:pPr marL="457200" lvl="1" indent="-174625" eaLnBrk="1" hangingPunct="1"/>
            <a:r>
              <a:rPr lang="en-US" altLang="en-US" sz="2400" dirty="0" smtClean="0"/>
              <a:t>Tertiary storage comes in the form of low-cost removable media, such as CD-ROMs and floppy disks, while secondary storage comes in the form of the hard disks found within your computer.</a:t>
            </a:r>
            <a:endParaRPr lang="en-US" altLang="en-US" sz="2400" dirty="0" smtClean="0"/>
          </a:p>
          <a:p>
            <a:pPr marL="168275" indent="-168275" eaLnBrk="1" hangingPunct="1"/>
            <a:r>
              <a:rPr lang="en-US" altLang="en-US" sz="2400" dirty="0" smtClean="0"/>
              <a:t>Optical storage differs from other types of storage media, such as floppy disks, hard disks, magnetic tapes and flash memory: </a:t>
            </a:r>
            <a:endParaRPr lang="en-US" altLang="en-US" sz="2400" dirty="0" smtClean="0"/>
          </a:p>
          <a:p>
            <a:pPr marL="457200" lvl="1" indent="-174625" eaLnBrk="1" hangingPunct="1"/>
            <a:r>
              <a:rPr lang="en-US" altLang="en-US" sz="2400" dirty="0" smtClean="0"/>
              <a:t>Optical storage vary in material composition, technology, and storage capacity, and are mostly cheaper (cost per data bit -wise).</a:t>
            </a:r>
            <a:endParaRPr lang="en-US" altLang="en-US" sz="2400" dirty="0" smtClean="0"/>
          </a:p>
          <a:p>
            <a:pPr marL="457200" lvl="1" indent="-174625" eaLnBrk="1" hangingPunct="1"/>
            <a:r>
              <a:rPr lang="en-US" altLang="en-US" sz="2400" dirty="0" smtClean="0"/>
              <a:t>Optical media have higher recording densities. Though hard disks can store larger amounts of data, one must consider the bulkiness of a hard disk compared to the slimness of optical media</a:t>
            </a:r>
            <a:endParaRPr lang="en-US" altLang="en-US" sz="2400" dirty="0" smtClean="0"/>
          </a:p>
        </p:txBody>
      </p:sp>
      <p:sp>
        <p:nvSpPr>
          <p:cNvPr id="110596"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98AD72A-6C97-456D-8864-3EF6FBF7A42C}" type="slidenum">
              <a:rPr lang="en-US" altLang="en-US" sz="1400" smtClean="0"/>
            </a:fld>
            <a:endParaRPr lang="en-US" altLang="en-US" sz="1400" smtClean="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685800" y="260350"/>
            <a:ext cx="7772400" cy="501650"/>
          </a:xfrm>
        </p:spPr>
        <p:txBody>
          <a:bodyPr/>
          <a:lstStyle/>
          <a:p>
            <a:pPr eaLnBrk="1" hangingPunct="1"/>
            <a:r>
              <a:rPr lang="en-GB" altLang="en-US" sz="4000" b="1" smtClean="0"/>
              <a:t>Advantages of Optical Storage</a:t>
            </a:r>
            <a:endParaRPr lang="en-GB" altLang="en-US" sz="4000" b="1" smtClean="0"/>
          </a:p>
        </p:txBody>
      </p:sp>
      <p:sp>
        <p:nvSpPr>
          <p:cNvPr id="111619" name="Rectangle 3"/>
          <p:cNvSpPr>
            <a:spLocks noGrp="1" noChangeArrowheads="1"/>
          </p:cNvSpPr>
          <p:nvPr>
            <p:ph type="body" idx="1"/>
          </p:nvPr>
        </p:nvSpPr>
        <p:spPr>
          <a:xfrm>
            <a:off x="266700" y="855663"/>
            <a:ext cx="8610600" cy="5621337"/>
          </a:xfrm>
        </p:spPr>
        <p:txBody>
          <a:bodyPr/>
          <a:lstStyle/>
          <a:p>
            <a:pPr marL="168275" indent="-168275" eaLnBrk="1" hangingPunct="1">
              <a:lnSpc>
                <a:spcPct val="90000"/>
              </a:lnSpc>
            </a:pPr>
            <a:r>
              <a:rPr lang="en-GB" altLang="en-US" sz="2800" dirty="0" smtClean="0"/>
              <a:t>Storage Capacity</a:t>
            </a:r>
            <a:endParaRPr lang="en-GB" altLang="en-US" sz="2800" dirty="0" smtClean="0"/>
          </a:p>
          <a:p>
            <a:pPr marL="463550" lvl="1" indent="-180975" eaLnBrk="1" hangingPunct="1">
              <a:lnSpc>
                <a:spcPct val="90000"/>
              </a:lnSpc>
            </a:pPr>
            <a:r>
              <a:rPr lang="en-GB" altLang="en-US" sz="2400" dirty="0" smtClean="0"/>
              <a:t>It has huge capacity; a 4.7-inch CD can hold over 700 Megabytes of data.</a:t>
            </a:r>
            <a:endParaRPr lang="en-GB" altLang="en-US" sz="2400" dirty="0" smtClean="0"/>
          </a:p>
          <a:p>
            <a:pPr marL="168275" indent="-168275" eaLnBrk="1" hangingPunct="1">
              <a:lnSpc>
                <a:spcPct val="90000"/>
              </a:lnSpc>
            </a:pPr>
            <a:r>
              <a:rPr lang="en-GB" altLang="en-US" sz="2800" dirty="0" smtClean="0"/>
              <a:t>Compatibility</a:t>
            </a:r>
            <a:endParaRPr lang="en-GB" altLang="en-US" sz="2800" dirty="0" smtClean="0"/>
          </a:p>
          <a:p>
            <a:pPr marL="463550" lvl="1" indent="-180975" eaLnBrk="1" hangingPunct="1">
              <a:lnSpc>
                <a:spcPct val="90000"/>
              </a:lnSpc>
            </a:pPr>
            <a:r>
              <a:rPr lang="en-GB" altLang="en-US" sz="2400" dirty="0" smtClean="0"/>
              <a:t>Readability of all varieties of CD by any of the huge number of available CD drives</a:t>
            </a:r>
            <a:endParaRPr lang="en-GB" altLang="en-US" sz="2400" dirty="0" smtClean="0"/>
          </a:p>
          <a:p>
            <a:pPr marL="168275" indent="-168275" eaLnBrk="1" hangingPunct="1">
              <a:lnSpc>
                <a:spcPct val="90000"/>
              </a:lnSpc>
            </a:pPr>
            <a:r>
              <a:rPr lang="en-GB" altLang="en-US" sz="2800" dirty="0" smtClean="0"/>
              <a:t>Durability</a:t>
            </a:r>
            <a:endParaRPr lang="en-GB" altLang="en-US" sz="2800" dirty="0" smtClean="0"/>
          </a:p>
          <a:p>
            <a:pPr marL="463550" lvl="1" indent="-180975" eaLnBrk="1" hangingPunct="1">
              <a:lnSpc>
                <a:spcPct val="90000"/>
              </a:lnSpc>
            </a:pPr>
            <a:r>
              <a:rPr lang="en-GB" altLang="en-US" sz="2400" dirty="0" smtClean="0"/>
              <a:t>A laser is used to store and retrieve data on an optical disc, and nothing comes into contact with the recording surface </a:t>
            </a:r>
            <a:endParaRPr lang="en-GB" altLang="en-US" sz="2400" dirty="0" smtClean="0"/>
          </a:p>
          <a:p>
            <a:pPr marL="463550" lvl="1" indent="-180975" eaLnBrk="1" hangingPunct="1">
              <a:lnSpc>
                <a:spcPct val="90000"/>
              </a:lnSpc>
            </a:pPr>
            <a:r>
              <a:rPr lang="en-GB" altLang="en-US" sz="2400" dirty="0" smtClean="0"/>
              <a:t>Optical discs can be accessed thousands of times and will last for decades without deterioration</a:t>
            </a:r>
            <a:endParaRPr lang="en-GB" altLang="en-US" sz="2400" dirty="0" smtClean="0"/>
          </a:p>
          <a:p>
            <a:pPr marL="168275" indent="-168275" eaLnBrk="1" hangingPunct="1">
              <a:lnSpc>
                <a:spcPct val="90000"/>
              </a:lnSpc>
            </a:pPr>
            <a:r>
              <a:rPr lang="en-GB" altLang="en-US" sz="2800" dirty="0" smtClean="0"/>
              <a:t>Scalability </a:t>
            </a:r>
            <a:endParaRPr lang="en-GB" altLang="en-US" sz="2800" dirty="0" smtClean="0"/>
          </a:p>
          <a:p>
            <a:pPr marL="463550" lvl="1" indent="-180975" eaLnBrk="1" hangingPunct="1">
              <a:lnSpc>
                <a:spcPct val="90000"/>
              </a:lnSpc>
            </a:pPr>
            <a:r>
              <a:rPr lang="en-GB" altLang="en-US" sz="2400" dirty="0" smtClean="0"/>
              <a:t>Optical storage technology provides a variety of storage capacities with room to grow from megabytes to terabytes</a:t>
            </a:r>
            <a:endParaRPr lang="en-GB" altLang="en-US" sz="2400" dirty="0" smtClean="0"/>
          </a:p>
        </p:txBody>
      </p:sp>
      <p:sp>
        <p:nvSpPr>
          <p:cNvPr id="111620"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715B57C-7D53-4ED0-A09A-7625CAEE946D}" type="slidenum">
              <a:rPr lang="en-US" altLang="en-US" sz="1400" smtClean="0"/>
            </a:fld>
            <a:endParaRPr lang="en-US" altLang="en-US" sz="1400" smtClean="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685800" y="260350"/>
            <a:ext cx="7772400" cy="577850"/>
          </a:xfrm>
        </p:spPr>
        <p:txBody>
          <a:bodyPr/>
          <a:lstStyle/>
          <a:p>
            <a:pPr eaLnBrk="1" hangingPunct="1"/>
            <a:r>
              <a:rPr lang="en-GB" altLang="en-US" sz="4000" b="1" smtClean="0"/>
              <a:t>Advantages of Optical Storage</a:t>
            </a:r>
            <a:endParaRPr lang="en-GB" altLang="en-US" sz="4000" b="1" smtClean="0"/>
          </a:p>
        </p:txBody>
      </p:sp>
      <p:sp>
        <p:nvSpPr>
          <p:cNvPr id="113667" name="Rectangle 3"/>
          <p:cNvSpPr>
            <a:spLocks noGrp="1" noChangeArrowheads="1"/>
          </p:cNvSpPr>
          <p:nvPr>
            <p:ph type="body" idx="1"/>
          </p:nvPr>
        </p:nvSpPr>
        <p:spPr>
          <a:xfrm>
            <a:off x="304800" y="946150"/>
            <a:ext cx="8534400" cy="5607050"/>
          </a:xfrm>
        </p:spPr>
        <p:txBody>
          <a:bodyPr/>
          <a:lstStyle/>
          <a:p>
            <a:pPr marL="168275" indent="-168275" eaLnBrk="1" hangingPunct="1">
              <a:lnSpc>
                <a:spcPct val="90000"/>
              </a:lnSpc>
            </a:pPr>
            <a:r>
              <a:rPr lang="en-GB" altLang="en-US" sz="2800" dirty="0" smtClean="0"/>
              <a:t>Accessibility</a:t>
            </a:r>
            <a:endParaRPr lang="en-GB" altLang="en-US" sz="2800" dirty="0" smtClean="0"/>
          </a:p>
          <a:p>
            <a:pPr marL="393700" lvl="1" indent="-111125" eaLnBrk="1" hangingPunct="1">
              <a:lnSpc>
                <a:spcPct val="90000"/>
              </a:lnSpc>
            </a:pPr>
            <a:r>
              <a:rPr lang="en-GB" altLang="en-US" sz="2400" dirty="0" smtClean="0"/>
              <a:t>Unused data can be stored in an easily accessible optical library.</a:t>
            </a:r>
            <a:endParaRPr lang="en-GB" altLang="en-US" sz="2400" dirty="0" smtClean="0"/>
          </a:p>
          <a:p>
            <a:pPr marL="393700" lvl="1" indent="-111125" eaLnBrk="1" hangingPunct="1">
              <a:lnSpc>
                <a:spcPct val="90000"/>
              </a:lnSpc>
            </a:pPr>
            <a:r>
              <a:rPr lang="en-GB" altLang="en-US" sz="2400" dirty="0" smtClean="0"/>
              <a:t>This enables fast storage and retrieval of backup and archive data.</a:t>
            </a:r>
            <a:endParaRPr lang="en-GB" altLang="en-US" sz="2400" dirty="0" smtClean="0"/>
          </a:p>
          <a:p>
            <a:pPr marL="393700" lvl="1" indent="-111125" eaLnBrk="1" hangingPunct="1">
              <a:lnSpc>
                <a:spcPct val="90000"/>
              </a:lnSpc>
            </a:pPr>
            <a:r>
              <a:rPr lang="en-GB" altLang="en-US" sz="2400" dirty="0" smtClean="0"/>
              <a:t>About 100 times faster than magnetic tape</a:t>
            </a:r>
            <a:endParaRPr lang="en-GB" altLang="en-US" sz="2400" dirty="0" smtClean="0"/>
          </a:p>
          <a:p>
            <a:pPr marL="168275" indent="-168275" eaLnBrk="1" hangingPunct="1">
              <a:lnSpc>
                <a:spcPct val="90000"/>
              </a:lnSpc>
            </a:pPr>
            <a:r>
              <a:rPr lang="en-GB" altLang="en-US" sz="2800" dirty="0" smtClean="0"/>
              <a:t>Portability</a:t>
            </a:r>
            <a:endParaRPr lang="en-GB" altLang="en-US" sz="2800" dirty="0" smtClean="0"/>
          </a:p>
          <a:p>
            <a:pPr marL="393700" lvl="1" indent="-111125" eaLnBrk="1" hangingPunct="1">
              <a:lnSpc>
                <a:spcPct val="90000"/>
              </a:lnSpc>
            </a:pPr>
            <a:r>
              <a:rPr lang="en-GB" altLang="en-US" sz="2400" dirty="0" smtClean="0"/>
              <a:t>CDs are robust and durable</a:t>
            </a:r>
            <a:endParaRPr lang="en-GB" altLang="en-US" sz="2400" dirty="0" smtClean="0"/>
          </a:p>
          <a:p>
            <a:pPr marL="393700" lvl="1" indent="-111125" eaLnBrk="1" hangingPunct="1">
              <a:lnSpc>
                <a:spcPct val="90000"/>
              </a:lnSpc>
            </a:pPr>
            <a:r>
              <a:rPr lang="en-GB" altLang="en-US" sz="2400" dirty="0" smtClean="0"/>
              <a:t>They are removable and portable</a:t>
            </a:r>
            <a:endParaRPr lang="en-GB" altLang="en-US" sz="2400" dirty="0" smtClean="0"/>
          </a:p>
          <a:p>
            <a:pPr marL="393700" lvl="1" indent="-111125" eaLnBrk="1" hangingPunct="1">
              <a:lnSpc>
                <a:spcPct val="90000"/>
              </a:lnSpc>
            </a:pPr>
            <a:r>
              <a:rPr lang="en-GB" altLang="en-US" sz="2400" dirty="0" smtClean="0"/>
              <a:t>They can be transported securely </a:t>
            </a:r>
            <a:endParaRPr lang="en-GB" altLang="en-US" sz="2400" dirty="0" smtClean="0"/>
          </a:p>
          <a:p>
            <a:pPr marL="168275" indent="-168275" eaLnBrk="1" hangingPunct="1">
              <a:lnSpc>
                <a:spcPct val="90000"/>
              </a:lnSpc>
            </a:pPr>
            <a:r>
              <a:rPr lang="en-GB" altLang="en-US" sz="2800" dirty="0" smtClean="0"/>
              <a:t>Affordability</a:t>
            </a:r>
            <a:endParaRPr lang="en-GB" altLang="en-US" sz="2800" dirty="0" smtClean="0"/>
          </a:p>
          <a:p>
            <a:pPr marL="393700" lvl="1" indent="-111125" eaLnBrk="1" hangingPunct="1">
              <a:lnSpc>
                <a:spcPct val="90000"/>
              </a:lnSpc>
            </a:pPr>
            <a:r>
              <a:rPr lang="en-GB" altLang="en-US" sz="2400" dirty="0" smtClean="0"/>
              <a:t>The cost of CDs is cheaper; it costs not more than three BIRR</a:t>
            </a:r>
            <a:endParaRPr lang="en-GB" altLang="en-US" sz="2400" dirty="0" smtClean="0"/>
          </a:p>
          <a:p>
            <a:pPr marL="393700" lvl="1" indent="-111125" eaLnBrk="1" hangingPunct="1">
              <a:lnSpc>
                <a:spcPct val="90000"/>
              </a:lnSpc>
            </a:pPr>
            <a:r>
              <a:rPr lang="en-GB" altLang="en-US" sz="2400" dirty="0" smtClean="0"/>
              <a:t>How much CD-R and CD-RW costs? What about DVD?</a:t>
            </a:r>
            <a:endParaRPr lang="en-GB" altLang="en-US" sz="2400" dirty="0" smtClean="0"/>
          </a:p>
        </p:txBody>
      </p:sp>
      <p:sp>
        <p:nvSpPr>
          <p:cNvPr id="113668"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20812A5D-488B-430E-B484-47490CD3A002}" type="slidenum">
              <a:rPr lang="en-US" altLang="en-US" sz="1400" smtClean="0"/>
            </a:fld>
            <a:endParaRPr lang="en-US" altLang="en-US" sz="1400" smtClean="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457200" y="274638"/>
            <a:ext cx="8229600" cy="639762"/>
          </a:xfrm>
        </p:spPr>
        <p:txBody>
          <a:bodyPr/>
          <a:lstStyle/>
          <a:p>
            <a:pPr eaLnBrk="1" hangingPunct="1"/>
            <a:r>
              <a:rPr lang="en-US" altLang="en-US" sz="4000" b="1" smtClean="0"/>
              <a:t>Advantages over Magnetic disk</a:t>
            </a:r>
            <a:endParaRPr lang="en-US" altLang="en-US" sz="4000" b="1" smtClean="0"/>
          </a:p>
        </p:txBody>
      </p:sp>
      <p:sp>
        <p:nvSpPr>
          <p:cNvPr id="115715" name="Rectangle 3"/>
          <p:cNvSpPr>
            <a:spLocks noGrp="1" noChangeArrowheads="1"/>
          </p:cNvSpPr>
          <p:nvPr>
            <p:ph type="body" idx="1"/>
          </p:nvPr>
        </p:nvSpPr>
        <p:spPr>
          <a:xfrm>
            <a:off x="228600" y="1108234"/>
            <a:ext cx="8686800" cy="5129212"/>
          </a:xfrm>
        </p:spPr>
        <p:txBody>
          <a:bodyPr/>
          <a:lstStyle/>
          <a:p>
            <a:pPr marL="168275" indent="-168275" eaLnBrk="1" hangingPunct="1">
              <a:lnSpc>
                <a:spcPct val="90000"/>
              </a:lnSpc>
            </a:pPr>
            <a:r>
              <a:rPr lang="en-US" altLang="en-US" dirty="0" smtClean="0"/>
              <a:t>Higher data density</a:t>
            </a:r>
            <a:endParaRPr lang="en-US" altLang="en-US" dirty="0" smtClean="0"/>
          </a:p>
          <a:p>
            <a:pPr marL="457200" lvl="1" indent="-174625" eaLnBrk="1" hangingPunct="1">
              <a:lnSpc>
                <a:spcPct val="90000"/>
              </a:lnSpc>
            </a:pPr>
            <a:r>
              <a:rPr lang="en-US" altLang="en-US" dirty="0" smtClean="0"/>
              <a:t>Store more data bit per inch</a:t>
            </a:r>
            <a:endParaRPr lang="en-US" altLang="en-US" dirty="0" smtClean="0"/>
          </a:p>
          <a:p>
            <a:pPr marL="168275" indent="-168275" eaLnBrk="1" hangingPunct="1">
              <a:lnSpc>
                <a:spcPct val="90000"/>
              </a:lnSpc>
            </a:pPr>
            <a:r>
              <a:rPr lang="en-US" altLang="en-US" dirty="0" smtClean="0"/>
              <a:t>Long-term storage</a:t>
            </a:r>
            <a:endParaRPr lang="en-US" altLang="en-US" dirty="0" smtClean="0"/>
          </a:p>
          <a:p>
            <a:pPr marL="457200" lvl="1" indent="-174625" eaLnBrk="1" hangingPunct="1">
              <a:lnSpc>
                <a:spcPct val="90000"/>
              </a:lnSpc>
            </a:pPr>
            <a:r>
              <a:rPr lang="en-US" altLang="en-US" dirty="0" smtClean="0"/>
              <a:t>Insensitive to dust</a:t>
            </a:r>
            <a:endParaRPr lang="en-US" altLang="en-US" dirty="0" smtClean="0"/>
          </a:p>
          <a:p>
            <a:pPr marL="168275" indent="-168275" eaLnBrk="1" hangingPunct="1">
              <a:lnSpc>
                <a:spcPct val="90000"/>
              </a:lnSpc>
            </a:pPr>
            <a:r>
              <a:rPr lang="en-US" altLang="en-US" dirty="0" smtClean="0"/>
              <a:t>Low probability of head crashes</a:t>
            </a:r>
            <a:endParaRPr lang="en-US" altLang="en-US" dirty="0" smtClean="0"/>
          </a:p>
          <a:p>
            <a:pPr marL="457200" lvl="1" indent="-174625" eaLnBrk="1" hangingPunct="1">
              <a:lnSpc>
                <a:spcPct val="90000"/>
              </a:lnSpc>
            </a:pPr>
            <a:r>
              <a:rPr lang="en-US" altLang="en-US" dirty="0" smtClean="0"/>
              <a:t>Distance between head &amp; the disk is more than 1mm</a:t>
            </a:r>
            <a:endParaRPr lang="en-US" altLang="en-US" dirty="0" smtClean="0"/>
          </a:p>
          <a:p>
            <a:pPr marL="168275" indent="-168275" eaLnBrk="1" hangingPunct="1">
              <a:lnSpc>
                <a:spcPct val="90000"/>
              </a:lnSpc>
            </a:pPr>
            <a:r>
              <a:rPr lang="en-US" altLang="en-US" dirty="0" smtClean="0"/>
              <a:t>Adequate error correction</a:t>
            </a:r>
            <a:endParaRPr lang="en-US" altLang="en-US" dirty="0" smtClean="0"/>
          </a:p>
          <a:p>
            <a:pPr marL="457200" lvl="1" indent="-174625" eaLnBrk="1" hangingPunct="1">
              <a:lnSpc>
                <a:spcPct val="90000"/>
              </a:lnSpc>
            </a:pPr>
            <a:r>
              <a:rPr lang="en-US" altLang="en-US" dirty="0" smtClean="0"/>
              <a:t>Allows error handling</a:t>
            </a:r>
            <a:endParaRPr lang="en-US" altLang="en-US" dirty="0" smtClean="0"/>
          </a:p>
          <a:p>
            <a:pPr marL="168275" indent="-168275" eaLnBrk="1" hangingPunct="1">
              <a:lnSpc>
                <a:spcPct val="90000"/>
              </a:lnSpc>
            </a:pPr>
            <a:r>
              <a:rPr lang="en-US" altLang="en-US" dirty="0" smtClean="0"/>
              <a:t>Quality</a:t>
            </a:r>
            <a:endParaRPr lang="en-US" altLang="en-US" dirty="0" smtClean="0"/>
          </a:p>
          <a:p>
            <a:pPr marL="457200" lvl="1" indent="-174625" eaLnBrk="1" hangingPunct="1">
              <a:lnSpc>
                <a:spcPct val="90000"/>
              </a:lnSpc>
            </a:pPr>
            <a:r>
              <a:rPr lang="en-US" altLang="en-US" dirty="0" smtClean="0"/>
              <a:t>Holds high quality multimedia</a:t>
            </a:r>
            <a:endParaRPr lang="en-US" altLang="en-US" dirty="0" smtClean="0"/>
          </a:p>
        </p:txBody>
      </p:sp>
      <p:sp>
        <p:nvSpPr>
          <p:cNvPr id="115716"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5ADCAEA-DA70-4DEF-8553-518FBA9EB20A}" type="slidenum">
              <a:rPr lang="en-US" altLang="en-US" sz="1400" smtClean="0"/>
            </a:fld>
            <a:endParaRPr lang="en-US" altLang="en-US" sz="1400" smtClean="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457200" y="274638"/>
            <a:ext cx="8229600" cy="715962"/>
          </a:xfrm>
        </p:spPr>
        <p:txBody>
          <a:bodyPr/>
          <a:lstStyle/>
          <a:p>
            <a:pPr eaLnBrk="1" hangingPunct="1"/>
            <a:r>
              <a:rPr lang="en-US" altLang="en-US" sz="4000" smtClean="0"/>
              <a:t>History of optical storage</a:t>
            </a:r>
            <a:endParaRPr lang="en-US" altLang="en-US" sz="4000" smtClean="0"/>
          </a:p>
        </p:txBody>
      </p:sp>
      <p:pic>
        <p:nvPicPr>
          <p:cNvPr id="117763" name="Picture 3"/>
          <p:cNvPicPr>
            <a:picLocks noGrp="1" noChangeAspect="1" noChangeArrowheads="1"/>
          </p:cNvPicPr>
          <p:nvPr>
            <p:ph type="body" idx="1"/>
          </p:nvPr>
        </p:nvPicPr>
        <p:blipFill>
          <a:blip r:embed="rId1">
            <a:extLst>
              <a:ext uri="{28A0092B-C50C-407E-A947-70E740481C1C}">
                <a14:useLocalDpi xmlns:a14="http://schemas.microsoft.com/office/drawing/2010/main" val="0"/>
              </a:ext>
            </a:extLst>
          </a:blip>
          <a:srcRect/>
          <a:stretch>
            <a:fillRect/>
          </a:stretch>
        </p:blipFill>
        <p:spPr>
          <a:xfrm>
            <a:off x="609600" y="1066800"/>
            <a:ext cx="8153400" cy="5181600"/>
          </a:xfrm>
          <a:noFill/>
          <a:ln w="12700">
            <a:solidFill>
              <a:srgbClr val="003366"/>
            </a:solidFill>
            <a:miter lim="800000"/>
            <a:headEnd/>
            <a:tailEnd/>
          </a:ln>
        </p:spPr>
      </p:pic>
      <p:sp>
        <p:nvSpPr>
          <p:cNvPr id="117764"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93612C9A-0AE2-49F9-84C5-9F091B6B562D}" type="slidenum">
              <a:rPr lang="en-US" altLang="en-US" sz="1400" smtClean="0"/>
            </a:fld>
            <a:endParaRPr lang="en-US" altLang="en-US" sz="1400" smtClean="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457200" y="304799"/>
            <a:ext cx="8229600" cy="609601"/>
          </a:xfrm>
        </p:spPr>
        <p:txBody>
          <a:bodyPr/>
          <a:lstStyle/>
          <a:p>
            <a:pPr eaLnBrk="1" hangingPunct="1"/>
            <a:r>
              <a:rPr lang="en-US" altLang="en-US" sz="4000" b="1" dirty="0" smtClean="0"/>
              <a:t>Types of Optical Storage</a:t>
            </a:r>
            <a:endParaRPr lang="en-US" altLang="en-US" sz="4000" b="1" dirty="0" smtClean="0"/>
          </a:p>
        </p:txBody>
      </p:sp>
      <p:sp>
        <p:nvSpPr>
          <p:cNvPr id="119811" name="Rectangle 3"/>
          <p:cNvSpPr>
            <a:spLocks noGrp="1" noChangeArrowheads="1"/>
          </p:cNvSpPr>
          <p:nvPr>
            <p:ph type="body" idx="1"/>
          </p:nvPr>
        </p:nvSpPr>
        <p:spPr>
          <a:xfrm>
            <a:off x="276225" y="957263"/>
            <a:ext cx="8562975" cy="5443537"/>
          </a:xfrm>
        </p:spPr>
        <p:txBody>
          <a:bodyPr/>
          <a:lstStyle/>
          <a:p>
            <a:pPr marL="168275" indent="-168275" eaLnBrk="1" hangingPunct="1"/>
            <a:r>
              <a:rPr lang="en-US" altLang="en-US" sz="2000" dirty="0" smtClean="0"/>
              <a:t>Optical storage media can be classified according to their reading technology</a:t>
            </a:r>
            <a:r>
              <a:rPr lang="en-US" altLang="en-US" sz="1600" dirty="0" smtClean="0"/>
              <a:t>: </a:t>
            </a:r>
            <a:endParaRPr lang="en-US" altLang="en-US" sz="1600" dirty="0" smtClean="0"/>
          </a:p>
          <a:p>
            <a:pPr marL="457200" lvl="1" indent="-174625" eaLnBrk="1" hangingPunct="1"/>
            <a:r>
              <a:rPr lang="en-US" altLang="en-US" sz="2000" dirty="0" smtClean="0"/>
              <a:t>the read-only CD, CD-ROM, DVD-ROM, and DVD-Video; </a:t>
            </a:r>
            <a:endParaRPr lang="en-US" altLang="en-US" sz="2000" dirty="0" smtClean="0"/>
          </a:p>
          <a:p>
            <a:pPr marL="457200" lvl="1" indent="-174625" eaLnBrk="1" hangingPunct="1"/>
            <a:r>
              <a:rPr lang="en-US" altLang="en-US" sz="2000" dirty="0" smtClean="0"/>
              <a:t>the write-once CD-R and DVD-R, both of which use WORM (Write-Once, Read-Many-times) technology</a:t>
            </a:r>
            <a:endParaRPr lang="en-US" altLang="en-US" sz="2000" dirty="0" smtClean="0"/>
          </a:p>
          <a:p>
            <a:pPr marL="457200" lvl="1" indent="-174625" eaLnBrk="1" hangingPunct="1"/>
            <a:r>
              <a:rPr lang="en-US" altLang="en-US" sz="2000" dirty="0" smtClean="0"/>
              <a:t>the rewritable CD-RW, DVD-RAM, and DVD-RW.</a:t>
            </a:r>
            <a:endParaRPr lang="en-US" altLang="en-US" sz="2000" dirty="0" smtClean="0"/>
          </a:p>
          <a:p>
            <a:pPr marL="457200" lvl="1" indent="-174625" eaLnBrk="1" hangingPunct="1">
              <a:buFontTx/>
              <a:buNone/>
            </a:pPr>
            <a:r>
              <a:rPr lang="en-US" altLang="en-US" sz="1800" dirty="0" smtClean="0"/>
              <a:t>Thus, R in CD-R &amp; DVD-R means "Recordable", RW means "Rewritable", ROM means "Read Only Memory", RAM means "Random Access Memory".</a:t>
            </a:r>
            <a:r>
              <a:rPr lang="en-US" altLang="en-US" sz="1600" dirty="0" smtClean="0"/>
              <a:t> </a:t>
            </a:r>
            <a:endParaRPr lang="en-US" altLang="en-US" sz="1600" dirty="0" smtClean="0"/>
          </a:p>
          <a:p>
            <a:pPr marL="168275" indent="-168275" eaLnBrk="1" hangingPunct="1"/>
            <a:r>
              <a:rPr lang="en-US" altLang="en-US" sz="2000" dirty="0" smtClean="0"/>
              <a:t>Most optical storage media are optical disks, such as CDs.</a:t>
            </a:r>
            <a:r>
              <a:rPr lang="en-US" altLang="en-US" sz="1600" dirty="0" smtClean="0"/>
              <a:t> </a:t>
            </a:r>
            <a:endParaRPr lang="en-US" altLang="en-US" sz="1600" dirty="0" smtClean="0"/>
          </a:p>
          <a:p>
            <a:pPr marL="457200" lvl="1" indent="-174625" eaLnBrk="1" hangingPunct="1"/>
            <a:r>
              <a:rPr lang="en-US" altLang="en-US" sz="2000" dirty="0" smtClean="0"/>
              <a:t>The data on optical disks are usually accessed by a laser beam touching the disc's surface. </a:t>
            </a:r>
            <a:endParaRPr lang="en-US" altLang="en-US" sz="2000" dirty="0" smtClean="0"/>
          </a:p>
          <a:p>
            <a:pPr marL="457200" lvl="1" indent="-174625" eaLnBrk="1" hangingPunct="1"/>
            <a:r>
              <a:rPr lang="en-US" altLang="en-US" sz="2000" dirty="0" smtClean="0"/>
              <a:t>A 'sub-type' of optical disks is the phase-change disk, which uses a material that can freeze into either a crystalline or amorphous state. Phase-change disks allow rewritable optical media, such as CD-RWs and DVD-RWs. </a:t>
            </a:r>
            <a:endParaRPr lang="en-US" altLang="en-US" sz="2000" dirty="0" smtClean="0"/>
          </a:p>
          <a:p>
            <a:pPr marL="457200" lvl="1" indent="-174625" eaLnBrk="1" hangingPunct="1"/>
            <a:r>
              <a:rPr lang="en-US" altLang="en-US" sz="2000" dirty="0" smtClean="0"/>
              <a:t>On the other hand, magneto-optic disks straddle the line, as they're made of magnetic recordable material but use optical technology (i.e. laser) to record the data.</a:t>
            </a:r>
            <a:endParaRPr lang="en-US" altLang="en-US" sz="2000" dirty="0" smtClean="0"/>
          </a:p>
          <a:p>
            <a:pPr marL="168275" indent="-168275" eaLnBrk="1" hangingPunct="1"/>
            <a:endParaRPr lang="en-US" altLang="en-US" sz="1200" dirty="0" smtClean="0"/>
          </a:p>
        </p:txBody>
      </p:sp>
      <p:sp>
        <p:nvSpPr>
          <p:cNvPr id="119812"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3C13524D-8B2D-465D-BF08-CD72C7C03B39}" type="slidenum">
              <a:rPr lang="en-US" altLang="en-US" sz="1400" smtClean="0"/>
            </a:fld>
            <a:endParaRPr lang="en-US" altLang="en-US" sz="1400" smtClean="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457200" y="228600"/>
            <a:ext cx="8229600" cy="411163"/>
          </a:xfrm>
        </p:spPr>
        <p:txBody>
          <a:bodyPr/>
          <a:lstStyle/>
          <a:p>
            <a:pPr eaLnBrk="1" hangingPunct="1"/>
            <a:r>
              <a:rPr lang="en-GB" altLang="en-US" sz="4000" b="1" smtClean="0"/>
              <a:t>Basic CD technology</a:t>
            </a:r>
            <a:endParaRPr lang="en-GB" altLang="en-US" sz="4000" b="1" smtClean="0"/>
          </a:p>
        </p:txBody>
      </p:sp>
      <p:sp>
        <p:nvSpPr>
          <p:cNvPr id="120835" name="Rectangle 3"/>
          <p:cNvSpPr>
            <a:spLocks noGrp="1" noChangeArrowheads="1"/>
          </p:cNvSpPr>
          <p:nvPr>
            <p:ph type="body" idx="1"/>
          </p:nvPr>
        </p:nvSpPr>
        <p:spPr>
          <a:xfrm>
            <a:off x="152400" y="762000"/>
            <a:ext cx="8839200" cy="5943600"/>
          </a:xfrm>
        </p:spPr>
        <p:txBody>
          <a:bodyPr/>
          <a:lstStyle/>
          <a:p>
            <a:pPr marL="168275" indent="-168275" eaLnBrk="1" hangingPunct="1">
              <a:buFontTx/>
              <a:buNone/>
            </a:pPr>
            <a:r>
              <a:rPr lang="en-GB" altLang="en-US" sz="2800" b="1" dirty="0" smtClean="0"/>
              <a:t>Basics</a:t>
            </a:r>
            <a:endParaRPr lang="en-GB" altLang="en-US" sz="2800" b="1" dirty="0" smtClean="0"/>
          </a:p>
          <a:p>
            <a:pPr marL="168275" indent="-168275" eaLnBrk="1" hangingPunct="1"/>
            <a:r>
              <a:rPr lang="en-US" altLang="en-US" sz="2800" dirty="0" smtClean="0"/>
              <a:t>The most common form of optical storage is the Compact Disk (CD). </a:t>
            </a:r>
            <a:endParaRPr lang="en-US" altLang="en-US" sz="2800" dirty="0" smtClean="0"/>
          </a:p>
          <a:p>
            <a:pPr marL="463550" lvl="1" indent="-180975" eaLnBrk="1" hangingPunct="1"/>
            <a:r>
              <a:rPr lang="en-US" altLang="en-US" sz="2400" dirty="0" smtClean="0"/>
              <a:t>Even with the arrival of DVDs and other more powerful optical media, CDs remain a massively popular way for industries to package software, games, music, and movies. </a:t>
            </a:r>
            <a:endParaRPr lang="en-US" altLang="en-US" sz="2400" dirty="0" smtClean="0"/>
          </a:p>
          <a:p>
            <a:pPr marL="463550" lvl="1" indent="-180975" eaLnBrk="1" hangingPunct="1"/>
            <a:r>
              <a:rPr lang="en-US" altLang="en-US" sz="2400" dirty="0" smtClean="0"/>
              <a:t>Ordinary computer users often have a soft spot for CDs and the CD burner hardware of their PCs, as these discs provide low-cost and easy-to-use back-up for and physical transfer of data files.</a:t>
            </a:r>
            <a:endParaRPr lang="en-US" altLang="en-US" sz="1600" b="1" dirty="0" smtClean="0"/>
          </a:p>
          <a:p>
            <a:pPr marL="463550" lvl="1" indent="-180975" eaLnBrk="1" hangingPunct="1"/>
            <a:r>
              <a:rPr lang="en-GB" altLang="en-US" sz="2400" dirty="0" smtClean="0"/>
              <a:t>The CD is a thin wafer of </a:t>
            </a:r>
            <a:r>
              <a:rPr lang="en-GB" altLang="en-US" sz="2400" dirty="0" err="1" smtClean="0"/>
              <a:t>polycarbonite</a:t>
            </a:r>
            <a:r>
              <a:rPr lang="en-GB" altLang="en-US" sz="2400" dirty="0" smtClean="0"/>
              <a:t> plastic with a thin metal layer</a:t>
            </a:r>
            <a:endParaRPr lang="en-GB" altLang="en-US" sz="2400" dirty="0" smtClean="0"/>
          </a:p>
          <a:p>
            <a:pPr marL="463550" lvl="1" indent="-180975" eaLnBrk="1" hangingPunct="1"/>
            <a:r>
              <a:rPr lang="en-GB" altLang="en-US" sz="2400" dirty="0" smtClean="0"/>
              <a:t>120mm diameter (4.7 inches)</a:t>
            </a:r>
            <a:endParaRPr lang="en-GB" altLang="en-US" sz="2400" dirty="0" smtClean="0"/>
          </a:p>
        </p:txBody>
      </p:sp>
      <p:sp>
        <p:nvSpPr>
          <p:cNvPr id="120836"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C8F5DA7-A4DA-4824-8B68-E38FA9CAA0B1}" type="slidenum">
              <a:rPr lang="en-US" altLang="en-US" sz="1400" smtClean="0"/>
            </a:fld>
            <a:endParaRPr lang="en-US" altLang="en-US" sz="1400" smtClean="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a:xfrm>
            <a:off x="457200" y="274638"/>
            <a:ext cx="8229600" cy="563562"/>
          </a:xfrm>
        </p:spPr>
        <p:txBody>
          <a:bodyPr/>
          <a:lstStyle/>
          <a:p>
            <a:pPr eaLnBrk="1" hangingPunct="1"/>
            <a:r>
              <a:rPr lang="en-GB" altLang="en-US" sz="4000" b="1" smtClean="0"/>
              <a:t>Basic CD technology</a:t>
            </a:r>
            <a:endParaRPr lang="en-GB" altLang="en-US" sz="4000" b="1" smtClean="0"/>
          </a:p>
        </p:txBody>
      </p:sp>
      <p:sp>
        <p:nvSpPr>
          <p:cNvPr id="122883" name="Rectangle 3"/>
          <p:cNvSpPr>
            <a:spLocks noGrp="1" noChangeArrowheads="1"/>
          </p:cNvSpPr>
          <p:nvPr>
            <p:ph type="body" idx="1"/>
          </p:nvPr>
        </p:nvSpPr>
        <p:spPr>
          <a:xfrm>
            <a:off x="152400" y="762000"/>
            <a:ext cx="8839200" cy="6019800"/>
          </a:xfrm>
        </p:spPr>
        <p:txBody>
          <a:bodyPr/>
          <a:lstStyle/>
          <a:p>
            <a:pPr marL="168275" indent="-168275" eaLnBrk="1" hangingPunct="1"/>
            <a:r>
              <a:rPr lang="en-GB" altLang="en-US" sz="2400" dirty="0" smtClean="0"/>
              <a:t>Data storage: </a:t>
            </a:r>
            <a:endParaRPr lang="en-GB" altLang="en-US" sz="2400" dirty="0" smtClean="0"/>
          </a:p>
          <a:p>
            <a:pPr marL="463550" lvl="1" indent="-180975" eaLnBrk="1" hangingPunct="1"/>
            <a:r>
              <a:rPr lang="en-GB" altLang="en-US" sz="2000" dirty="0" smtClean="0"/>
              <a:t>For data storage, the CD is divided into logical sectors (max. 99). Normally there are 75 sectors, and each sector can hold 2 Kbytes </a:t>
            </a:r>
            <a:endParaRPr lang="en-GB" altLang="en-US" sz="2000" dirty="0" smtClean="0"/>
          </a:p>
          <a:p>
            <a:pPr marL="463550" lvl="1" indent="-180975" eaLnBrk="1" hangingPunct="1"/>
            <a:r>
              <a:rPr lang="en-GB" altLang="en-US" sz="2000" dirty="0" smtClean="0"/>
              <a:t>Capacity for a 74 minute CD is</a:t>
            </a:r>
            <a:endParaRPr lang="en-GB" altLang="en-US" sz="2000" dirty="0" smtClean="0"/>
          </a:p>
          <a:p>
            <a:pPr marL="168275" indent="-168275" eaLnBrk="1" hangingPunct="1">
              <a:buFontTx/>
              <a:buNone/>
            </a:pPr>
            <a:r>
              <a:rPr lang="en-GB" altLang="en-US" sz="2400" dirty="0" smtClean="0">
                <a:solidFill>
                  <a:schemeClr val="accent2"/>
                </a:solidFill>
              </a:rPr>
              <a:t>		74 X 60 secs X 75 sectors X 2 Kbytes</a:t>
            </a:r>
            <a:endParaRPr lang="en-GB" altLang="en-US" sz="2400" dirty="0" smtClean="0">
              <a:solidFill>
                <a:schemeClr val="accent2"/>
              </a:solidFill>
            </a:endParaRPr>
          </a:p>
          <a:p>
            <a:pPr marL="168275" indent="-168275" eaLnBrk="1" hangingPunct="1">
              <a:buFontTx/>
              <a:buNone/>
            </a:pPr>
            <a:r>
              <a:rPr lang="en-GB" altLang="en-US" sz="2400" dirty="0" smtClean="0">
                <a:solidFill>
                  <a:schemeClr val="accent2"/>
                </a:solidFill>
              </a:rPr>
              <a:t>		= 660,000 Kbytes = 650 Megabytes</a:t>
            </a:r>
            <a:endParaRPr lang="en-GB" altLang="en-US" sz="2400" dirty="0" smtClean="0">
              <a:solidFill>
                <a:schemeClr val="accent2"/>
              </a:solidFill>
            </a:endParaRPr>
          </a:p>
          <a:p>
            <a:pPr marL="168275" indent="-168275" eaLnBrk="1" hangingPunct="1"/>
            <a:r>
              <a:rPr lang="en-GB" altLang="en-US" sz="2400" dirty="0" smtClean="0"/>
              <a:t>Because the CD is originally based on audio technology the track is divided as: 	</a:t>
            </a:r>
            <a:r>
              <a:rPr lang="en-GB" altLang="en-US" sz="2400" dirty="0" err="1" smtClean="0">
                <a:solidFill>
                  <a:schemeClr val="accent2"/>
                </a:solidFill>
              </a:rPr>
              <a:t>minutes:seconds:sectors</a:t>
            </a:r>
            <a:endParaRPr lang="en-GB" altLang="en-US" sz="2400" dirty="0" smtClean="0">
              <a:solidFill>
                <a:schemeClr val="accent2"/>
              </a:solidFill>
            </a:endParaRPr>
          </a:p>
          <a:p>
            <a:pPr marL="463550" lvl="1" indent="-180975" eaLnBrk="1" hangingPunct="1"/>
            <a:r>
              <a:rPr lang="en-US" altLang="en-US" sz="2000" dirty="0" smtClean="0"/>
              <a:t>Tracks contains sequential arrangement of pits &amp; lands. The "</a:t>
            </a:r>
            <a:r>
              <a:rPr lang="en-US" altLang="en-US" sz="2000" b="1" dirty="0" smtClean="0"/>
              <a:t>holes</a:t>
            </a:r>
            <a:r>
              <a:rPr lang="en-US" altLang="en-US" sz="2000" dirty="0" smtClean="0"/>
              <a:t>" on the CD are called </a:t>
            </a:r>
            <a:r>
              <a:rPr lang="en-US" altLang="en-US" sz="2000" b="1" dirty="0" smtClean="0"/>
              <a:t>pits</a:t>
            </a:r>
            <a:r>
              <a:rPr lang="en-US" altLang="en-US" sz="2000" dirty="0" smtClean="0"/>
              <a:t>, while the flat places (i.e. unburned areas) around these holes are called </a:t>
            </a:r>
            <a:r>
              <a:rPr lang="en-US" altLang="en-US" sz="2000" b="1" dirty="0" smtClean="0"/>
              <a:t>lands</a:t>
            </a:r>
            <a:r>
              <a:rPr lang="en-US" altLang="en-US" sz="2000" dirty="0" smtClean="0"/>
              <a:t>. </a:t>
            </a:r>
            <a:endParaRPr lang="en-US" altLang="en-US" sz="2000" dirty="0" smtClean="0"/>
          </a:p>
          <a:p>
            <a:pPr marL="463550" lvl="1" indent="-180975" eaLnBrk="1" hangingPunct="1"/>
            <a:r>
              <a:rPr lang="en-GB" altLang="en-US" sz="2000" dirty="0" smtClean="0"/>
              <a:t>A continuous spiral of data is recorded starting at the inner </a:t>
            </a:r>
            <a:r>
              <a:rPr lang="en-GB" altLang="en-US" sz="2000" dirty="0" err="1"/>
              <a:t>edgeto</a:t>
            </a:r>
            <a:r>
              <a:rPr lang="en-GB" altLang="en-US" sz="2000" dirty="0"/>
              <a:t> </a:t>
            </a:r>
            <a:r>
              <a:rPr lang="en-GB" altLang="en-US" sz="2000" dirty="0" smtClean="0"/>
              <a:t>the outside. </a:t>
            </a:r>
            <a:endParaRPr lang="en-GB" altLang="en-US" sz="2000" dirty="0" smtClean="0"/>
          </a:p>
          <a:p>
            <a:pPr marL="168275" indent="-168275" eaLnBrk="1" hangingPunct="1"/>
            <a:r>
              <a:rPr lang="en-US" altLang="en-US" sz="2400" dirty="0" smtClean="0"/>
              <a:t>How does a CD record data? </a:t>
            </a:r>
            <a:endParaRPr lang="en-GB" altLang="en-US" sz="2400" dirty="0" smtClean="0"/>
          </a:p>
          <a:p>
            <a:pPr eaLnBrk="1" hangingPunct="1">
              <a:spcBef>
                <a:spcPct val="0"/>
              </a:spcBef>
            </a:pPr>
            <a:r>
              <a:rPr lang="en-GB" altLang="en-US" sz="2000" dirty="0" smtClean="0"/>
              <a:t>Data is recorded on the disc using a laser beam which burns pits (a</a:t>
            </a:r>
            <a:r>
              <a:rPr lang="en-US" altLang="en-US" sz="2000" dirty="0" smtClean="0"/>
              <a:t> series of holes) </a:t>
            </a:r>
            <a:r>
              <a:rPr lang="en-GB" altLang="en-US" sz="2000" dirty="0" smtClean="0"/>
              <a:t>in the disc surface. </a:t>
            </a:r>
            <a:r>
              <a:rPr lang="en-US" altLang="en-US" sz="2000" dirty="0"/>
              <a:t>a change between pit and land (or vice versa) corresponds to a ”</a:t>
            </a:r>
            <a:r>
              <a:rPr lang="en-US" altLang="en-US" sz="2000" dirty="0" smtClean="0"/>
              <a:t>1” and no </a:t>
            </a:r>
            <a:r>
              <a:rPr lang="en-US" altLang="en-US" sz="2000" dirty="0"/>
              <a:t>change corresponds to a ”0”</a:t>
            </a:r>
            <a:endParaRPr lang="en-US" altLang="en-US" sz="2000" dirty="0"/>
          </a:p>
          <a:p>
            <a:pPr marL="463550" lvl="1" indent="-180975" eaLnBrk="1" hangingPunct="1"/>
            <a:endParaRPr lang="en-GB" altLang="en-US" sz="2000" dirty="0" smtClean="0"/>
          </a:p>
        </p:txBody>
      </p:sp>
      <p:sp>
        <p:nvSpPr>
          <p:cNvPr id="122884"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F97B015C-ABA8-4DA3-8E6C-77DD5FDEE877}" type="slidenum">
              <a:rPr lang="en-US" altLang="en-US" sz="1400" smtClean="0"/>
            </a:fld>
            <a:endParaRPr lang="en-US" altLang="en-US" sz="1400" smtClean="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5"/>
          <p:cNvPicPr>
            <a:picLocks noGrp="1" noChangeAspect="1" noChangeArrowheads="1"/>
          </p:cNvPicPr>
          <p:nvPr>
            <p:ph sz="half" idx="2"/>
          </p:nvPr>
        </p:nvPicPr>
        <p:blipFill>
          <a:blip r:embed="rId1">
            <a:extLst>
              <a:ext uri="{28A0092B-C50C-407E-A947-70E740481C1C}">
                <a14:useLocalDpi xmlns:a14="http://schemas.microsoft.com/office/drawing/2010/main" val="0"/>
              </a:ext>
            </a:extLst>
          </a:blip>
          <a:srcRect/>
          <a:stretch>
            <a:fillRect/>
          </a:stretch>
        </p:blipFill>
        <p:spPr>
          <a:xfrm>
            <a:off x="685800" y="1143000"/>
            <a:ext cx="8001000" cy="5486400"/>
          </a:xfrm>
          <a:noFill/>
        </p:spPr>
      </p:pic>
      <p:sp>
        <p:nvSpPr>
          <p:cNvPr id="124931" name="Rectangle 9"/>
          <p:cNvSpPr>
            <a:spLocks noGrp="1" noChangeArrowheads="1"/>
          </p:cNvSpPr>
          <p:nvPr>
            <p:ph type="title"/>
          </p:nvPr>
        </p:nvSpPr>
        <p:spPr>
          <a:xfrm>
            <a:off x="457200" y="274638"/>
            <a:ext cx="8229600" cy="639762"/>
          </a:xfrm>
        </p:spPr>
        <p:txBody>
          <a:bodyPr/>
          <a:lstStyle/>
          <a:p>
            <a:pPr eaLnBrk="1" hangingPunct="1"/>
            <a:r>
              <a:rPr lang="en-US" altLang="en-US" sz="4000" b="1" smtClean="0"/>
              <a:t>How does a CD record data</a:t>
            </a:r>
            <a:endParaRPr lang="en-US" altLang="en-US" sz="4000" b="1" smtClean="0"/>
          </a:p>
        </p:txBody>
      </p:sp>
      <p:sp>
        <p:nvSpPr>
          <p:cNvPr id="124932" name="Slide Number Placeholder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1FC3A8A8-6561-4197-B506-5C042AAA0B49}" type="slidenum">
              <a:rPr lang="en-US" altLang="en-US" sz="1400" smtClean="0"/>
            </a:fld>
            <a:endParaRPr lang="en-US" altLang="en-US" sz="1400" smtClean="0"/>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70705</Words>
  <Application>WPS Presentation</Application>
  <PresentationFormat>On-screen Show (4:3)</PresentationFormat>
  <Paragraphs>2410</Paragraphs>
  <Slides>154</Slides>
  <Notes>34</Notes>
  <HiddenSlides>1</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15</vt:i4>
      </vt:variant>
      <vt:variant>
        <vt:lpstr>幻灯片标题</vt:lpstr>
      </vt:variant>
      <vt:variant>
        <vt:i4>154</vt:i4>
      </vt:variant>
    </vt:vector>
  </HeadingPairs>
  <TitlesOfParts>
    <vt:vector size="195" baseType="lpstr">
      <vt:lpstr>Arial</vt:lpstr>
      <vt:lpstr>SimSun</vt:lpstr>
      <vt:lpstr>Wingdings</vt:lpstr>
      <vt:lpstr>Times New Roman</vt:lpstr>
      <vt:lpstr>Times New Roman</vt:lpstr>
      <vt:lpstr>Batang</vt:lpstr>
      <vt:lpstr>Constantia</vt:lpstr>
      <vt:lpstr>굴림</vt:lpstr>
      <vt:lpstr>Malgun Gothic</vt:lpstr>
      <vt:lpstr>Batang</vt:lpstr>
      <vt:lpstr>Microsoft YaHei</vt:lpstr>
      <vt:lpstr>Arial Unicode MS</vt:lpstr>
      <vt:lpstr>MS PGothic</vt:lpstr>
      <vt:lpstr>Impact</vt:lpstr>
      <vt:lpstr>Verdana</vt:lpstr>
      <vt:lpstr>Comic Sans MS</vt:lpstr>
      <vt:lpstr>ZapfDingbats</vt:lpstr>
      <vt:lpstr>Symbol</vt:lpstr>
      <vt:lpstr>Trebuchet MS</vt:lpstr>
      <vt:lpstr>PMingLiU</vt:lpstr>
      <vt:lpstr>PMingLiU-ExtB</vt:lpstr>
      <vt:lpstr>Tahoma</vt:lpstr>
      <vt:lpstr>Arial Unicode MS</vt:lpstr>
      <vt:lpstr>Helvetica</vt:lpstr>
      <vt:lpstr>Blackadder ITC</vt:lpstr>
      <vt:lpstr>Default Design</vt:lpstr>
      <vt:lpstr>Paint.Picture</vt:lpstr>
      <vt:lpstr>Equation.3</vt:lpstr>
      <vt:lpstr>Excel.Sheet.8</vt:lpstr>
      <vt:lpstr>Equation.3</vt:lpstr>
      <vt:lpstr>Equation.3</vt:lpstr>
      <vt:lpstr>Equation.3</vt:lpstr>
      <vt:lpstr>Equation.3</vt:lpstr>
      <vt:lpstr>Paint.Picture</vt:lpstr>
      <vt:lpstr>Paint.Picture</vt:lpstr>
      <vt:lpstr>Paint.Picture</vt:lpstr>
      <vt:lpstr>Paint.Picture</vt:lpstr>
      <vt:lpstr>Paint.Picture</vt:lpstr>
      <vt:lpstr>Equation.3</vt:lpstr>
      <vt:lpstr>Equation.3</vt:lpstr>
      <vt:lpstr>Equation.3</vt:lpstr>
      <vt:lpstr>Multimedia Information Systems</vt:lpstr>
      <vt:lpstr>Why Multimedia?</vt:lpstr>
      <vt:lpstr>Course Outline</vt:lpstr>
      <vt:lpstr>Reading Materials</vt:lpstr>
      <vt:lpstr>What is Multimedia?</vt:lpstr>
      <vt:lpstr>Media Types: Two broad classes</vt:lpstr>
      <vt:lpstr>Continuous media</vt:lpstr>
      <vt:lpstr>Multimedia System</vt:lpstr>
      <vt:lpstr>Properties of Multimedia System</vt:lpstr>
      <vt:lpstr>Application</vt:lpstr>
      <vt:lpstr>A Course-on-Demand System</vt:lpstr>
      <vt:lpstr>Challenges of Multimedia Computing</vt:lpstr>
      <vt:lpstr>Challenges of Multimedia Computing</vt:lpstr>
      <vt:lpstr>Multimedia is a Multidisciplinary subject</vt:lpstr>
      <vt:lpstr> Multimedia Computing</vt:lpstr>
      <vt:lpstr>Digital Audio, Image and Video</vt:lpstr>
      <vt:lpstr>Overview </vt:lpstr>
      <vt:lpstr>Digital Media</vt:lpstr>
      <vt:lpstr>Digital Image Example </vt:lpstr>
      <vt:lpstr>Image content</vt:lpstr>
      <vt:lpstr>Digital Media Capturing</vt:lpstr>
      <vt:lpstr>Advantage of digital media over analog</vt:lpstr>
      <vt:lpstr>Convert Analog to Digital Media</vt:lpstr>
      <vt:lpstr>Convert Analog to Digital …</vt:lpstr>
      <vt:lpstr>Sampling vs. Digitization/Quantization</vt:lpstr>
      <vt:lpstr>Sampling and Quantization of Audio</vt:lpstr>
      <vt:lpstr>Sampling Audio</vt:lpstr>
      <vt:lpstr>Sampling for an Audio Signal</vt:lpstr>
      <vt:lpstr>Digital Audio</vt:lpstr>
      <vt:lpstr>Sampling and Quantization of Image</vt:lpstr>
      <vt:lpstr>Digital Images</vt:lpstr>
      <vt:lpstr>Types of Digital Images</vt:lpstr>
      <vt:lpstr>Color Image</vt:lpstr>
      <vt:lpstr>RGB Color Model</vt:lpstr>
      <vt:lpstr>Color Table</vt:lpstr>
      <vt:lpstr>RGB Color Model</vt:lpstr>
      <vt:lpstr>RGB color model</vt:lpstr>
      <vt:lpstr>Representing an Image</vt:lpstr>
      <vt:lpstr>Image Storing format &amp; compression</vt:lpstr>
      <vt:lpstr>Video Sampling and Quantization</vt:lpstr>
      <vt:lpstr>Color System in Video</vt:lpstr>
      <vt:lpstr>Color System in Video</vt:lpstr>
      <vt:lpstr>Video Storing format &amp; compression</vt:lpstr>
      <vt:lpstr>Exercise </vt:lpstr>
      <vt:lpstr>Multimedia Data Compression </vt:lpstr>
      <vt:lpstr>Multimedia Data Compression</vt:lpstr>
      <vt:lpstr>Is compression useful?</vt:lpstr>
      <vt:lpstr>Trade offs in Data Compression</vt:lpstr>
      <vt:lpstr>Types of Compression</vt:lpstr>
      <vt:lpstr>Data Compression</vt:lpstr>
      <vt:lpstr>Lossy and Lossless Compression</vt:lpstr>
      <vt:lpstr>Lossy and Lossless Compression</vt:lpstr>
      <vt:lpstr>Human visual system</vt:lpstr>
      <vt:lpstr>Lossless vs. Lossy compression</vt:lpstr>
      <vt:lpstr>Example: Lossless vs. lossy compression </vt:lpstr>
      <vt:lpstr>Run length encoding compression techniques</vt:lpstr>
      <vt:lpstr>Run-length Encoding (RLE)</vt:lpstr>
      <vt:lpstr>Zero length suppression compression techniques</vt:lpstr>
      <vt:lpstr>Application: Lossless vs. lossy compression </vt:lpstr>
      <vt:lpstr>Lossless vs. Lossy compression</vt:lpstr>
      <vt:lpstr>Common compression methods</vt:lpstr>
      <vt:lpstr> Common Compression Techniques</vt:lpstr>
      <vt:lpstr>Adaptive coding</vt:lpstr>
      <vt:lpstr>Compression model</vt:lpstr>
      <vt:lpstr>Data Compression = Modeling + Coding</vt:lpstr>
      <vt:lpstr>Huffman coding</vt:lpstr>
      <vt:lpstr>Huffman coding</vt:lpstr>
      <vt:lpstr>How to construct Huffman coding</vt:lpstr>
      <vt:lpstr>Example</vt:lpstr>
      <vt:lpstr>Huffman code tree</vt:lpstr>
      <vt:lpstr>Algorithm </vt:lpstr>
      <vt:lpstr>Word level example</vt:lpstr>
      <vt:lpstr>Entropy encoding</vt:lpstr>
      <vt:lpstr>Entropy Encoding</vt:lpstr>
      <vt:lpstr>The Shannon-Fano Encoding Algorithm</vt:lpstr>
      <vt:lpstr>The Shannon-Fano Encoding Algorithm</vt:lpstr>
      <vt:lpstr>Exercise</vt:lpstr>
      <vt:lpstr> Lempel-Ziv Encoding</vt:lpstr>
      <vt:lpstr>Lempel-Ziv compression</vt:lpstr>
      <vt:lpstr> Lempel-Ziv Compression Algorithm</vt:lpstr>
      <vt:lpstr> Example: LZ compression</vt:lpstr>
      <vt:lpstr>LZ Compression</vt:lpstr>
      <vt:lpstr>LZ Compression</vt:lpstr>
      <vt:lpstr> LZ Compression Algorithm </vt:lpstr>
      <vt:lpstr> Example 2: LZ Compression </vt:lpstr>
      <vt:lpstr> Example 2: Compute Number of bits transmitted</vt:lpstr>
      <vt:lpstr> Example 3: Decompression</vt:lpstr>
      <vt:lpstr> Exercise </vt:lpstr>
      <vt:lpstr>Optical Storage Media</vt:lpstr>
      <vt:lpstr>Choice of storage</vt:lpstr>
      <vt:lpstr>Optical Storage</vt:lpstr>
      <vt:lpstr>Advantages of Optical Storage</vt:lpstr>
      <vt:lpstr>Advantages of Optical Storage</vt:lpstr>
      <vt:lpstr>Advantages over Magnetic disk</vt:lpstr>
      <vt:lpstr>History of optical storage</vt:lpstr>
      <vt:lpstr>Types of Optical Storage</vt:lpstr>
      <vt:lpstr>Basic CD technology</vt:lpstr>
      <vt:lpstr>Basic CD technology</vt:lpstr>
      <vt:lpstr>How does a CD record data</vt:lpstr>
      <vt:lpstr>How does a CD record data</vt:lpstr>
      <vt:lpstr>Optical Storage Types: Audio CD and CD-ROM</vt:lpstr>
      <vt:lpstr>Optical Storage Types: CD-ROM</vt:lpstr>
      <vt:lpstr>Optical Storage Types: CD-R</vt:lpstr>
      <vt:lpstr>Optical Storage Types: CD-RW</vt:lpstr>
      <vt:lpstr>Optical Storage Types: DVD</vt:lpstr>
      <vt:lpstr>PowerPoint 演示文稿</vt:lpstr>
      <vt:lpstr>Optical Storage Types: DVD</vt:lpstr>
      <vt:lpstr>Difference between CD &amp; DVD disc</vt:lpstr>
      <vt:lpstr>Compared to CD, DVD uses smaller pits and a more closely spaced track. The result is a significant increase in data density. Thus Bits are packed more closely in DVD’s.  </vt:lpstr>
      <vt:lpstr>DVD vs CD</vt:lpstr>
      <vt:lpstr>DVD Technology </vt:lpstr>
      <vt:lpstr>DVD Types</vt:lpstr>
      <vt:lpstr>DVD Types</vt:lpstr>
      <vt:lpstr>DVD Types</vt:lpstr>
      <vt:lpstr>DVD Types</vt:lpstr>
      <vt:lpstr>DVD Types</vt:lpstr>
      <vt:lpstr>BLU-RAY TECHNOLOGY</vt:lpstr>
      <vt:lpstr>CAPACITY OF BD</vt:lpstr>
      <vt:lpstr>CONSTRUCTION OF BD</vt:lpstr>
      <vt:lpstr>WRITING EFFECT</vt:lpstr>
      <vt:lpstr>Retrieval from Multimedia Data</vt:lpstr>
      <vt:lpstr>Why Multimedia Information Retrieval System?</vt:lpstr>
      <vt:lpstr>What is Multimedia Information Retrieval (MIR)?</vt:lpstr>
      <vt:lpstr>Overview of the Retrieval Process </vt:lpstr>
      <vt:lpstr>PowerPoint 演示文稿</vt:lpstr>
      <vt:lpstr>PowerPoint 演示文稿</vt:lpstr>
      <vt:lpstr>Retrieval Process …</vt:lpstr>
      <vt:lpstr>Subsystems of IR system</vt:lpstr>
      <vt:lpstr>Indexing</vt:lpstr>
      <vt:lpstr>Indexing Subsystem</vt:lpstr>
      <vt:lpstr>Building Index file</vt:lpstr>
      <vt:lpstr>Inverted file for text documents</vt:lpstr>
      <vt:lpstr>Construction of Inverted file</vt:lpstr>
      <vt:lpstr>Postings File</vt:lpstr>
      <vt:lpstr>Constructing Inverted index </vt:lpstr>
      <vt:lpstr>Inverted File</vt:lpstr>
      <vt:lpstr>Exercise</vt:lpstr>
      <vt:lpstr>Searching</vt:lpstr>
      <vt:lpstr>Searching Subsystem</vt:lpstr>
      <vt:lpstr>Matching</vt:lpstr>
      <vt:lpstr>Similarity Measures</vt:lpstr>
      <vt:lpstr> Example: Similarity measure</vt:lpstr>
      <vt:lpstr>MIR system evaluation</vt:lpstr>
      <vt:lpstr>Why System Evaluation?</vt:lpstr>
      <vt:lpstr>Measuring Retrieval Effectiveness</vt:lpstr>
      <vt:lpstr>Measuring Retrieval Effectiveness</vt:lpstr>
      <vt:lpstr>Example</vt:lpstr>
      <vt:lpstr>Precision/Recall tradeoff</vt:lpstr>
      <vt:lpstr>Exercise</vt:lpstr>
      <vt:lpstr>F-Measure</vt:lpstr>
      <vt:lpstr>E Measure</vt:lpstr>
      <vt:lpstr>Single-valued measures</vt:lpstr>
      <vt:lpstr>MAP (Mean Average Precision)</vt:lpstr>
      <vt:lpstr>End of class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Dereje</dc:creator>
  <cp:lastModifiedBy>Lenovo</cp:lastModifiedBy>
  <cp:revision>391</cp:revision>
  <cp:lastPrinted>2015-12-14T05:01:00Z</cp:lastPrinted>
  <dcterms:created xsi:type="dcterms:W3CDTF">2113-01-01T00:00:00Z</dcterms:created>
  <dcterms:modified xsi:type="dcterms:W3CDTF">2024-05-09T17:48:40Z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ED83E0280EDD4B6987E4016B35938B89_12</vt:lpwstr>
  </property>
  <property fmtid="{D5CDD505-2E9C-101B-9397-08002B2CF9AE}" pid="3" name="KSOProductBuildVer">
    <vt:lpwstr>1033-12.2.0.16909</vt:lpwstr>
  </property>
</Properties>
</file>